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66" r:id="rId3"/>
    <p:sldId id="258" r:id="rId4"/>
    <p:sldId id="268" r:id="rId5"/>
    <p:sldId id="267" r:id="rId6"/>
    <p:sldId id="269" r:id="rId7"/>
    <p:sldId id="270" r:id="rId8"/>
    <p:sldId id="271" r:id="rId9"/>
    <p:sldId id="272" r:id="rId10"/>
    <p:sldId id="273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8B1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59" autoAdjust="0"/>
    <p:restoredTop sz="93407" autoAdjust="0"/>
  </p:normalViewPr>
  <p:slideViewPr>
    <p:cSldViewPr>
      <p:cViewPr varScale="1">
        <p:scale>
          <a:sx n="68" d="100"/>
          <a:sy n="68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3CF51-463D-44A1-A133-C08313C14591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640DB-3C11-4BA4-9B72-F391322E3C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640DB-3C11-4BA4-9B72-F391322E3CB4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8C230-2D10-4FD1-8464-49331360B60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D1EA5-245C-4E32-B892-28FEBDB818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2786034"/>
            <a:ext cx="7643834" cy="4071966"/>
          </a:xfrm>
        </p:spPr>
        <p:txBody>
          <a:bodyPr>
            <a:noAutofit/>
          </a:bodyPr>
          <a:lstStyle/>
          <a:p>
            <a:pPr lvl="0" algn="l"/>
            <a:r>
              <a:rPr lang="cs-CZ" sz="2500" b="1" dirty="0" smtClean="0"/>
              <a:t>Téma bakalářské práce</a:t>
            </a:r>
            <a:r>
              <a:rPr lang="cs-CZ" sz="2500" b="1" dirty="0" smtClean="0">
                <a:solidFill>
                  <a:srgbClr val="C00000"/>
                </a:solidFill>
                <a:effectLst>
                  <a:outerShdw blurRad="38100" dist="38100" dir="2160000" sx="101000" sy="101000" algn="tl">
                    <a:schemeClr val="tx1">
                      <a:alpha val="65000"/>
                    </a:schemeClr>
                  </a:outerShdw>
                </a:effectLst>
              </a:rPr>
              <a:t> </a:t>
            </a:r>
            <a:r>
              <a:rPr lang="cs-CZ" sz="2500" b="1" dirty="0" smtClean="0"/>
              <a:t>: </a:t>
            </a:r>
            <a:r>
              <a:rPr lang="cs-CZ" sz="2500" dirty="0" smtClean="0">
                <a:latin typeface="Corbel" pitchFamily="34" charset="0"/>
              </a:rPr>
              <a:t/>
            </a:r>
            <a:br>
              <a:rPr lang="cs-CZ" sz="2500" dirty="0" smtClean="0">
                <a:latin typeface="Corbel" pitchFamily="34" charset="0"/>
              </a:rPr>
            </a:br>
            <a:r>
              <a:rPr lang="cs-CZ" sz="2500" b="1" dirty="0" smtClean="0">
                <a:latin typeface="Corbel" pitchFamily="34" charset="0"/>
              </a:rPr>
              <a:t/>
            </a:r>
            <a:br>
              <a:rPr lang="cs-CZ" sz="2500" b="1" dirty="0" smtClean="0">
                <a:latin typeface="Corbel" pitchFamily="34" charset="0"/>
              </a:rPr>
            </a:br>
            <a:r>
              <a:rPr lang="cs-CZ" sz="700" b="1" dirty="0" smtClean="0">
                <a:solidFill>
                  <a:schemeClr val="bg1"/>
                </a:solidFill>
                <a:latin typeface="Corbel" pitchFamily="34" charset="0"/>
              </a:rPr>
              <a:t>.</a:t>
            </a:r>
            <a:r>
              <a:rPr lang="cs-CZ" sz="4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/>
            </a:r>
            <a:br>
              <a:rPr lang="cs-CZ" sz="4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r>
              <a:rPr lang="cs-CZ" sz="5400" b="1" dirty="0" smtClean="0">
                <a:solidFill>
                  <a:srgbClr val="4A8B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Průkaz energetické 			    náročnosti budovy</a:t>
            </a:r>
            <a:r>
              <a:rPr lang="cs-CZ" sz="5400" b="1" dirty="0" smtClean="0">
                <a:solidFill>
                  <a:srgbClr val="00B050"/>
                </a:solidFill>
                <a:effectLst>
                  <a:outerShdw blurRad="38100" dist="38100" dir="2160000" sx="101000" sy="101000" algn="tl">
                    <a:schemeClr val="tx1">
                      <a:alpha val="65000"/>
                    </a:schemeClr>
                  </a:outerShdw>
                </a:effectLst>
                <a:latin typeface="Corbel" pitchFamily="34" charset="0"/>
              </a:rPr>
              <a:t/>
            </a:r>
            <a:br>
              <a:rPr lang="cs-CZ" sz="5400" b="1" dirty="0" smtClean="0">
                <a:solidFill>
                  <a:srgbClr val="00B050"/>
                </a:solidFill>
                <a:effectLst>
                  <a:outerShdw blurRad="38100" dist="38100" dir="2160000" sx="101000" sy="101000" algn="tl">
                    <a:schemeClr val="tx1">
                      <a:alpha val="65000"/>
                    </a:schemeClr>
                  </a:outerShdw>
                </a:effectLst>
                <a:latin typeface="Corbel" pitchFamily="34" charset="0"/>
              </a:rPr>
            </a:br>
            <a:r>
              <a:rPr lang="cs-CZ" sz="4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/>
            </a:r>
            <a:br>
              <a:rPr lang="cs-CZ" sz="4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r>
              <a:rPr lang="cs-CZ" sz="2500" dirty="0" smtClean="0"/>
              <a:t>Autor bakalářské práce: </a:t>
            </a:r>
            <a:r>
              <a:rPr lang="cs-CZ" sz="2500" b="1" dirty="0" smtClean="0"/>
              <a:t>	Martina Hollmanová</a:t>
            </a:r>
            <a:br>
              <a:rPr lang="cs-CZ" sz="2500" b="1" dirty="0" smtClean="0"/>
            </a:br>
            <a:r>
              <a:rPr lang="cs-CZ" sz="2500" dirty="0" smtClean="0"/>
              <a:t>Vedoucí bakalářské práce:</a:t>
            </a:r>
            <a:r>
              <a:rPr lang="cs-CZ" sz="2500" b="1" dirty="0" smtClean="0"/>
              <a:t>	Ing. Pavlína Charvátová</a:t>
            </a:r>
            <a:br>
              <a:rPr lang="cs-CZ" sz="2500" b="1" dirty="0" smtClean="0"/>
            </a:br>
            <a:r>
              <a:rPr lang="cs-CZ" sz="2500" dirty="0" smtClean="0"/>
              <a:t>Oponent bakalářské práce:</a:t>
            </a:r>
            <a:r>
              <a:rPr lang="cs-CZ" sz="2500" b="1" dirty="0" smtClean="0"/>
              <a:t>	Ing. Eva </a:t>
            </a:r>
            <a:r>
              <a:rPr lang="cs-CZ" sz="2500" b="1" dirty="0" err="1" smtClean="0"/>
              <a:t>Bryndová</a:t>
            </a:r>
            <a:r>
              <a:rPr lang="cs-CZ" sz="2500" b="1" dirty="0" smtClean="0"/>
              <a:t/>
            </a:r>
            <a:br>
              <a:rPr lang="cs-CZ" sz="2500" b="1" dirty="0" smtClean="0"/>
            </a:br>
            <a:r>
              <a:rPr lang="cs-CZ" sz="2500" b="1" dirty="0" smtClean="0"/>
              <a:t/>
            </a:r>
            <a:br>
              <a:rPr lang="cs-CZ" sz="2500" b="1" dirty="0" smtClean="0"/>
            </a:br>
            <a:r>
              <a:rPr lang="cs-CZ" sz="2500" b="1" dirty="0" smtClean="0"/>
              <a:t>červen 2016</a:t>
            </a:r>
            <a:r>
              <a:rPr lang="cs-CZ" sz="6000" b="1" dirty="0" smtClean="0"/>
              <a:t/>
            </a:r>
            <a:br>
              <a:rPr lang="cs-CZ" sz="6000" b="1" dirty="0" smtClean="0"/>
            </a:br>
            <a:r>
              <a:rPr lang="cs-CZ" sz="6000" b="1" dirty="0" smtClean="0">
                <a:solidFill>
                  <a:srgbClr val="C00000"/>
                </a:solidFill>
                <a:effectLst>
                  <a:outerShdw blurRad="38100" dist="38100" dir="2160000" sx="101000" sy="101000" algn="tl">
                    <a:schemeClr val="tx1">
                      <a:alpha val="65000"/>
                    </a:schemeClr>
                  </a:outerShdw>
                </a:effectLst>
                <a:latin typeface="Corbel" pitchFamily="34" charset="0"/>
              </a:rPr>
              <a:t/>
            </a:r>
            <a:br>
              <a:rPr lang="cs-CZ" sz="6000" b="1" dirty="0" smtClean="0">
                <a:solidFill>
                  <a:srgbClr val="C00000"/>
                </a:solidFill>
                <a:effectLst>
                  <a:outerShdw blurRad="38100" dist="38100" dir="2160000" sx="101000" sy="101000" algn="tl">
                    <a:schemeClr val="tx1">
                      <a:alpha val="65000"/>
                    </a:schemeClr>
                  </a:outerShdw>
                </a:effectLst>
                <a:latin typeface="Corbel" pitchFamily="34" charset="0"/>
              </a:rPr>
            </a:br>
            <a:r>
              <a:rPr lang="cs-CZ" sz="6000" b="1" dirty="0" smtClean="0">
                <a:solidFill>
                  <a:srgbClr val="C00000"/>
                </a:solidFill>
                <a:effectLst>
                  <a:outerShdw blurRad="38100" dist="38100" dir="2160000" sx="101000" sy="101000" algn="tl">
                    <a:schemeClr val="tx1">
                      <a:alpha val="65000"/>
                    </a:schemeClr>
                  </a:outerShdw>
                </a:effectLst>
                <a:latin typeface="Corbel" pitchFamily="34" charset="0"/>
              </a:rPr>
              <a:t/>
            </a:r>
            <a:br>
              <a:rPr lang="cs-CZ" sz="6000" b="1" dirty="0" smtClean="0">
                <a:solidFill>
                  <a:srgbClr val="C00000"/>
                </a:solidFill>
                <a:effectLst>
                  <a:outerShdw blurRad="38100" dist="38100" dir="2160000" sx="101000" sy="101000" algn="tl">
                    <a:schemeClr val="tx1">
                      <a:alpha val="65000"/>
                    </a:schemeClr>
                  </a:outerShdw>
                </a:effectLst>
                <a:latin typeface="Corbel" pitchFamily="34" charset="0"/>
              </a:rPr>
            </a:br>
            <a:r>
              <a:rPr lang="cs-CZ" sz="6000" b="1" dirty="0" smtClean="0">
                <a:solidFill>
                  <a:srgbClr val="C00000"/>
                </a:solidFill>
                <a:effectLst>
                  <a:outerShdw blurRad="38100" dist="38100" dir="2160000" sx="101000" sy="101000" algn="tl">
                    <a:schemeClr val="tx1">
                      <a:alpha val="65000"/>
                    </a:schemeClr>
                  </a:outerShdw>
                </a:effectLst>
                <a:latin typeface="Corbel" pitchFamily="34" charset="0"/>
              </a:rPr>
              <a:t> 					</a:t>
            </a:r>
            <a:endParaRPr lang="cs-CZ" sz="6000" b="1" dirty="0">
              <a:solidFill>
                <a:srgbClr val="C00000"/>
              </a:solidFill>
              <a:effectLst>
                <a:outerShdw blurRad="38100" dist="38100" dir="2160000" sx="101000" sy="101000" algn="tl">
                  <a:schemeClr val="tx1">
                    <a:alpha val="65000"/>
                  </a:schemeClr>
                </a:outerShdw>
              </a:effectLst>
              <a:latin typeface="Corbel" pitchFamily="34" charset="0"/>
            </a:endParaRPr>
          </a:p>
        </p:txBody>
      </p:sp>
      <p:pic>
        <p:nvPicPr>
          <p:cNvPr id="3" name="Obrázek 2" descr="penb-s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4A8B19"/>
                </a:solidFill>
              </a:rPr>
              <a:t>DOPLŇUJÍCÍ OTÁZKY OPONENTA 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428736"/>
            <a:ext cx="8115328" cy="4740277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Jak lze vysvětlit měsíční a denní způsoby výpočtu energetické náročnosti a kdy se který používá?</a:t>
            </a:r>
          </a:p>
          <a:p>
            <a:endParaRPr lang="cs-CZ" dirty="0" smtClean="0"/>
          </a:p>
          <a:p>
            <a:pPr marL="457200" indent="-457200">
              <a:buAutoNum type="arabicParenR"/>
            </a:pPr>
            <a:r>
              <a:rPr lang="cs-CZ" sz="2800" dirty="0" smtClean="0"/>
              <a:t>MĚSÍČNÍ VÝPOČET</a:t>
            </a:r>
            <a:r>
              <a:rPr lang="cs-CZ" sz="2400" dirty="0" smtClean="0"/>
              <a:t> (použití dat uvedených v TNI 73 0331)</a:t>
            </a:r>
          </a:p>
          <a:p>
            <a:pPr marL="457200" indent="-457200">
              <a:buAutoNum type="arabicParenR"/>
            </a:pPr>
            <a:endParaRPr lang="cs-CZ" sz="2800" dirty="0" smtClean="0"/>
          </a:p>
          <a:p>
            <a:pPr marL="457200" indent="-457200">
              <a:buNone/>
            </a:pPr>
            <a:r>
              <a:rPr lang="cs-CZ" sz="2800" dirty="0" smtClean="0"/>
              <a:t>2) 	DENNÍ VÝPOČET</a:t>
            </a:r>
            <a:endParaRPr lang="cs-CZ" sz="2800" dirty="0"/>
          </a:p>
        </p:txBody>
      </p:sp>
      <p:pic>
        <p:nvPicPr>
          <p:cNvPr id="4" name="Obrázek 3" descr="penb-slid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enb-slide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357430"/>
            <a:ext cx="6275108" cy="4286276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1285852" y="0"/>
            <a:ext cx="6643734" cy="3143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j-ea"/>
                <a:cs typeface="+mj-cs"/>
              </a:rPr>
              <a:t>DĚKUJI</a:t>
            </a:r>
            <a:r>
              <a:rPr kumimoji="0" lang="cs-CZ" sz="6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j-ea"/>
                <a:cs typeface="+mj-cs"/>
              </a:rPr>
              <a:t> ZA 				</a:t>
            </a:r>
            <a:r>
              <a:rPr kumimoji="0" lang="cs-CZ" sz="60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itchFamily="34" charset="0"/>
                <a:ea typeface="+mj-ea"/>
                <a:cs typeface="+mj-cs"/>
              </a:rPr>
              <a:t>  POZORNOST</a:t>
            </a:r>
            <a:r>
              <a:rPr lang="cs-CZ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ea typeface="+mj-ea"/>
                <a:cs typeface="+mj-cs"/>
              </a:rPr>
              <a:t>..</a:t>
            </a:r>
            <a:endParaRPr kumimoji="0" lang="cs-CZ" sz="6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rbe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cap="all" dirty="0" smtClean="0">
                <a:solidFill>
                  <a:srgbClr val="4A8B19"/>
                </a:solidFill>
                <a:latin typeface="Corbel" pitchFamily="34" charset="0"/>
              </a:rPr>
              <a:t>Motivace a důvody k řešení daného problému</a:t>
            </a:r>
            <a:endParaRPr lang="cs-CZ" b="1" u="sng" cap="all" dirty="0">
              <a:solidFill>
                <a:srgbClr val="4A8B1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75775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Zajímavé </a:t>
            </a:r>
            <a:r>
              <a:rPr lang="cs-CZ" sz="2800" dirty="0" smtClean="0"/>
              <a:t>téma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Aktuálnost </a:t>
            </a:r>
            <a:r>
              <a:rPr lang="cs-CZ" sz="2800" dirty="0" smtClean="0"/>
              <a:t>problematiky </a:t>
            </a:r>
          </a:p>
          <a:p>
            <a:endParaRPr lang="cs-CZ" sz="2800" dirty="0" smtClean="0"/>
          </a:p>
          <a:p>
            <a:r>
              <a:rPr lang="cs-CZ" sz="2800" dirty="0" smtClean="0"/>
              <a:t>Nové </a:t>
            </a:r>
            <a:r>
              <a:rPr lang="cs-CZ" sz="2800" dirty="0" smtClean="0"/>
              <a:t>zkušenosti </a:t>
            </a:r>
            <a:r>
              <a:rPr lang="cs-CZ" sz="2800" dirty="0" smtClean="0"/>
              <a:t>a dovednosti při práci s programy</a:t>
            </a:r>
          </a:p>
        </p:txBody>
      </p:sp>
      <p:pic>
        <p:nvPicPr>
          <p:cNvPr id="4" name="Obrázek 3" descr="penb-s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rgbClr val="4A8B19"/>
                </a:solidFill>
              </a:rPr>
              <a:t>CÍL BAKALÁŘSKÉ PRÁCE</a:t>
            </a:r>
            <a:endParaRPr lang="cs-CZ" sz="4000" b="1" u="sng" dirty="0">
              <a:solidFill>
                <a:srgbClr val="4A8B19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Cílem bakalářské práce </a:t>
            </a:r>
            <a:r>
              <a:rPr lang="cs-CZ" sz="2800" b="1" dirty="0" smtClean="0"/>
              <a:t>je zpracovaní průkazu energetické náročnosti budovy</a:t>
            </a:r>
            <a:r>
              <a:rPr lang="cs-CZ" sz="2800" dirty="0" smtClean="0"/>
              <a:t> na zadaný objekt.</a:t>
            </a:r>
          </a:p>
          <a:p>
            <a:endParaRPr lang="cs-CZ" sz="2800" dirty="0" smtClean="0"/>
          </a:p>
          <a:p>
            <a:r>
              <a:rPr lang="pl-PL" sz="2800" dirty="0" smtClean="0"/>
              <a:t>V práci budou porovnány vypočty z rozdílných vypočtových programů.</a:t>
            </a:r>
            <a:endParaRPr lang="cs-CZ" sz="2800" dirty="0"/>
          </a:p>
        </p:txBody>
      </p:sp>
      <p:pic>
        <p:nvPicPr>
          <p:cNvPr id="4" name="Obrázek 3" descr="penb-s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4A8B19"/>
                </a:solidFill>
              </a:rPr>
              <a:t>HYPOTÉZY NEBO VÝZKUMNÉ OTÁZKY</a:t>
            </a:r>
            <a:endParaRPr lang="cs-CZ" dirty="0">
              <a:solidFill>
                <a:srgbClr val="4A8B1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Teoreticko-metodická část</a:t>
            </a:r>
          </a:p>
          <a:p>
            <a:pPr>
              <a:buFontTx/>
              <a:buChar char="-"/>
            </a:pPr>
            <a:r>
              <a:rPr lang="cs-CZ" sz="2800" dirty="0" smtClean="0"/>
              <a:t>e</a:t>
            </a:r>
            <a:r>
              <a:rPr lang="cs-CZ" sz="2800" dirty="0" smtClean="0"/>
              <a:t>nergetická náročnost budov</a:t>
            </a:r>
          </a:p>
          <a:p>
            <a:pPr>
              <a:buFontTx/>
              <a:buChar char="-"/>
            </a:pPr>
            <a:r>
              <a:rPr lang="cs-CZ" sz="2800" dirty="0" smtClean="0"/>
              <a:t>průkaz energetické náročnosti budovy</a:t>
            </a:r>
          </a:p>
          <a:p>
            <a:pPr>
              <a:buFontTx/>
              <a:buChar char="-"/>
            </a:pPr>
            <a:r>
              <a:rPr lang="cs-CZ" sz="2800" dirty="0" smtClean="0"/>
              <a:t>součásti energetického průkazu (písemná, grafická)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r>
              <a:rPr lang="cs-CZ" b="1" dirty="0" smtClean="0"/>
              <a:t>Aplikační část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sz="2800" dirty="0" smtClean="0"/>
              <a:t>ú</a:t>
            </a:r>
            <a:r>
              <a:rPr lang="cs-CZ" sz="2800" dirty="0" smtClean="0"/>
              <a:t>daje o stavbě</a:t>
            </a:r>
          </a:p>
          <a:p>
            <a:pPr>
              <a:buFontTx/>
              <a:buChar char="-"/>
            </a:pPr>
            <a:r>
              <a:rPr lang="cs-CZ" sz="2800" dirty="0" smtClean="0"/>
              <a:t>v</a:t>
            </a:r>
            <a:r>
              <a:rPr lang="cs-CZ" sz="2800" dirty="0" smtClean="0"/>
              <a:t>ýkresová dokumentace stavby</a:t>
            </a:r>
          </a:p>
          <a:p>
            <a:pPr>
              <a:buFontTx/>
              <a:buChar char="-"/>
            </a:pPr>
            <a:r>
              <a:rPr lang="cs-CZ" sz="2800" dirty="0" smtClean="0"/>
              <a:t>ú</a:t>
            </a:r>
            <a:r>
              <a:rPr lang="cs-CZ" sz="2800" dirty="0" smtClean="0"/>
              <a:t>daje zadávané do výpočetních programů</a:t>
            </a:r>
            <a:endParaRPr lang="cs-CZ" sz="2800" dirty="0"/>
          </a:p>
        </p:txBody>
      </p:sp>
      <p:pic>
        <p:nvPicPr>
          <p:cNvPr id="4" name="Obrázek 3" descr="penb-s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4A8B19"/>
                </a:solidFill>
              </a:rPr>
              <a:t>POUŽITÉ METODY</a:t>
            </a:r>
            <a:endParaRPr lang="cs-CZ" dirty="0">
              <a:solidFill>
                <a:srgbClr val="4A8B1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001056" cy="5000660"/>
          </a:xfrm>
        </p:spPr>
        <p:txBody>
          <a:bodyPr/>
          <a:lstStyle/>
          <a:p>
            <a:r>
              <a:rPr lang="cs-CZ" b="1" dirty="0" smtClean="0"/>
              <a:t>Metoda sběru dat</a:t>
            </a:r>
          </a:p>
          <a:p>
            <a:pPr>
              <a:buFontTx/>
              <a:buChar char="-"/>
            </a:pPr>
            <a:r>
              <a:rPr lang="cs-CZ" sz="2800" dirty="0" smtClean="0"/>
              <a:t>o</a:t>
            </a:r>
            <a:r>
              <a:rPr lang="cs-CZ" sz="2800" dirty="0" smtClean="0"/>
              <a:t>dborná literatura, projektová dokumentace, výpočetní programy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b="1" dirty="0" smtClean="0"/>
              <a:t>Metodický postup zpracování a 	vyhodnocení PENB</a:t>
            </a:r>
          </a:p>
          <a:p>
            <a:pPr>
              <a:buNone/>
            </a:pPr>
            <a:endParaRPr lang="cs-CZ" sz="2000" b="1" dirty="0" smtClean="0"/>
          </a:p>
          <a:p>
            <a:r>
              <a:rPr lang="cs-CZ" b="1" dirty="0" smtClean="0"/>
              <a:t>Výpočetní programy použité pro PENB </a:t>
            </a:r>
            <a:endParaRPr lang="cs-CZ" b="1" dirty="0" smtClean="0"/>
          </a:p>
          <a:p>
            <a:pPr>
              <a:buNone/>
            </a:pPr>
            <a:r>
              <a:rPr lang="cs-CZ" sz="2800" dirty="0" smtClean="0"/>
              <a:t>- 	program ENERGIE, ENERGETIKA a PROTECH</a:t>
            </a:r>
            <a:endParaRPr lang="cs-CZ" sz="2800" dirty="0"/>
          </a:p>
        </p:txBody>
      </p:sp>
      <p:pic>
        <p:nvPicPr>
          <p:cNvPr id="4" name="Obrázek 3" descr="penb-s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4A8B19"/>
                </a:solidFill>
              </a:rPr>
              <a:t>DOSAŽENÉ VÝSLEDKY, PŘÍNOS PRÁCE</a:t>
            </a:r>
            <a:endParaRPr lang="cs-CZ" dirty="0">
              <a:solidFill>
                <a:srgbClr val="4A8B19"/>
              </a:solidFill>
            </a:endParaRPr>
          </a:p>
        </p:txBody>
      </p:sp>
      <p:pic>
        <p:nvPicPr>
          <p:cNvPr id="4" name="Obrázek 3" descr="penb-s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  <p:pic>
        <p:nvPicPr>
          <p:cNvPr id="6" name="Obrázek 5" descr="000307o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1214422"/>
            <a:ext cx="3667882" cy="5143536"/>
          </a:xfrm>
          <a:prstGeom prst="rect">
            <a:avLst/>
          </a:prstGeom>
        </p:spPr>
      </p:pic>
      <p:pic>
        <p:nvPicPr>
          <p:cNvPr id="10" name="Zástupný symbol pro obsah 9" descr="000307o9.pn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42910" y="1214422"/>
            <a:ext cx="3638354" cy="52149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4A8B19"/>
                </a:solidFill>
              </a:rPr>
              <a:t>STRUČNÉ ZÁVĚREČNÉ SHRNUTÍ</a:t>
            </a:r>
            <a:endParaRPr lang="cs-CZ" dirty="0">
              <a:solidFill>
                <a:srgbClr val="4A8B1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 výpočetní postupy použity vyhlášky a normy – 	úspěšné hodnocení budov.</a:t>
            </a:r>
          </a:p>
          <a:p>
            <a:endParaRPr lang="cs-CZ" sz="2000" dirty="0" smtClean="0"/>
          </a:p>
          <a:p>
            <a:r>
              <a:rPr lang="cs-CZ" sz="2800" dirty="0" smtClean="0"/>
              <a:t>Rozdíly  - různá metodika při výpočtu obálky budovy, tepelného zdroje budovy, osvětlení</a:t>
            </a:r>
          </a:p>
          <a:p>
            <a:endParaRPr lang="cs-CZ" sz="2000" dirty="0" smtClean="0"/>
          </a:p>
          <a:p>
            <a:r>
              <a:rPr lang="cs-CZ" sz="2800" dirty="0" smtClean="0"/>
              <a:t>Výsledné hodnoty se úplně neshodují, avšak nemá 	vliv na zařazení budovy do skupiny energetické 	náročnosti.</a:t>
            </a:r>
            <a:endParaRPr lang="cs-CZ" sz="2800" dirty="0"/>
          </a:p>
        </p:txBody>
      </p:sp>
      <p:pic>
        <p:nvPicPr>
          <p:cNvPr id="4" name="Obrázek 3" descr="penb-s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4A8B19"/>
                </a:solidFill>
              </a:rPr>
              <a:t>DOPLŇUJÍCÍ OTÁZKY VEDOUCÍHO BP</a:t>
            </a:r>
            <a:endParaRPr lang="cs-CZ" dirty="0">
              <a:solidFill>
                <a:srgbClr val="4A8B1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Plocha </a:t>
            </a:r>
            <a:r>
              <a:rPr lang="cs-CZ" b="1" dirty="0" smtClean="0"/>
              <a:t>obálky budovy by měla být ve všech programech stejná, proč se trochu liší u </a:t>
            </a:r>
            <a:r>
              <a:rPr lang="cs-CZ" b="1" dirty="0" smtClean="0"/>
              <a:t>použití programu </a:t>
            </a:r>
            <a:r>
              <a:rPr lang="cs-CZ" b="1" dirty="0" smtClean="0"/>
              <a:t>Energetika?</a:t>
            </a:r>
          </a:p>
          <a:p>
            <a:endParaRPr lang="cs-CZ" dirty="0"/>
          </a:p>
        </p:txBody>
      </p:sp>
      <p:pic>
        <p:nvPicPr>
          <p:cNvPr id="4" name="Obrázek 3" descr="penb-s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  <p:pic>
        <p:nvPicPr>
          <p:cNvPr id="6" name="Obrázek 5" descr="galdera-ikur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77548">
            <a:off x="5285247" y="3284992"/>
            <a:ext cx="2784258" cy="2784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4A8B19"/>
                </a:solidFill>
              </a:rPr>
              <a:t>DOPLŇUJÍCÍ OTÁZKY OPONENTA BP</a:t>
            </a:r>
            <a:endParaRPr lang="cs-CZ" dirty="0">
              <a:solidFill>
                <a:srgbClr val="4A8B1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357298"/>
            <a:ext cx="8186766" cy="55007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500" b="1" dirty="0" smtClean="0"/>
              <a:t>Co znamená zkratka COP a jak se stanoví</a:t>
            </a:r>
            <a:r>
              <a:rPr lang="cs-CZ" sz="3500" b="1" dirty="0" smtClean="0"/>
              <a:t>?</a:t>
            </a:r>
          </a:p>
          <a:p>
            <a:pPr>
              <a:buNone/>
            </a:pPr>
            <a:endParaRPr lang="cs-CZ" sz="2400" b="1" dirty="0" smtClean="0"/>
          </a:p>
          <a:p>
            <a:pPr>
              <a:buFontTx/>
              <a:buChar char="-"/>
            </a:pPr>
            <a:r>
              <a:rPr lang="cs-CZ" sz="2500" dirty="0" smtClean="0"/>
              <a:t>COP  = </a:t>
            </a:r>
            <a:r>
              <a:rPr lang="cs-CZ" sz="2500" i="1" dirty="0" err="1" smtClean="0"/>
              <a:t>Coefficient</a:t>
            </a:r>
            <a:r>
              <a:rPr lang="cs-CZ" sz="2500" i="1" dirty="0" smtClean="0"/>
              <a:t> </a:t>
            </a:r>
            <a:r>
              <a:rPr lang="cs-CZ" sz="2500" i="1" dirty="0" err="1" smtClean="0"/>
              <a:t>Of</a:t>
            </a:r>
            <a:r>
              <a:rPr lang="cs-CZ" sz="2500" i="1" dirty="0" smtClean="0"/>
              <a:t> Performance</a:t>
            </a:r>
          </a:p>
          <a:p>
            <a:pPr>
              <a:buNone/>
            </a:pPr>
            <a:r>
              <a:rPr lang="cs-CZ" sz="2500" i="1" dirty="0" smtClean="0"/>
              <a:t>		 = </a:t>
            </a:r>
            <a:r>
              <a:rPr lang="cs-CZ" sz="2500" dirty="0" smtClean="0"/>
              <a:t>topný faktor tepelných čerpadel</a:t>
            </a:r>
          </a:p>
          <a:p>
            <a:pPr>
              <a:buNone/>
            </a:pPr>
            <a:endParaRPr lang="cs-CZ" sz="2500" dirty="0" smtClean="0"/>
          </a:p>
          <a:p>
            <a:pPr>
              <a:buFontTx/>
              <a:buChar char="-"/>
            </a:pPr>
            <a:r>
              <a:rPr lang="cs-CZ" sz="2500" dirty="0" smtClean="0"/>
              <a:t>ú</a:t>
            </a:r>
            <a:r>
              <a:rPr lang="cs-CZ" sz="2500" dirty="0" smtClean="0"/>
              <a:t>činnost jednotky tepelného čerpadla - kolik kW tepelné 	energie je vyrobeno oproti 1kW dodané (spotřebované) 	energie</a:t>
            </a:r>
          </a:p>
          <a:p>
            <a:pPr lvl="6">
              <a:buNone/>
            </a:pPr>
            <a:r>
              <a:rPr lang="cs-CZ" sz="2500" dirty="0" smtClean="0"/>
              <a:t>	- např. COP3 = 1kW dodané/ 3kW 	vyrobené energie </a:t>
            </a:r>
          </a:p>
          <a:p>
            <a:pPr lvl="6">
              <a:buFontTx/>
              <a:buChar char="-"/>
            </a:pPr>
            <a:endParaRPr lang="cs-CZ" sz="2500" dirty="0" smtClean="0"/>
          </a:p>
          <a:p>
            <a:pPr lvl="6">
              <a:buNone/>
            </a:pPr>
            <a:r>
              <a:rPr lang="cs-CZ" sz="2500" u="sng" dirty="0" smtClean="0"/>
              <a:t> </a:t>
            </a:r>
            <a:r>
              <a:rPr lang="cs-CZ" sz="2500" dirty="0" smtClean="0"/>
              <a:t>	- </a:t>
            </a:r>
            <a:r>
              <a:rPr lang="cs-CZ" sz="2500" u="sng" dirty="0" smtClean="0"/>
              <a:t>důležité znát </a:t>
            </a:r>
            <a:r>
              <a:rPr lang="cs-CZ" sz="2500" dirty="0" smtClean="0"/>
              <a:t>- </a:t>
            </a:r>
            <a:r>
              <a:rPr lang="cs-CZ" sz="2500" dirty="0" smtClean="0"/>
              <a:t>teplotu venkovního </a:t>
            </a:r>
            <a:r>
              <a:rPr lang="cs-CZ" sz="2500" dirty="0" smtClean="0"/>
              <a:t>	vzduchu</a:t>
            </a:r>
            <a:r>
              <a:rPr lang="cs-CZ" sz="2500" dirty="0" smtClean="0"/>
              <a:t>, teplotu topné vody, příkon </a:t>
            </a:r>
            <a:r>
              <a:rPr lang="cs-CZ" sz="2500" dirty="0" smtClean="0"/>
              <a:t>	ventilátoru</a:t>
            </a:r>
            <a:r>
              <a:rPr lang="cs-CZ" sz="2500" dirty="0" smtClean="0"/>
              <a:t>, spotřebu energie pro </a:t>
            </a:r>
            <a:r>
              <a:rPr lang="cs-CZ" sz="2500" dirty="0" smtClean="0"/>
              <a:t>	rozmrazování </a:t>
            </a:r>
            <a:r>
              <a:rPr lang="cs-CZ" sz="2500" dirty="0" smtClean="0"/>
              <a:t>atd.</a:t>
            </a:r>
            <a:r>
              <a:rPr lang="cs-CZ" sz="2300" dirty="0" smtClean="0"/>
              <a:t>	</a:t>
            </a:r>
            <a:r>
              <a:rPr lang="cs-CZ" sz="2500" dirty="0" smtClean="0"/>
              <a:t>	</a:t>
            </a:r>
            <a:r>
              <a:rPr lang="cs-CZ" sz="1300" dirty="0" smtClean="0"/>
              <a:t>		</a:t>
            </a:r>
            <a:endParaRPr lang="cs-CZ" sz="1300" dirty="0" smtClean="0"/>
          </a:p>
        </p:txBody>
      </p:sp>
      <p:pic>
        <p:nvPicPr>
          <p:cNvPr id="4" name="Obrázek 3" descr="3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4286256"/>
            <a:ext cx="2542932" cy="1958852"/>
          </a:xfrm>
          <a:prstGeom prst="rect">
            <a:avLst/>
          </a:prstGeom>
        </p:spPr>
      </p:pic>
      <p:pic>
        <p:nvPicPr>
          <p:cNvPr id="5" name="Obrázek 4" descr="penb-slid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8214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</TotalTime>
  <Words>194</Words>
  <Application>Microsoft Office PowerPoint</Application>
  <PresentationFormat>Předvádění na obrazovce (4:3)</PresentationFormat>
  <Paragraphs>56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Téma bakalářské práce :   . Průkaz energetické        náročnosti budovy  Autor bakalářské práce:  Martina Hollmanová Vedoucí bakalářské práce: Ing. Pavlína Charvátová Oponent bakalářské práce: Ing. Eva Bryndová  červen 2016         </vt:lpstr>
      <vt:lpstr>Motivace a důvody k řešení daného problému</vt:lpstr>
      <vt:lpstr>CÍL BAKALÁŘSKÉ PRÁCE</vt:lpstr>
      <vt:lpstr>HYPOTÉZY NEBO VÝZKUMNÉ OTÁZKY</vt:lpstr>
      <vt:lpstr>POUŽITÉ METODY</vt:lpstr>
      <vt:lpstr>DOSAŽENÉ VÝSLEDKY, PŘÍNOS PRÁCE</vt:lpstr>
      <vt:lpstr>STRUČNÉ ZÁVĚREČNÉ SHRNUTÍ</vt:lpstr>
      <vt:lpstr>DOPLŇUJÍCÍ OTÁZKY VEDOUCÍHO BP</vt:lpstr>
      <vt:lpstr>DOPLŇUJÍCÍ OTÁZKY OPONENTA BP</vt:lpstr>
      <vt:lpstr>DOPLŇUJÍCÍ OTÁZKY OPONENTA BP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Průkaz energetické náročnosti budovy</dc:title>
  <dc:creator>Michal</dc:creator>
  <cp:lastModifiedBy>LLLL</cp:lastModifiedBy>
  <cp:revision>227</cp:revision>
  <dcterms:created xsi:type="dcterms:W3CDTF">2014-11-24T10:54:40Z</dcterms:created>
  <dcterms:modified xsi:type="dcterms:W3CDTF">2016-06-08T21:23:31Z</dcterms:modified>
</cp:coreProperties>
</file>