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5" r:id="rId10"/>
    <p:sldId id="263" r:id="rId11"/>
    <p:sldId id="264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6797A-F012-4A42-9173-59D4E36DC923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135CB-C9E2-4873-8FF1-BAA543E04A1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6797A-F012-4A42-9173-59D4E36DC923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135CB-C9E2-4873-8FF1-BAA543E04A1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6797A-F012-4A42-9173-59D4E36DC923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135CB-C9E2-4873-8FF1-BAA543E04A17}" type="slidenum">
              <a:rPr lang="cs-CZ" smtClean="0"/>
              <a:t>‹#›</a:t>
            </a:fld>
            <a:endParaRPr lang="cs-CZ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6797A-F012-4A42-9173-59D4E36DC923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135CB-C9E2-4873-8FF1-BAA543E04A1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6797A-F012-4A42-9173-59D4E36DC923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135CB-C9E2-4873-8FF1-BAA543E04A1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6797A-F012-4A42-9173-59D4E36DC923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135CB-C9E2-4873-8FF1-BAA543E04A17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6797A-F012-4A42-9173-59D4E36DC923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135CB-C9E2-4873-8FF1-BAA543E04A1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6797A-F012-4A42-9173-59D4E36DC923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135CB-C9E2-4873-8FF1-BAA543E04A1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6797A-F012-4A42-9173-59D4E36DC923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135CB-C9E2-4873-8FF1-BAA543E04A1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6797A-F012-4A42-9173-59D4E36DC923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135CB-C9E2-4873-8FF1-BAA543E04A17}" type="slidenum">
              <a:rPr lang="cs-CZ" smtClean="0"/>
              <a:t>‹#›</a:t>
            </a:fld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6797A-F012-4A42-9173-59D4E36DC923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135CB-C9E2-4873-8FF1-BAA543E04A17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FE6797A-F012-4A42-9173-59D4E36DC923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F1135CB-C9E2-4873-8FF1-BAA543E04A17}" type="slidenum">
              <a:rPr lang="cs-CZ" smtClean="0"/>
              <a:t>‹#›</a:t>
            </a:fld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504" y="628212"/>
            <a:ext cx="8926760" cy="1368152"/>
          </a:xfrm>
        </p:spPr>
        <p:txBody>
          <a:bodyPr>
            <a:normAutofit fontScale="90000"/>
          </a:bodyPr>
          <a:lstStyle/>
          <a:p>
            <a:r>
              <a:rPr lang="cs-CZ" sz="2700" dirty="0" smtClean="0">
                <a:solidFill>
                  <a:schemeClr val="tx1"/>
                </a:solidFill>
              </a:rPr>
              <a:t>Vysoká škola technická a ekonomická </a:t>
            </a:r>
            <a:br>
              <a:rPr lang="cs-CZ" sz="2700" dirty="0" smtClean="0">
                <a:solidFill>
                  <a:schemeClr val="tx1"/>
                </a:solidFill>
              </a:rPr>
            </a:br>
            <a:r>
              <a:rPr lang="cs-CZ" sz="2700" dirty="0" smtClean="0">
                <a:solidFill>
                  <a:schemeClr val="tx1"/>
                </a:solidFill>
              </a:rPr>
              <a:t>v </a:t>
            </a:r>
            <a:r>
              <a:rPr lang="cs-CZ" sz="27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Českých</a:t>
            </a:r>
            <a:r>
              <a:rPr lang="cs-CZ" sz="2700" dirty="0" smtClean="0">
                <a:solidFill>
                  <a:schemeClr val="tx1"/>
                </a:solidFill>
              </a:rPr>
              <a:t> Budějovicích</a:t>
            </a:r>
            <a:r>
              <a:rPr lang="cs-CZ" sz="4000" dirty="0" smtClean="0"/>
              <a:t/>
            </a:r>
            <a:br>
              <a:rPr lang="cs-CZ" sz="4000" dirty="0" smtClean="0"/>
            </a:b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2492896"/>
            <a:ext cx="6400800" cy="881111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Ozeleněné fasády</a:t>
            </a:r>
            <a:endParaRPr lang="cs-CZ" sz="40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230938" y="1556791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latin typeface="Calibri" pitchFamily="34" charset="0"/>
                <a:cs typeface="Calibri" pitchFamily="34" charset="0"/>
              </a:rPr>
              <a:t>Ústav technicko technologický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331640" y="3645024"/>
            <a:ext cx="67687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200" dirty="0" smtClean="0">
                <a:latin typeface="Calibri" pitchFamily="34" charset="0"/>
                <a:cs typeface="Calibri" pitchFamily="34" charset="0"/>
              </a:rPr>
              <a:t>      Autor bakalářské práce: Kristýna Hlaváčková</a:t>
            </a:r>
          </a:p>
          <a:p>
            <a:pPr algn="ctr"/>
            <a:r>
              <a:rPr lang="cs-CZ" sz="2200" dirty="0" smtClean="0">
                <a:latin typeface="Calibri" pitchFamily="34" charset="0"/>
                <a:cs typeface="Calibri" pitchFamily="34" charset="0"/>
              </a:rPr>
              <a:t> Vedoucí bakalářské práce: doc. Ing. Václav Kupilík, </a:t>
            </a:r>
            <a:r>
              <a:rPr lang="cs-CZ" sz="2200" dirty="0" err="1" smtClean="0">
                <a:latin typeface="Calibri" pitchFamily="34" charset="0"/>
                <a:cs typeface="Calibri" pitchFamily="34" charset="0"/>
              </a:rPr>
              <a:t>Csc.</a:t>
            </a:r>
            <a:endParaRPr lang="cs-CZ" sz="2200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cs-CZ" sz="2200" dirty="0" smtClean="0">
                <a:latin typeface="Calibri" pitchFamily="34" charset="0"/>
                <a:cs typeface="Calibri" pitchFamily="34" charset="0"/>
              </a:rPr>
              <a:t>Oponent bakalářské práce: Ing. Vít Doležel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004048" y="6142356"/>
            <a:ext cx="38164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dirty="0" smtClean="0">
                <a:latin typeface="Calibri" pitchFamily="34" charset="0"/>
                <a:cs typeface="Calibri" pitchFamily="34" charset="0"/>
              </a:rPr>
              <a:t>České Budějovice, Červen 2016</a:t>
            </a:r>
            <a:endParaRPr lang="cs-CZ" sz="22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8297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252728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HODNOCENÉ OBJEKTY</a:t>
            </a:r>
            <a:endParaRPr lang="cs-CZ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obrázek 4" descr="http://spolekpratelkonopiste.cz/wp-content/uploads/2015/02/2014.05.25-4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512" y="1196752"/>
            <a:ext cx="4779166" cy="537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ovéPole 9"/>
          <p:cNvSpPr txBox="1"/>
          <p:nvPr/>
        </p:nvSpPr>
        <p:spPr>
          <a:xfrm>
            <a:off x="5292080" y="3140968"/>
            <a:ext cx="3240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alibri" pitchFamily="34" charset="0"/>
                <a:cs typeface="Calibri" pitchFamily="34" charset="0"/>
              </a:rPr>
              <a:t>Růžová zahrada Konopiště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212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HODNOCENÉ OBJEKTY</a:t>
            </a:r>
            <a:endParaRPr lang="cs-CZ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obrázek 14" descr="http://www.dedenik.cz/wp-content/uploads/2015/08/0825mat4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600" y="1916832"/>
            <a:ext cx="7200800" cy="482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1763688" y="1340768"/>
            <a:ext cx="5256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alibri" pitchFamily="34" charset="0"/>
                <a:cs typeface="Calibri" pitchFamily="34" charset="0"/>
              </a:rPr>
              <a:t>Révové nádvoří Klementinum v Praze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00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Přínos </a:t>
            </a:r>
            <a:r>
              <a:rPr lang="cs-CZ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 negativa </a:t>
            </a:r>
            <a:r>
              <a:rPr lang="cs-CZ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zelených </a:t>
            </a:r>
            <a:r>
              <a:rPr lang="cs-CZ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fasád</a:t>
            </a:r>
          </a:p>
          <a:p>
            <a:pPr>
              <a:buFont typeface="Wingdings" pitchFamily="2" charset="2"/>
              <a:buChar char="Ø"/>
            </a:pPr>
            <a:endParaRPr lang="cs-CZ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Vyhodnocení konkrétních objektů s ozeleněnými fasádami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ZÁVĚREČNÉ SHRNUTÍ</a:t>
            </a:r>
            <a:endParaRPr lang="cs-CZ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9750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Za </a:t>
            </a:r>
            <a:r>
              <a:rPr lang="cs-CZ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jakých situací je vhodné zvolit vegetaci v nádobách a kam je umístit? </a:t>
            </a:r>
            <a:endParaRPr lang="cs-CZ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Jaké jsou hlavní rozdíly vertikálních zahrad v interiéru a exteriéru? </a:t>
            </a:r>
            <a:endParaRPr lang="cs-CZ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Za </a:t>
            </a:r>
            <a:r>
              <a:rPr lang="cs-CZ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jakých podmínek může zelená fasáda ovlivnit její radiaci tepla při požáru? </a:t>
            </a:r>
            <a:endParaRPr lang="cs-CZ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Zelené fasády plní řadu funkcí, jak uvádí posuzovaná bakalářská práce. Jak významná je z tohoto pohledu funkce protihluková?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DOPLŇUJÍCÍ OTÁZKY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8532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3068960"/>
            <a:ext cx="8229600" cy="1252728"/>
          </a:xfrm>
        </p:spPr>
        <p:txBody>
          <a:bodyPr>
            <a:normAutofit/>
          </a:bodyPr>
          <a:lstStyle/>
          <a:p>
            <a:r>
              <a:rPr lang="cs-CZ" sz="5400" dirty="0" smtClean="0">
                <a:solidFill>
                  <a:schemeClr val="tx1"/>
                </a:solidFill>
              </a:rPr>
              <a:t>Děkuji za pozornost</a:t>
            </a:r>
            <a:endParaRPr lang="cs-CZ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18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Zajímavé téma</a:t>
            </a:r>
          </a:p>
          <a:p>
            <a:pPr>
              <a:buFont typeface="Wingdings" pitchFamily="2" charset="2"/>
              <a:buChar char="Ø"/>
            </a:pPr>
            <a:endParaRPr lang="cs-CZ" sz="3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Podcenění, mýty o přínosu zelených fasád</a:t>
            </a:r>
          </a:p>
          <a:p>
            <a:pPr>
              <a:buFont typeface="Wingdings" pitchFamily="2" charset="2"/>
              <a:buChar char="Ø"/>
            </a:pPr>
            <a:endParaRPr lang="cs-CZ" sz="32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Doposud nepříliš řešená problematika</a:t>
            </a:r>
          </a:p>
          <a:p>
            <a:pPr>
              <a:buFont typeface="Wingdings" pitchFamily="2" charset="2"/>
              <a:buChar char="Ø"/>
            </a:pPr>
            <a:endParaRPr lang="cs-CZ" sz="3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cs-CZ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cs-CZ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MOTIVACE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613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Cílem práce je stanovit výhody a nevýhody těchto povrchových úprav, volba vhodné vegetace s analýzou kořenového systému, charakteru a uspořádání listů, srovnání z hlediska prašnosti, šíření hluku a architektonického vzhledu. Dvě až tři varianty doložené fotodokumentací.</a:t>
            </a:r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CÍL PRÁCE</a:t>
            </a:r>
            <a:endParaRPr lang="cs-CZ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463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Výhody a problematika ozeleněných fasád</a:t>
            </a:r>
          </a:p>
          <a:p>
            <a:pPr>
              <a:buFont typeface="Wingdings" pitchFamily="2" charset="2"/>
              <a:buChar char="Ø"/>
            </a:pPr>
            <a:endParaRPr lang="cs-CZ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Pozitivní a negativní vlivy zelených fasád</a:t>
            </a:r>
          </a:p>
          <a:p>
            <a:pPr>
              <a:buFont typeface="Wingdings" pitchFamily="2" charset="2"/>
              <a:buChar char="Ø"/>
            </a:pPr>
            <a:endParaRPr lang="cs-CZ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Zhodnocení vybraných objektů</a:t>
            </a:r>
            <a:endParaRPr lang="cs-CZ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VÝZKUMNÝ PROBLÉM</a:t>
            </a:r>
            <a:endParaRPr lang="cs-CZ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576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Vyhodnocení daných kritérií</a:t>
            </a:r>
          </a:p>
          <a:p>
            <a:pPr>
              <a:buFont typeface="Wingdings" pitchFamily="2" charset="2"/>
              <a:buChar char="Ø"/>
            </a:pPr>
            <a:endParaRPr lang="cs-CZ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Sběr informací a fotodokumentace</a:t>
            </a:r>
          </a:p>
          <a:p>
            <a:pPr>
              <a:buFont typeface="Wingdings" pitchFamily="2" charset="2"/>
              <a:buChar char="Ø"/>
            </a:pPr>
            <a:endParaRPr lang="cs-CZ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Odborná literatura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POUŽITÉ METODY</a:t>
            </a:r>
            <a:endParaRPr lang="cs-CZ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881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2708920"/>
            <a:ext cx="4059973" cy="3450696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Snížení hluku</a:t>
            </a:r>
          </a:p>
          <a:p>
            <a:pPr>
              <a:buFont typeface="Wingdings" pitchFamily="2" charset="2"/>
              <a:buChar char="Ø"/>
            </a:pPr>
            <a:endParaRPr lang="cs-CZ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Snižování teplotních výkyvů</a:t>
            </a:r>
          </a:p>
          <a:p>
            <a:pPr>
              <a:buFont typeface="Wingdings" pitchFamily="2" charset="2"/>
              <a:buChar char="Ø"/>
            </a:pPr>
            <a:endParaRPr lang="cs-CZ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Ochrana před okolním vlivy</a:t>
            </a:r>
            <a:endParaRPr lang="cs-CZ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VÝHODY A NEGATIVA </a:t>
            </a:r>
            <a:r>
              <a:rPr lang="cs-CZ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ZELENÝCH FASÁD</a:t>
            </a:r>
            <a:endParaRPr lang="cs-CZ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11560" y="1988840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Calibri" pitchFamily="34" charset="0"/>
                <a:cs typeface="Calibri" pitchFamily="34" charset="0"/>
              </a:rPr>
              <a:t>VÝHODY</a:t>
            </a:r>
            <a:endParaRPr lang="cs-CZ" sz="2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580112" y="1988840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Calibri" pitchFamily="34" charset="0"/>
                <a:cs typeface="Calibri" pitchFamily="34" charset="0"/>
              </a:rPr>
              <a:t>NEGATIVA</a:t>
            </a:r>
            <a:endParaRPr lang="cs-CZ" sz="2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788024" y="2636912"/>
            <a:ext cx="39604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Hmyz</a:t>
            </a:r>
          </a:p>
          <a:p>
            <a:pPr marL="285750" indent="-285750">
              <a:buFont typeface="Wingdings" pitchFamily="2" charset="2"/>
              <a:buChar char="Ø"/>
            </a:pPr>
            <a:endParaRPr lang="cs-CZ" sz="2400" dirty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Možné stínění</a:t>
            </a:r>
          </a:p>
          <a:p>
            <a:pPr marL="285750" indent="-285750">
              <a:buFont typeface="Wingdings" pitchFamily="2" charset="2"/>
              <a:buChar char="Ø"/>
            </a:pPr>
            <a:endParaRPr lang="cs-CZ" sz="2400" dirty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Drobné poškození fasády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415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Vhodnost opěrných prvků a struktur podle způsobu popínání použitých rostlin</a:t>
            </a:r>
          </a:p>
          <a:p>
            <a:pPr>
              <a:buFont typeface="Wingdings" pitchFamily="2" charset="2"/>
              <a:buChar char="Ø"/>
            </a:pPr>
            <a:endParaRPr lang="cs-CZ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Vhodnost z hlediska technických požadavků (hluk, déšť, prach, kořenový systém, estetika, užitkovost)</a:t>
            </a:r>
          </a:p>
          <a:p>
            <a:pPr>
              <a:buFont typeface="Wingdings" pitchFamily="2" charset="2"/>
              <a:buChar char="Ø"/>
            </a:pPr>
            <a:endParaRPr lang="cs-CZ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Vhodnost použitých druhů rostlin ke stanovištním podmínkám a rozsahu objektu</a:t>
            </a:r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KRITÉRIA PRO HODNOCENÍ</a:t>
            </a:r>
            <a:endParaRPr lang="cs-CZ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614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7818"/>
            <a:ext cx="8229600" cy="1252728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HODNOCENÉ OBJEKTY</a:t>
            </a:r>
            <a:endParaRPr lang="cs-CZ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obrázek 4" descr="http://www.portalymest.cz/obrazky/slunecny-vrsek-iii-16.jpg"/>
          <p:cNvPicPr/>
          <p:nvPr/>
        </p:nvPicPr>
        <p:blipFill>
          <a:blip r:embed="rId2"/>
          <a:srcRect r="1378" b="8747"/>
          <a:stretch>
            <a:fillRect/>
          </a:stretch>
        </p:blipFill>
        <p:spPr bwMode="auto">
          <a:xfrm>
            <a:off x="524272" y="1988840"/>
            <a:ext cx="7848872" cy="458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>
          <a:xfrm flipH="1">
            <a:off x="8280400" y="5805263"/>
            <a:ext cx="863600" cy="32089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1115616" y="1196752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alibri" pitchFamily="34" charset="0"/>
                <a:cs typeface="Calibri" pitchFamily="34" charset="0"/>
              </a:rPr>
              <a:t>Soubor Slunečný vršek, Praha 10 - Hostivař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985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HODNOCENÉ BOJEKTY</a:t>
            </a:r>
            <a:endParaRPr lang="cs-CZ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obrázek 10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584" y="1988840"/>
            <a:ext cx="7704856" cy="4710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1547664" y="1351500"/>
            <a:ext cx="5256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alibri" pitchFamily="34" charset="0"/>
                <a:cs typeface="Calibri" pitchFamily="34" charset="0"/>
              </a:rPr>
              <a:t>Obchodní centrum City Park v Jihlavě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232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lnění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Vlnění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lnění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109</TotalTime>
  <Words>248</Words>
  <Application>Microsoft Office PowerPoint</Application>
  <PresentationFormat>Předvádění na obrazovce (4:3)</PresentationFormat>
  <Paragraphs>66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Vlnění</vt:lpstr>
      <vt:lpstr>Vysoká škola technická a ekonomická  v Českých Budějovicích </vt:lpstr>
      <vt:lpstr>MOTIVACE</vt:lpstr>
      <vt:lpstr>CÍL PRÁCE</vt:lpstr>
      <vt:lpstr>VÝZKUMNÝ PROBLÉM</vt:lpstr>
      <vt:lpstr>POUŽITÉ METODY</vt:lpstr>
      <vt:lpstr>VÝHODY A NEGATIVA ZELENÝCH FASÁD</vt:lpstr>
      <vt:lpstr>KRITÉRIA PRO HODNOCENÍ</vt:lpstr>
      <vt:lpstr>HODNOCENÉ OBJEKTY</vt:lpstr>
      <vt:lpstr>HODNOCENÉ BOJEKTY</vt:lpstr>
      <vt:lpstr>HODNOCENÉ OBJEKTY</vt:lpstr>
      <vt:lpstr>HODNOCENÉ OBJEKTY</vt:lpstr>
      <vt:lpstr>ZÁVĚREČNÉ SHRNUTÍ</vt:lpstr>
      <vt:lpstr>DOPLŇUJÍCÍ OTÁZKY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Vysoká škola technická a ekonomická  v Českých Budějovicích</dc:title>
  <dc:creator>Kája</dc:creator>
  <cp:lastModifiedBy>Kája</cp:lastModifiedBy>
  <cp:revision>12</cp:revision>
  <dcterms:created xsi:type="dcterms:W3CDTF">2016-06-08T10:12:38Z</dcterms:created>
  <dcterms:modified xsi:type="dcterms:W3CDTF">2016-06-08T15:20:52Z</dcterms:modified>
</cp:coreProperties>
</file>