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6" r:id="rId5"/>
    <p:sldId id="268" r:id="rId6"/>
    <p:sldId id="259" r:id="rId7"/>
    <p:sldId id="260" r:id="rId8"/>
    <p:sldId id="261" r:id="rId9"/>
    <p:sldId id="269" r:id="rId10"/>
    <p:sldId id="277" r:id="rId11"/>
    <p:sldId id="270" r:id="rId12"/>
    <p:sldId id="262" r:id="rId13"/>
    <p:sldId id="271" r:id="rId14"/>
    <p:sldId id="272" r:id="rId15"/>
    <p:sldId id="273" r:id="rId16"/>
    <p:sldId id="263" r:id="rId17"/>
    <p:sldId id="274" r:id="rId18"/>
    <p:sldId id="276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Celková výkonnost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měření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4000">
                  <a:srgbClr val="FF0000"/>
                </a:gs>
                <a:gs pos="100000">
                  <a:srgbClr val="FFC000"/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-9.39955007980365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5645816149207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995500798036598E-3"/>
                  <c:y val="5.927104086948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List1!$B$2:$B$5</c:f>
              <c:numCache>
                <c:formatCode>0.0</c:formatCode>
                <c:ptCount val="4"/>
                <c:pt idx="0">
                  <c:v>95</c:v>
                </c:pt>
                <c:pt idx="1">
                  <c:v>96</c:v>
                </c:pt>
                <c:pt idx="2">
                  <c:v>98.57</c:v>
                </c:pt>
                <c:pt idx="3">
                  <c:v>93.33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měřní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8000">
                  <a:srgbClr val="92D05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6076653880342431E-2"/>
                  <c:y val="-2.9318966370362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99100159607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List1!$C$2:$C$5</c:f>
              <c:numCache>
                <c:formatCode>0.0</c:formatCode>
                <c:ptCount val="4"/>
                <c:pt idx="0">
                  <c:v>94.58</c:v>
                </c:pt>
                <c:pt idx="1">
                  <c:v>99</c:v>
                </c:pt>
                <c:pt idx="2">
                  <c:v>99.38</c:v>
                </c:pt>
                <c:pt idx="3">
                  <c:v>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479936"/>
        <c:axId val="185481472"/>
        <c:axId val="0"/>
      </c:bar3DChart>
      <c:catAx>
        <c:axId val="18547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5481472"/>
        <c:crosses val="autoZero"/>
        <c:auto val="1"/>
        <c:lblAlgn val="ctr"/>
        <c:lblOffset val="100"/>
        <c:noMultiLvlLbl val="0"/>
      </c:catAx>
      <c:valAx>
        <c:axId val="185481472"/>
        <c:scaling>
          <c:orientation val="minMax"/>
          <c:min val="8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547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Správná výkonnost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měření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4000">
                  <a:srgbClr val="FF0000"/>
                </a:gs>
                <a:gs pos="100000">
                  <a:srgbClr val="FFC000"/>
                </a:gs>
              </a:gsLst>
              <a:lin ang="5400000" scaled="0"/>
            </a:gradFill>
          </c:spPr>
          <c:invertIfNegative val="0"/>
          <c:dLbls>
            <c:dLbl>
              <c:idx val="1"/>
              <c:layout>
                <c:manualLayout>
                  <c:x val="-1.6433651719160537E-2"/>
                  <c:y val="1.18542081738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168258595802686E-3"/>
                  <c:y val="1.18542081738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168258595803449E-3"/>
                  <c:y val="5.9271040869482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List1!$B$2:$B$5</c:f>
              <c:numCache>
                <c:formatCode>0.0</c:formatCode>
                <c:ptCount val="4"/>
                <c:pt idx="0">
                  <c:v>93.89</c:v>
                </c:pt>
                <c:pt idx="1">
                  <c:v>95</c:v>
                </c:pt>
                <c:pt idx="2">
                  <c:v>97.5</c:v>
                </c:pt>
                <c:pt idx="3">
                  <c:v>90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měřní</c:v>
                </c:pt>
              </c:strCache>
            </c:strRef>
          </c:tx>
          <c:spPr>
            <a:gradFill>
              <a:gsLst>
                <a:gs pos="0">
                  <a:srgbClr val="00B050"/>
                </a:gs>
                <a:gs pos="58000">
                  <a:srgbClr val="92D050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8758890508530942E-2"/>
                  <c:y val="-4.667011092085262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List1!$C$2:$C$5</c:f>
              <c:numCache>
                <c:formatCode>0.0</c:formatCode>
                <c:ptCount val="4"/>
                <c:pt idx="0">
                  <c:v>92.92</c:v>
                </c:pt>
                <c:pt idx="1">
                  <c:v>98</c:v>
                </c:pt>
                <c:pt idx="2">
                  <c:v>98.75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528320"/>
        <c:axId val="185529856"/>
        <c:axId val="0"/>
      </c:bar3DChart>
      <c:catAx>
        <c:axId val="18552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5529856"/>
        <c:crosses val="autoZero"/>
        <c:auto val="1"/>
        <c:lblAlgn val="ctr"/>
        <c:lblOffset val="100"/>
        <c:noMultiLvlLbl val="0"/>
      </c:catAx>
      <c:valAx>
        <c:axId val="185529856"/>
        <c:scaling>
          <c:orientation val="minMax"/>
          <c:max val="99"/>
          <c:min val="88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5528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03232974113988E-2"/>
          <c:y val="8.6432522419522415E-2"/>
          <c:w val="0.57594093906492216"/>
          <c:h val="0.860247667444076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Subjektivní hodnocení při prvním měření (měření současného stavu)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1.060944534001666E-17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0.35</c:v>
                </c:pt>
                <c:pt idx="1">
                  <c:v>0.3</c:v>
                </c:pt>
                <c:pt idx="2">
                  <c:v>-0.35</c:v>
                </c:pt>
                <c:pt idx="3">
                  <c:v>-0.45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Subjektivní hodnocení při druhém měření (měření s režimovým opatřením)</c:v>
                </c:pt>
              </c:strCache>
            </c:strRef>
          </c:tx>
          <c:spPr>
            <a:ln w="50800">
              <a:solidFill>
                <a:srgbClr val="00CC0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CC00"/>
                </a:solidFill>
              </a:ln>
            </c:spPr>
          </c:marker>
          <c:dLbls>
            <c:dLbl>
              <c:idx val="0"/>
              <c:layout>
                <c:manualLayout>
                  <c:x val="-1.060944534001666E-17"/>
                  <c:y val="1.5873015873015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1904761904761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437781360066642E-17"/>
                  <c:y val="-1.5873015873015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List1!$C$2:$C$5</c:f>
              <c:numCache>
                <c:formatCode>General</c:formatCode>
                <c:ptCount val="4"/>
                <c:pt idx="0">
                  <c:v>0.75</c:v>
                </c:pt>
                <c:pt idx="1">
                  <c:v>0.85</c:v>
                </c:pt>
                <c:pt idx="2">
                  <c:v>0.9</c:v>
                </c:pt>
                <c:pt idx="3">
                  <c:v>0.8</c:v>
                </c:pt>
              </c:numCache>
            </c:numRef>
          </c:yVal>
          <c:smooth val="1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194946176"/>
        <c:axId val="194947712"/>
      </c:scatterChart>
      <c:valAx>
        <c:axId val="1949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947712"/>
        <c:crosses val="autoZero"/>
        <c:crossBetween val="midCat"/>
        <c:majorUnit val="1"/>
      </c:valAx>
      <c:valAx>
        <c:axId val="19494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4617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2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80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81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43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4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82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0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59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5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06CD-B95B-461C-8F70-F727778EC882}" type="datetimeFigureOut">
              <a:rPr lang="cs-CZ" smtClean="0"/>
              <a:t>8. 6. 2016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93DF-D239-4638-9B91-A27A4D945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1804" y="1653648"/>
            <a:ext cx="7772400" cy="1102519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Hygiena a kvalita prostředí v prostorách </a:t>
            </a:r>
            <a:b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konkrétních škol</a:t>
            </a:r>
            <a:endParaRPr lang="cs-CZ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651870"/>
            <a:ext cx="8676456" cy="131445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Autor bakalářské práce:	Jana Gablovská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Vedoucí bakalářské práce:   	prof. Ing. Ingrid </a:t>
            </a:r>
            <a:r>
              <a:rPr lang="cs-CZ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Juhásová-Šenitková</a:t>
            </a:r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CSc.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Oponent bakalářské práce:  	Ing. Markéta Myslivečková</a:t>
            </a:r>
          </a:p>
          <a:p>
            <a:pPr algn="l"/>
            <a:endParaRPr lang="cs-CZ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České Budějovice, 2016</a:t>
            </a:r>
            <a:endParaRPr lang="cs-CZ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195487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Ústav </a:t>
            </a:r>
            <a:r>
              <a:rPr lang="cs-CZ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technicko-technologický</a:t>
            </a:r>
            <a:endParaRPr lang="cs-CZ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55207" y="787223"/>
            <a:ext cx="5020022" cy="358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0"/>
          <a:stretch/>
        </p:blipFill>
        <p:spPr bwMode="auto">
          <a:xfrm rot="16200000">
            <a:off x="-138468" y="1381762"/>
            <a:ext cx="5020025" cy="2397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6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Výsledky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4551"/>
            <a:ext cx="8221960" cy="388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14084" y="4794456"/>
            <a:ext cx="1404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Vlastní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Výsledky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347614"/>
            <a:ext cx="68407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Režimové opatření - větrání: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Vyučovací hodina</a:t>
            </a:r>
          </a:p>
          <a:p>
            <a:pPr marL="0" indent="0">
              <a:buNone/>
            </a:pP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- 1x 3-5 min (1 okno)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Přestávka</a:t>
            </a:r>
          </a:p>
          <a:p>
            <a:pPr marL="0" indent="0"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- 5 min (2 okna)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Výsledky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8" y="1074495"/>
            <a:ext cx="7967099" cy="387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14084" y="4794456"/>
            <a:ext cx="1404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Vlastní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Výsledky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797718952"/>
              </p:ext>
            </p:extLst>
          </p:nvPr>
        </p:nvGraphicFramePr>
        <p:xfrm>
          <a:off x="0" y="1707840"/>
          <a:ext cx="3995936" cy="343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986066634"/>
              </p:ext>
            </p:extLst>
          </p:nvPr>
        </p:nvGraphicFramePr>
        <p:xfrm>
          <a:off x="4283968" y="1709100"/>
          <a:ext cx="4780250" cy="343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475656" y="1107591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ea typeface="Tahoma" pitchFamily="34" charset="0"/>
                <a:cs typeface="Tahoma" pitchFamily="34" charset="0"/>
              </a:rPr>
              <a:t>Objektivní hodnocení </a:t>
            </a:r>
            <a:endParaRPr lang="cs-CZ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14084" y="4794456"/>
            <a:ext cx="1404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Vlastní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Výsledky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178025289"/>
              </p:ext>
            </p:extLst>
          </p:nvPr>
        </p:nvGraphicFramePr>
        <p:xfrm>
          <a:off x="899592" y="1307646"/>
          <a:ext cx="7704856" cy="383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475656" y="1107591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ea typeface="Tahoma" pitchFamily="34" charset="0"/>
                <a:cs typeface="Tahoma" pitchFamily="34" charset="0"/>
              </a:rPr>
              <a:t>Subjektivní hodnocení </a:t>
            </a:r>
            <a:endParaRPr lang="cs-CZ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14084" y="4794456"/>
            <a:ext cx="1404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Vlastní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Závěrečné shrnutí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Vyšší koncentrace CO</a:t>
            </a:r>
            <a:r>
              <a:rPr lang="cs-CZ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→ zhoršené podmínky pro soustředění, schopnost učení se, udržení pozornosti</a:t>
            </a: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Maximální koncentrace CO</a:t>
            </a:r>
            <a:r>
              <a:rPr lang="cs-CZ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 místnosti 1 500 </a:t>
            </a:r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ppm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Při překročení 1 500 </a:t>
            </a:r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ppm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→ snížení výkonnosti cca o 2%</a:t>
            </a: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 práce byl splněn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Otázka vedoucí BP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>
            <a:normAutofit/>
          </a:bodyPr>
          <a:lstStyle/>
          <a:p>
            <a:r>
              <a:rPr lang="cs-CZ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Důsledněji vysvětlete navrhovaný provozní režim s důrazem na reálné možnosti jeho použití</a:t>
            </a:r>
          </a:p>
          <a:p>
            <a:pPr>
              <a:buFont typeface="Wingdings" pitchFamily="2" charset="2"/>
              <a:buChar char="§"/>
            </a:pPr>
            <a:endParaRPr lang="cs-CZ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Calibri"/>
                <a:ea typeface="Tahoma" pitchFamily="34" charset="0"/>
                <a:cs typeface="Tahoma" pitchFamily="34" charset="0"/>
              </a:rPr>
              <a:t>→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Zajištění koncentrace CO</a:t>
            </a:r>
            <a:r>
              <a:rPr lang="cs-CZ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do 1 500 </a:t>
            </a:r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ppm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Dostatečné větrání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Čidla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Klimatizační / větrací jednotka</a:t>
            </a:r>
          </a:p>
          <a:p>
            <a:endParaRPr lang="cs-CZ" sz="2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42781"/>
              </p:ext>
            </p:extLst>
          </p:nvPr>
        </p:nvGraphicFramePr>
        <p:xfrm>
          <a:off x="755576" y="3579862"/>
          <a:ext cx="7704856" cy="1492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7694"/>
                <a:gridCol w="1243472"/>
                <a:gridCol w="1141997"/>
                <a:gridCol w="1824135"/>
                <a:gridCol w="1797558"/>
              </a:tblGrid>
              <a:tr h="2520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Kombinace oken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Průtok vzduchu V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Výměna vzduchu </a:t>
                      </a:r>
                      <a:endParaRPr lang="cs-CZ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 </a:t>
                      </a:r>
                      <a:r>
                        <a:rPr lang="cs-CZ" sz="1400" dirty="0">
                          <a:effectLst/>
                        </a:rPr>
                        <a:t>[h</a:t>
                      </a:r>
                      <a:r>
                        <a:rPr lang="cs-CZ" sz="1400" baseline="30000" dirty="0">
                          <a:effectLst/>
                        </a:rPr>
                        <a:t>-1</a:t>
                      </a:r>
                      <a:r>
                        <a:rPr lang="cs-CZ" sz="1400" dirty="0">
                          <a:effectLst/>
                        </a:rPr>
                        <a:t>]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Doba větrání při požadavku  </a:t>
                      </a:r>
                      <a:endParaRPr lang="cs-CZ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 </a:t>
                      </a:r>
                      <a:r>
                        <a:rPr lang="cs-CZ" sz="1400" dirty="0">
                          <a:effectLst/>
                        </a:rPr>
                        <a:t>= 4,4 h</a:t>
                      </a:r>
                      <a:r>
                        <a:rPr lang="cs-CZ" sz="1400" baseline="30000" dirty="0">
                          <a:effectLst/>
                        </a:rPr>
                        <a:t>-1</a:t>
                      </a:r>
                      <a:r>
                        <a:rPr lang="cs-CZ" sz="1400" dirty="0">
                          <a:effectLst/>
                        </a:rPr>
                        <a:t> [min]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[m</a:t>
                      </a:r>
                      <a:r>
                        <a:rPr lang="cs-CZ" sz="1400" baseline="30000">
                          <a:effectLst/>
                        </a:rPr>
                        <a:t>3</a:t>
                      </a:r>
                      <a:r>
                        <a:rPr lang="cs-CZ" sz="1400">
                          <a:effectLst/>
                        </a:rPr>
                        <a:t>/s]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[m</a:t>
                      </a:r>
                      <a:r>
                        <a:rPr lang="cs-CZ" sz="1400" baseline="30000">
                          <a:effectLst/>
                        </a:rPr>
                        <a:t>3</a:t>
                      </a:r>
                      <a:r>
                        <a:rPr lang="cs-CZ" sz="1400">
                          <a:effectLst/>
                        </a:rPr>
                        <a:t>/h]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otevřená + 2 infiltr.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1,076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3 874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20,4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otevřená + 1 infiltr.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2,098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7 553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39,7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 otevřená + 0 infiltr.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3,120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11 232</a:t>
                      </a:r>
                      <a:endParaRPr lang="cs-CZ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59,1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1804" y="1653648"/>
            <a:ext cx="7772400" cy="1102519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Děkuji za </a:t>
            </a:r>
            <a:r>
              <a:rPr lang="cs-CZ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pozornost</a:t>
            </a:r>
            <a:endParaRPr lang="cs-CZ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Obsah prezentace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603847"/>
          </a:xfrm>
        </p:spPr>
        <p:txBody>
          <a:bodyPr>
            <a:noAutofit/>
          </a:bodyPr>
          <a:lstStyle/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Motivace a důvody k řešení daného problému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Ovlivňující faktory vnitřního prostředí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Odérová složka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Cíl práce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Výzkumný problém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Metodika práce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Výsledky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Závěrečné shrnutí</a:t>
            </a:r>
          </a:p>
          <a:p>
            <a:r>
              <a:rPr lang="cs-CZ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Otázka vedoucí BP</a:t>
            </a:r>
            <a:endParaRPr lang="cs-CZ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0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Motivace a důvody k řešení daného problému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394472"/>
          </a:xfrm>
        </p:spPr>
        <p:txBody>
          <a:bodyPr>
            <a:normAutofit/>
          </a:bodyPr>
          <a:lstStyle/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Lidé tráví velkou část svého života v budovách (až 90%)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Nezdravé budovy  – Syndrom</a:t>
            </a:r>
            <a:r>
              <a:rPr lang="cs-CZ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nezdravých budov (SBS)</a:t>
            </a:r>
          </a:p>
          <a:p>
            <a:pPr marL="0" indent="0">
              <a:buNone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- Nemoci související s budovami (BRI)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Ovlivňující faktory vnitřního prostředí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91630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44208" y="480399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</a:t>
            </a:r>
            <a:r>
              <a:rPr lang="cs-CZ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Doležílková</a:t>
            </a:r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2006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8341"/>
            <a:ext cx="6978953" cy="34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a\Desktop\ŠKOLA\BAKALÁŘKA\obr-prezentace_stažené z net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4"/>
          <a:stretch/>
        </p:blipFill>
        <p:spPr bwMode="auto">
          <a:xfrm>
            <a:off x="5220072" y="123479"/>
            <a:ext cx="3767945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Odérová složka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Těkavé organické látky VOCs</a:t>
            </a: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Antropoxiny</a:t>
            </a: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Oxid uhličitý CO</a:t>
            </a:r>
            <a:r>
              <a:rPr lang="cs-CZ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cs-CZ" sz="24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16016" y="477018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</a:t>
            </a:r>
            <a:r>
              <a:rPr lang="cs-CZ" sz="1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Wargocki</a:t>
            </a:r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2014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íl práce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39447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Posouzení a zhodnocení hygieny a kvality v prostorách škol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stavebně-technického a technologického řešení budovy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 provozu budovy z hlediska hygieny a vnímané kvality vzduchu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Výzkumný problém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Vliv kvality vnitřního prostředí – odérové složky na výkonnost studentů</a:t>
            </a:r>
          </a:p>
          <a:p>
            <a:pPr marL="0" indent="0">
              <a:buNone/>
            </a:pPr>
            <a:endParaRPr lang="cs-C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Relační a deskriptivní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Metodika práce</a:t>
            </a:r>
            <a:endParaRPr lang="cs-CZ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Výzkum na Střední průmyslové škole Příbram</a:t>
            </a:r>
          </a:p>
          <a:p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měření	 – současný stav</a:t>
            </a:r>
          </a:p>
          <a:p>
            <a:pPr marL="0" indent="0">
              <a:buNone/>
            </a:pPr>
            <a:r>
              <a:rPr lang="cs-CZ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– s návrhem režimového opatření</a:t>
            </a:r>
          </a:p>
          <a:p>
            <a:pPr marL="0" indent="0">
              <a:buNone/>
            </a:pPr>
            <a:endParaRPr lang="cs-CZ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Přístroj </a:t>
            </a:r>
            <a:r>
              <a:rPr lang="cs-CZ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Testo</a:t>
            </a:r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435</a:t>
            </a:r>
          </a:p>
          <a:p>
            <a:r>
              <a:rPr lang="cs-CZ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 – objektivní a subjektivní 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na\Desktop\ŠKOLA\BAKALÁŘKA\SPŠ foto\panelisti-upravená - kop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18623"/>
            <a:ext cx="4979284" cy="28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4650135" cy="37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480399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Zdroj: Vlastní</a:t>
            </a:r>
            <a:endParaRPr lang="cs-CZ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335</Words>
  <Application>Microsoft Office PowerPoint</Application>
  <PresentationFormat>Předvádění na obrazovce (16:9)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Hygiena a kvalita prostředí v prostorách  konkrétních škol</vt:lpstr>
      <vt:lpstr>Obsah prezentace</vt:lpstr>
      <vt:lpstr>Motivace a důvody k řešení daného problému</vt:lpstr>
      <vt:lpstr>Ovlivňující faktory vnitřního prostředí</vt:lpstr>
      <vt:lpstr>Odérová složka</vt:lpstr>
      <vt:lpstr>Cíl práce</vt:lpstr>
      <vt:lpstr>Výzkumný problém</vt:lpstr>
      <vt:lpstr>Metodika práce</vt:lpstr>
      <vt:lpstr>Prezentace aplikace PowerPoint</vt:lpstr>
      <vt:lpstr>Prezentace aplikace PowerPoint</vt:lpstr>
      <vt:lpstr>Výsledky</vt:lpstr>
      <vt:lpstr>Výsledky</vt:lpstr>
      <vt:lpstr>Výsledky</vt:lpstr>
      <vt:lpstr>Výsledky</vt:lpstr>
      <vt:lpstr>Výsledky</vt:lpstr>
      <vt:lpstr>Závěrečné shrnutí</vt:lpstr>
      <vt:lpstr>Otázka vedoucí BP</vt:lpstr>
      <vt:lpstr>Děkuji za pozornost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Gablovská</dc:creator>
  <cp:lastModifiedBy>Jana Gablovská</cp:lastModifiedBy>
  <cp:revision>29</cp:revision>
  <dcterms:created xsi:type="dcterms:W3CDTF">2016-06-05T16:47:22Z</dcterms:created>
  <dcterms:modified xsi:type="dcterms:W3CDTF">2016-06-08T21:22:56Z</dcterms:modified>
</cp:coreProperties>
</file>