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61" r:id="rId17"/>
    <p:sldId id="262" r:id="rId18"/>
    <p:sldId id="275" r:id="rId19"/>
    <p:sldId id="276" r:id="rId20"/>
    <p:sldId id="263" r:id="rId21"/>
    <p:sldId id="26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en-US" dirty="0"/>
              <a:t>Jaká je Vaše pracovní pozice - pracoviště?</a:t>
            </a:r>
          </a:p>
        </c:rich>
      </c:tx>
      <c:layout>
        <c:manualLayout>
          <c:xMode val="edge"/>
          <c:yMode val="edge"/>
          <c:x val="0.11491595317690712"/>
          <c:y val="3.780830889686077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Jaká je Vaše pracovní pozice - pracoviště?</c:v>
                </c:pt>
              </c:strCache>
            </c:strRef>
          </c:tx>
          <c:explosion val="25"/>
          <c:dLbls>
            <c:dLbl>
              <c:idx val="6"/>
              <c:delete val="1"/>
            </c:dLbl>
            <c:showPercent val="1"/>
          </c:dLbls>
          <c:cat>
            <c:strRef>
              <c:f>List1!$A$2:$A$8</c:f>
              <c:strCache>
                <c:ptCount val="6"/>
                <c:pt idx="0">
                  <c:v>dělník ve výrobě</c:v>
                </c:pt>
                <c:pt idx="1">
                  <c:v>dělník - nakládka</c:v>
                </c:pt>
                <c:pt idx="2">
                  <c:v>dělník - údržba</c:v>
                </c:pt>
                <c:pt idx="3">
                  <c:v>zedník</c:v>
                </c:pt>
                <c:pt idx="4">
                  <c:v>dělník - montáže</c:v>
                </c:pt>
                <c:pt idx="5">
                  <c:v>dělník - ostatní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52</c:v>
                </c:pt>
                <c:pt idx="1">
                  <c:v>11</c:v>
                </c:pt>
                <c:pt idx="2">
                  <c:v>7</c:v>
                </c:pt>
                <c:pt idx="3">
                  <c:v>12</c:v>
                </c:pt>
                <c:pt idx="4">
                  <c:v>0</c:v>
                </c:pt>
                <c:pt idx="5">
                  <c:v>44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0167071879945144"/>
          <c:y val="0.31876671479535412"/>
          <c:w val="0.37410713350030916"/>
          <c:h val="0.68123322997781388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/>
              <a:t>Jakému systému vydávání OOPP byste raději dali přednost ?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41471480372907016"/>
          <c:w val="0.61585301837270412"/>
          <c:h val="0.48588315789708325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Jakému systému fasování OOPP byste raději dali přednost ?</c:v>
                </c:pt>
              </c:strCache>
            </c:strRef>
          </c:tx>
          <c:explosion val="25"/>
          <c:dLbls>
            <c:showPercent val="1"/>
          </c:dLbls>
          <c:cat>
            <c:strRef>
              <c:f>List1!$A$2:$A$3</c:f>
              <c:strCache>
                <c:ptCount val="2"/>
                <c:pt idx="0">
                  <c:v>Fixní</c:v>
                </c:pt>
                <c:pt idx="1">
                  <c:v>Flexibilní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20</c:v>
                </c:pt>
                <c:pt idx="1">
                  <c:v>106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cs-CZ"/>
          </a:p>
        </c:txPr>
      </c:legendEntry>
      <c:layout>
        <c:manualLayout>
          <c:xMode val="edge"/>
          <c:yMode val="edge"/>
          <c:x val="0.64811748079001441"/>
          <c:y val="0.38313672438270463"/>
          <c:w val="0.34886592795810062"/>
          <c:h val="0.5490388708487578"/>
        </c:manualLayout>
      </c:layout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6E6B5-120C-4818-AB09-BF11B3CEB52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8D6829-C498-489A-B65C-59D58AF8F27D}">
      <dgm:prSet phldrT="[Text]"/>
      <dgm:spPr/>
      <dgm:t>
        <a:bodyPr/>
        <a:lstStyle/>
        <a:p>
          <a:r>
            <a:rPr lang="cs-CZ" dirty="0" smtClean="0"/>
            <a:t>Zájem ze strany vedení společnosti ELK s.r.o.</a:t>
          </a:r>
          <a:endParaRPr lang="cs-CZ" dirty="0"/>
        </a:p>
      </dgm:t>
    </dgm:pt>
    <dgm:pt modelId="{121115D5-90C5-484F-878E-34A70A91FF48}" type="parTrans" cxnId="{EB27C94B-34AD-4449-981C-99981C5824CA}">
      <dgm:prSet/>
      <dgm:spPr/>
      <dgm:t>
        <a:bodyPr/>
        <a:lstStyle/>
        <a:p>
          <a:endParaRPr lang="cs-CZ"/>
        </a:p>
      </dgm:t>
    </dgm:pt>
    <dgm:pt modelId="{9E81FB78-3FEF-4AB9-99F7-584BB884B587}" type="sibTrans" cxnId="{EB27C94B-34AD-4449-981C-99981C5824CA}">
      <dgm:prSet/>
      <dgm:spPr/>
      <dgm:t>
        <a:bodyPr/>
        <a:lstStyle/>
        <a:p>
          <a:endParaRPr lang="cs-CZ"/>
        </a:p>
      </dgm:t>
    </dgm:pt>
    <dgm:pt modelId="{DB94C5CE-8243-4F58-81C4-CA28DCC42CD9}">
      <dgm:prSet phldrT="[Text]"/>
      <dgm:spPr/>
      <dgm:t>
        <a:bodyPr/>
        <a:lstStyle/>
        <a:p>
          <a:r>
            <a:rPr lang="cs-CZ" dirty="0" smtClean="0"/>
            <a:t>Pověření aplikací v praxi</a:t>
          </a:r>
          <a:endParaRPr lang="cs-CZ" dirty="0"/>
        </a:p>
      </dgm:t>
    </dgm:pt>
    <dgm:pt modelId="{D79FA306-1051-4F24-8D70-638A5E0045C9}" type="parTrans" cxnId="{07D85A5C-EF13-437C-A604-36D6E49EF914}">
      <dgm:prSet/>
      <dgm:spPr/>
      <dgm:t>
        <a:bodyPr/>
        <a:lstStyle/>
        <a:p>
          <a:endParaRPr lang="cs-CZ"/>
        </a:p>
      </dgm:t>
    </dgm:pt>
    <dgm:pt modelId="{1A4FBCE5-F45C-4D0A-875C-382F627BF15C}" type="sibTrans" cxnId="{07D85A5C-EF13-437C-A604-36D6E49EF914}">
      <dgm:prSet/>
      <dgm:spPr/>
      <dgm:t>
        <a:bodyPr/>
        <a:lstStyle/>
        <a:p>
          <a:endParaRPr lang="cs-CZ"/>
        </a:p>
      </dgm:t>
    </dgm:pt>
    <dgm:pt modelId="{2C53F001-4479-4ECC-9C4E-1CC5847ED5F9}">
      <dgm:prSet phldrT="[Text]"/>
      <dgm:spPr/>
      <dgm:t>
        <a:bodyPr/>
        <a:lstStyle/>
        <a:p>
          <a:r>
            <a:rPr lang="cs-CZ" dirty="0" smtClean="0"/>
            <a:t>Projekt spuštěn od března 2016</a:t>
          </a:r>
          <a:endParaRPr lang="cs-CZ" dirty="0"/>
        </a:p>
      </dgm:t>
    </dgm:pt>
    <dgm:pt modelId="{C0A34A74-7D18-4948-9CC6-C49C9C8944AC}" type="parTrans" cxnId="{834D4432-A7F4-4569-89D4-9DCDF382A0D6}">
      <dgm:prSet/>
      <dgm:spPr/>
      <dgm:t>
        <a:bodyPr/>
        <a:lstStyle/>
        <a:p>
          <a:endParaRPr lang="cs-CZ"/>
        </a:p>
      </dgm:t>
    </dgm:pt>
    <dgm:pt modelId="{65D33543-C1E3-4652-A55D-F0926F926470}" type="sibTrans" cxnId="{834D4432-A7F4-4569-89D4-9DCDF382A0D6}">
      <dgm:prSet/>
      <dgm:spPr/>
      <dgm:t>
        <a:bodyPr/>
        <a:lstStyle/>
        <a:p>
          <a:endParaRPr lang="cs-CZ"/>
        </a:p>
      </dgm:t>
    </dgm:pt>
    <dgm:pt modelId="{D7989865-B051-4622-BA7B-8A63036F1A35}" type="pres">
      <dgm:prSet presAssocID="{5576E6B5-120C-4818-AB09-BF11B3CEB520}" presName="CompostProcess" presStyleCnt="0">
        <dgm:presLayoutVars>
          <dgm:dir/>
          <dgm:resizeHandles val="exact"/>
        </dgm:presLayoutVars>
      </dgm:prSet>
      <dgm:spPr/>
    </dgm:pt>
    <dgm:pt modelId="{8BBDB09B-D079-49A9-8C16-CB256D0BD909}" type="pres">
      <dgm:prSet presAssocID="{5576E6B5-120C-4818-AB09-BF11B3CEB520}" presName="arrow" presStyleLbl="bgShp" presStyleIdx="0" presStyleCnt="1" custScaleX="117647"/>
      <dgm:spPr/>
    </dgm:pt>
    <dgm:pt modelId="{70AD956D-42FA-437A-A719-9C731911E728}" type="pres">
      <dgm:prSet presAssocID="{5576E6B5-120C-4818-AB09-BF11B3CEB520}" presName="linearProcess" presStyleCnt="0"/>
      <dgm:spPr/>
    </dgm:pt>
    <dgm:pt modelId="{AEE3F909-F41F-44F7-B5C5-9424CD70D315}" type="pres">
      <dgm:prSet presAssocID="{0B8D6829-C498-489A-B65C-59D58AF8F27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7AFB31-C73D-47FB-8718-D8CD0F83D0E6}" type="pres">
      <dgm:prSet presAssocID="{9E81FB78-3FEF-4AB9-99F7-584BB884B587}" presName="sibTrans" presStyleCnt="0"/>
      <dgm:spPr/>
    </dgm:pt>
    <dgm:pt modelId="{A8DF1095-D267-47F8-A376-9BCE45F889DC}" type="pres">
      <dgm:prSet presAssocID="{DB94C5CE-8243-4F58-81C4-CA28DCC42CD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62208C-2431-4696-AC21-50683FF4F05F}" type="pres">
      <dgm:prSet presAssocID="{1A4FBCE5-F45C-4D0A-875C-382F627BF15C}" presName="sibTrans" presStyleCnt="0"/>
      <dgm:spPr/>
    </dgm:pt>
    <dgm:pt modelId="{36195B57-57BC-4E54-AA94-558D5E9BB306}" type="pres">
      <dgm:prSet presAssocID="{2C53F001-4479-4ECC-9C4E-1CC5847ED5F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ECE085E-99DF-47BF-B275-13784D8A3267}" type="presOf" srcId="{2C53F001-4479-4ECC-9C4E-1CC5847ED5F9}" destId="{36195B57-57BC-4E54-AA94-558D5E9BB306}" srcOrd="0" destOrd="0" presId="urn:microsoft.com/office/officeart/2005/8/layout/hProcess9"/>
    <dgm:cxn modelId="{4208F8EE-7F78-4942-B961-7DB2A510AD40}" type="presOf" srcId="{DB94C5CE-8243-4F58-81C4-CA28DCC42CD9}" destId="{A8DF1095-D267-47F8-A376-9BCE45F889DC}" srcOrd="0" destOrd="0" presId="urn:microsoft.com/office/officeart/2005/8/layout/hProcess9"/>
    <dgm:cxn modelId="{07D85A5C-EF13-437C-A604-36D6E49EF914}" srcId="{5576E6B5-120C-4818-AB09-BF11B3CEB520}" destId="{DB94C5CE-8243-4F58-81C4-CA28DCC42CD9}" srcOrd="1" destOrd="0" parTransId="{D79FA306-1051-4F24-8D70-638A5E0045C9}" sibTransId="{1A4FBCE5-F45C-4D0A-875C-382F627BF15C}"/>
    <dgm:cxn modelId="{3D19E7FD-C2A1-45A7-895E-C2373E5280D6}" type="presOf" srcId="{5576E6B5-120C-4818-AB09-BF11B3CEB520}" destId="{D7989865-B051-4622-BA7B-8A63036F1A35}" srcOrd="0" destOrd="0" presId="urn:microsoft.com/office/officeart/2005/8/layout/hProcess9"/>
    <dgm:cxn modelId="{EB27C94B-34AD-4449-981C-99981C5824CA}" srcId="{5576E6B5-120C-4818-AB09-BF11B3CEB520}" destId="{0B8D6829-C498-489A-B65C-59D58AF8F27D}" srcOrd="0" destOrd="0" parTransId="{121115D5-90C5-484F-878E-34A70A91FF48}" sibTransId="{9E81FB78-3FEF-4AB9-99F7-584BB884B587}"/>
    <dgm:cxn modelId="{E0825869-632B-4CA8-94B2-872D7FCCC390}" type="presOf" srcId="{0B8D6829-C498-489A-B65C-59D58AF8F27D}" destId="{AEE3F909-F41F-44F7-B5C5-9424CD70D315}" srcOrd="0" destOrd="0" presId="urn:microsoft.com/office/officeart/2005/8/layout/hProcess9"/>
    <dgm:cxn modelId="{834D4432-A7F4-4569-89D4-9DCDF382A0D6}" srcId="{5576E6B5-120C-4818-AB09-BF11B3CEB520}" destId="{2C53F001-4479-4ECC-9C4E-1CC5847ED5F9}" srcOrd="2" destOrd="0" parTransId="{C0A34A74-7D18-4948-9CC6-C49C9C8944AC}" sibTransId="{65D33543-C1E3-4652-A55D-F0926F926470}"/>
    <dgm:cxn modelId="{7A251F02-3FCE-47DF-AC41-88D3586E33F1}" type="presParOf" srcId="{D7989865-B051-4622-BA7B-8A63036F1A35}" destId="{8BBDB09B-D079-49A9-8C16-CB256D0BD909}" srcOrd="0" destOrd="0" presId="urn:microsoft.com/office/officeart/2005/8/layout/hProcess9"/>
    <dgm:cxn modelId="{2221E837-34A1-4C96-953D-1498127ECDFE}" type="presParOf" srcId="{D7989865-B051-4622-BA7B-8A63036F1A35}" destId="{70AD956D-42FA-437A-A719-9C731911E728}" srcOrd="1" destOrd="0" presId="urn:microsoft.com/office/officeart/2005/8/layout/hProcess9"/>
    <dgm:cxn modelId="{03E493D2-B35D-4A7C-B505-24A0992CE8DE}" type="presParOf" srcId="{70AD956D-42FA-437A-A719-9C731911E728}" destId="{AEE3F909-F41F-44F7-B5C5-9424CD70D315}" srcOrd="0" destOrd="0" presId="urn:microsoft.com/office/officeart/2005/8/layout/hProcess9"/>
    <dgm:cxn modelId="{8B651764-D681-4B92-96CF-DBAD597E77A2}" type="presParOf" srcId="{70AD956D-42FA-437A-A719-9C731911E728}" destId="{F57AFB31-C73D-47FB-8718-D8CD0F83D0E6}" srcOrd="1" destOrd="0" presId="urn:microsoft.com/office/officeart/2005/8/layout/hProcess9"/>
    <dgm:cxn modelId="{5054FCAA-AB79-42A4-A7AE-B790EE8B7E09}" type="presParOf" srcId="{70AD956D-42FA-437A-A719-9C731911E728}" destId="{A8DF1095-D267-47F8-A376-9BCE45F889DC}" srcOrd="2" destOrd="0" presId="urn:microsoft.com/office/officeart/2005/8/layout/hProcess9"/>
    <dgm:cxn modelId="{BD04169A-F007-4F13-A8BB-598A3C5814DD}" type="presParOf" srcId="{70AD956D-42FA-437A-A719-9C731911E728}" destId="{1762208C-2431-4696-AC21-50683FF4F05F}" srcOrd="3" destOrd="0" presId="urn:microsoft.com/office/officeart/2005/8/layout/hProcess9"/>
    <dgm:cxn modelId="{274E7C49-E5FA-4F81-A927-BE7D85AC17CE}" type="presParOf" srcId="{70AD956D-42FA-437A-A719-9C731911E728}" destId="{36195B57-57BC-4E54-AA94-558D5E9BB306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DB09B-D079-49A9-8C16-CB256D0BD909}">
      <dsp:nvSpPr>
        <dsp:cNvPr id="0" name=""/>
        <dsp:cNvSpPr/>
      </dsp:nvSpPr>
      <dsp:spPr>
        <a:xfrm>
          <a:off x="2" y="0"/>
          <a:ext cx="8424931" cy="446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3F909-F41F-44F7-B5C5-9424CD70D315}">
      <dsp:nvSpPr>
        <dsp:cNvPr id="0" name=""/>
        <dsp:cNvSpPr/>
      </dsp:nvSpPr>
      <dsp:spPr>
        <a:xfrm>
          <a:off x="285493" y="1339348"/>
          <a:ext cx="2527480" cy="17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Zájem ze strany vedení společnosti ELK s.r.o.</a:t>
          </a:r>
          <a:endParaRPr lang="cs-CZ" sz="2600" kern="1200" dirty="0"/>
        </a:p>
      </dsp:txBody>
      <dsp:txXfrm>
        <a:off x="372668" y="1426523"/>
        <a:ext cx="2353130" cy="1611448"/>
      </dsp:txXfrm>
    </dsp:sp>
    <dsp:sp modelId="{A8DF1095-D267-47F8-A376-9BCE45F889DC}">
      <dsp:nvSpPr>
        <dsp:cNvPr id="0" name=""/>
        <dsp:cNvSpPr/>
      </dsp:nvSpPr>
      <dsp:spPr>
        <a:xfrm>
          <a:off x="2948727" y="1339348"/>
          <a:ext cx="2527480" cy="17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Pověření aplikací v praxi</a:t>
          </a:r>
          <a:endParaRPr lang="cs-CZ" sz="2600" kern="1200" dirty="0"/>
        </a:p>
      </dsp:txBody>
      <dsp:txXfrm>
        <a:off x="3035902" y="1426523"/>
        <a:ext cx="2353130" cy="1611448"/>
      </dsp:txXfrm>
    </dsp:sp>
    <dsp:sp modelId="{36195B57-57BC-4E54-AA94-558D5E9BB306}">
      <dsp:nvSpPr>
        <dsp:cNvPr id="0" name=""/>
        <dsp:cNvSpPr/>
      </dsp:nvSpPr>
      <dsp:spPr>
        <a:xfrm>
          <a:off x="5611961" y="1339348"/>
          <a:ext cx="2527480" cy="17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Projekt spuštěn od března 2016</a:t>
          </a:r>
          <a:endParaRPr lang="cs-CZ" sz="2600" kern="1200" dirty="0"/>
        </a:p>
      </dsp:txBody>
      <dsp:txXfrm>
        <a:off x="5699136" y="1426523"/>
        <a:ext cx="2353130" cy="1611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6D1D20-D67F-495B-9244-49695374E6DE}" type="datetimeFigureOut">
              <a:rPr lang="cs-CZ" smtClean="0"/>
              <a:pPr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1EF652-3C08-4990-AC39-C1D9CB87EB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5805264"/>
            <a:ext cx="5637010" cy="88211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Autor bakalářské práce:	</a:t>
            </a:r>
            <a:r>
              <a:rPr lang="cs-CZ" dirty="0"/>
              <a:t>Martin Dvořák</a:t>
            </a:r>
          </a:p>
          <a:p>
            <a:r>
              <a:rPr lang="cs-CZ" b="1" dirty="0"/>
              <a:t>Vedoucí bakalářské práce:	</a:t>
            </a:r>
            <a:r>
              <a:rPr lang="cs-CZ" dirty="0"/>
              <a:t>Ing. Radka Vaníčková, Ph.D.</a:t>
            </a:r>
          </a:p>
          <a:p>
            <a:r>
              <a:rPr lang="cs-CZ" b="1" dirty="0"/>
              <a:t>České Budějovice, </a:t>
            </a:r>
            <a:r>
              <a:rPr lang="cs-CZ" b="1" dirty="0" smtClean="0"/>
              <a:t>červ</a:t>
            </a:r>
            <a:r>
              <a:rPr lang="cs-CZ" b="1" dirty="0" smtClean="0"/>
              <a:t>en </a:t>
            </a:r>
            <a:r>
              <a:rPr lang="cs-CZ" b="1" dirty="0"/>
              <a:t>2016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175351" cy="1649151"/>
          </a:xfrm>
        </p:spPr>
        <p:txBody>
          <a:bodyPr/>
          <a:lstStyle/>
          <a:p>
            <a:pPr marL="182880" indent="0" algn="ctr">
              <a:buNone/>
            </a:pPr>
            <a:r>
              <a:rPr lang="cs-CZ" sz="4400" dirty="0">
                <a:effectLst/>
              </a:rPr>
              <a:t>Návrh bodového systému pro poskytování osobních ochranných pracovních prostředků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31640" y="11838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Vysoká škola technická a </a:t>
            </a:r>
            <a:r>
              <a:rPr lang="cs-CZ" b="1" dirty="0" smtClean="0"/>
              <a:t>ekonomická v Českých Budějovicích</a:t>
            </a:r>
            <a:endParaRPr lang="cs-CZ" dirty="0"/>
          </a:p>
          <a:p>
            <a:r>
              <a:rPr lang="cs-CZ" dirty="0"/>
              <a:t>Ústav podnikové </a:t>
            </a:r>
            <a:r>
              <a:rPr lang="cs-CZ" dirty="0" smtClean="0"/>
              <a:t>strategie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Obrázek 0" descr="VST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389"/>
            <a:ext cx="969184" cy="9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3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vycars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4214818"/>
            <a:ext cx="1757362" cy="9899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effectLst/>
              </a:rPr>
              <a:t>Posouzení a vyhodnocení získaných dat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1772816"/>
            <a:ext cx="7886680" cy="46565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i="1" dirty="0" smtClean="0"/>
              <a:t> 90 % zaměstnanců očekává změnu</a:t>
            </a:r>
          </a:p>
          <a:p>
            <a:pPr>
              <a:buNone/>
            </a:pPr>
            <a:endParaRPr lang="cs-CZ" i="1" dirty="0" smtClean="0"/>
          </a:p>
          <a:p>
            <a:pPr>
              <a:buFont typeface="Wingdings" pitchFamily="2" charset="2"/>
              <a:buChar char="Ø"/>
            </a:pPr>
            <a:r>
              <a:rPr lang="cs-CZ" i="1" dirty="0" smtClean="0"/>
              <a:t> 84 % zaměstnanců by dalo přednost flexibilitě (samostatný výběr z katalogu)</a:t>
            </a:r>
          </a:p>
          <a:p>
            <a:pPr>
              <a:buFont typeface="Wingdings" pitchFamily="2" charset="2"/>
              <a:buChar char="Ø"/>
            </a:pPr>
            <a:endParaRPr lang="cs-CZ" i="1" dirty="0" smtClean="0"/>
          </a:p>
          <a:p>
            <a:pPr>
              <a:buFont typeface="Wingdings" pitchFamily="2" charset="2"/>
              <a:buChar char="Ø"/>
            </a:pPr>
            <a:r>
              <a:rPr lang="cs-CZ" i="1" dirty="0" smtClean="0"/>
              <a:t> 50 % zaměstnanců by uvítalo možnost používání krátkých     kalhot</a:t>
            </a:r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smtClean="0"/>
              <a:t>„ Předtím než budeme zaměstnance postihovat, měly bychom se pokusit je motivovat“ </a:t>
            </a:r>
          </a:p>
          <a:p>
            <a:pPr>
              <a:buNone/>
            </a:pPr>
            <a:r>
              <a:rPr lang="cs-CZ" i="1" dirty="0" smtClean="0"/>
              <a:t>		</a:t>
            </a:r>
            <a:r>
              <a:rPr lang="cs-CZ" dirty="0" smtClean="0"/>
              <a:t>citace z dokumentu švýcarské pojišťovny SUVA (2012)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000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64" y="2928934"/>
            <a:ext cx="2865592" cy="1785950"/>
          </a:xfrm>
          <a:prstGeom prst="rect">
            <a:avLst/>
          </a:prstGeom>
        </p:spPr>
      </p:pic>
      <p:pic>
        <p:nvPicPr>
          <p:cNvPr id="4" name="Obrázek 3" descr="start-a-company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36" y="2214554"/>
            <a:ext cx="2000264" cy="1994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10264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effectLst/>
              </a:rPr>
              <a:t>Návrh bodového systému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7992888" cy="5706968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Bodový systém navázaný na skutečně odpracované hodiny</a:t>
            </a:r>
          </a:p>
          <a:p>
            <a:r>
              <a:rPr lang="cs-CZ" sz="2800" dirty="0" smtClean="0"/>
              <a:t>Evidence bodů na výplatní pásce</a:t>
            </a:r>
          </a:p>
          <a:p>
            <a:r>
              <a:rPr lang="cs-CZ" sz="2800" dirty="0" smtClean="0"/>
              <a:t>Za nasbírané body možnost výběru z katalogu</a:t>
            </a:r>
          </a:p>
          <a:p>
            <a:r>
              <a:rPr lang="cs-CZ" sz="2800" dirty="0" smtClean="0"/>
              <a:t>Požadavkový list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3">
              <a:buFont typeface="Wingdings" pitchFamily="2" charset="2"/>
              <a:buChar char="Ø"/>
            </a:pPr>
            <a:r>
              <a:rPr lang="cs-CZ" sz="2400" dirty="0" smtClean="0"/>
              <a:t> Kmenoví zaměstnanci = startovací balíček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sz="1800" dirty="0" smtClean="0"/>
              <a:t>(1 x </a:t>
            </a:r>
            <a:r>
              <a:rPr lang="cs-CZ" sz="1800" dirty="0" err="1" smtClean="0"/>
              <a:t>softshellová</a:t>
            </a:r>
            <a:r>
              <a:rPr lang="cs-CZ" sz="1800" dirty="0" smtClean="0"/>
              <a:t> bunda, 1 x mikina, 2 x triko, 1 x boty, 1 x kalhoty)</a:t>
            </a:r>
          </a:p>
          <a:p>
            <a:pPr>
              <a:buNone/>
            </a:pPr>
            <a:endParaRPr lang="cs-CZ" dirty="0" smtClean="0"/>
          </a:p>
          <a:p>
            <a:pPr lvl="3">
              <a:buFont typeface="Wingdings" pitchFamily="2" charset="2"/>
              <a:buChar char="Ø"/>
            </a:pPr>
            <a:r>
              <a:rPr lang="cs-CZ" sz="2400" dirty="0" smtClean="0"/>
              <a:t> Noví zaměstnanci = nástupní balíček</a:t>
            </a:r>
          </a:p>
          <a:p>
            <a:pPr>
              <a:buNone/>
            </a:pPr>
            <a:r>
              <a:rPr lang="cs-CZ" dirty="0" smtClean="0"/>
              <a:t>			</a:t>
            </a:r>
            <a:r>
              <a:rPr lang="cs-CZ" sz="1800" dirty="0" smtClean="0"/>
              <a:t>(1 x mikina, 2 x triko, 1 x boty, 1 x kalhoty)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015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50064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Návrh výše bodů pro jednotlivá pracoviště</a:t>
            </a:r>
            <a:endParaRPr lang="cs-CZ" sz="4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4284797227"/>
              </p:ext>
            </p:extLst>
          </p:nvPr>
        </p:nvGraphicFramePr>
        <p:xfrm>
          <a:off x="827584" y="1700808"/>
          <a:ext cx="7488832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9941"/>
                <a:gridCol w="2012219"/>
                <a:gridCol w="20366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Pracovník / pracoviště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Návrh roční výše bodů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Koeficient pro rok 2016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Dělník ve výrobě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1200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0,63*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Zedník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1800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0,94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Dělník nakládky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2200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1,15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Mistr výroby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0,52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Řidič motorového vozíku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2200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1,15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Skladník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2200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1,15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Vedoucí skladu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1000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0,52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Servisní technik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0,52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Dělník údržby - brusič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1200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0,63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Dělník údržby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2200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1,15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Dělník údržby – odpadové hospodářství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2200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1,15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Revizní technik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2200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1,15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Vedoucí údržby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1000</a:t>
                      </a:r>
                      <a:endParaRPr lang="cs-CZ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0,52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57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alculator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8485" y="4715037"/>
            <a:ext cx="2763417" cy="2125705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62968" y="1779206"/>
                <a:ext cx="8784976" cy="3555186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>
                          <a:latin typeface="Cambria Math"/>
                        </a:rPr>
                        <m:t>𝐊𝐨𝐞𝐟𝐢𝐜𝐢𝐞𝐧𝐭</m:t>
                      </m:r>
                      <m:r>
                        <a:rPr lang="cs-CZ" sz="2800" b="1">
                          <a:latin typeface="Cambria Math"/>
                        </a:rPr>
                        <m:t> </m:t>
                      </m:r>
                      <m:r>
                        <a:rPr lang="cs-CZ" sz="2800" b="1" i="1">
                          <a:latin typeface="Cambria Math"/>
                        </a:rPr>
                        <m:t>𝐝</m:t>
                      </m:r>
                      <m:r>
                        <a:rPr lang="cs-CZ" sz="2800" b="1">
                          <a:latin typeface="Cambria Math"/>
                        </a:rPr>
                        <m:t>ě</m:t>
                      </m:r>
                      <m:r>
                        <a:rPr lang="cs-CZ" sz="2800" b="1" i="1">
                          <a:latin typeface="Cambria Math"/>
                        </a:rPr>
                        <m:t>𝐥𝐧</m:t>
                      </m:r>
                      <m:r>
                        <a:rPr lang="cs-CZ" sz="2800" b="1">
                          <a:latin typeface="Cambria Math"/>
                        </a:rPr>
                        <m:t>í</m:t>
                      </m:r>
                      <m:r>
                        <a:rPr lang="cs-CZ" sz="2800" b="1" i="1">
                          <a:latin typeface="Cambria Math"/>
                        </a:rPr>
                        <m:t>𝐤𝐚</m:t>
                      </m:r>
                      <m:r>
                        <a:rPr lang="cs-CZ" sz="2800" b="1">
                          <a:latin typeface="Cambria Math"/>
                        </a:rPr>
                        <m:t> </m:t>
                      </m:r>
                      <m:r>
                        <a:rPr lang="cs-CZ" sz="2800" b="1" i="1">
                          <a:latin typeface="Cambria Math"/>
                        </a:rPr>
                        <m:t>𝐯𝐞</m:t>
                      </m:r>
                      <m:r>
                        <a:rPr lang="cs-CZ" sz="2800" b="1">
                          <a:latin typeface="Cambria Math"/>
                        </a:rPr>
                        <m:t> </m:t>
                      </m:r>
                      <m:r>
                        <a:rPr lang="cs-CZ" sz="2800" b="1" i="1">
                          <a:latin typeface="Cambria Math"/>
                        </a:rPr>
                        <m:t>𝐯</m:t>
                      </m:r>
                      <m:r>
                        <a:rPr lang="cs-CZ" sz="2800" b="1">
                          <a:latin typeface="Cambria Math"/>
                        </a:rPr>
                        <m:t>ý</m:t>
                      </m:r>
                      <m:r>
                        <a:rPr lang="cs-CZ" sz="2800" b="1" i="1">
                          <a:latin typeface="Cambria Math"/>
                        </a:rPr>
                        <m:t>𝐫𝐨𝐛</m:t>
                      </m:r>
                      <m:r>
                        <a:rPr lang="cs-CZ" sz="2800" b="1">
                          <a:latin typeface="Cambria Math"/>
                        </a:rPr>
                        <m:t>ě =</m:t>
                      </m:r>
                      <m:f>
                        <m:fPr>
                          <m:ctrlPr>
                            <a:rPr lang="cs-CZ" sz="2800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cs-CZ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28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800" b="1" i="1">
                                          <a:latin typeface="Cambria Math"/>
                                        </a:rPr>
                                        <m:t>𝟏𝟐𝟎𝟎</m:t>
                                      </m:r>
                                    </m:num>
                                    <m:den>
                                      <m:r>
                                        <a:rPr lang="cs-CZ" sz="2800" b="1" i="1">
                                          <a:latin typeface="Cambria Math"/>
                                        </a:rPr>
                                        <m:t>𝟐𝟎𝟐𝟒</m:t>
                                      </m:r>
                                    </m:den>
                                  </m:f>
                                  <m:r>
                                    <a:rPr lang="cs-CZ" sz="2800" b="1">
                                      <a:latin typeface="Cambria Math"/>
                                    </a:rPr>
                                    <m:t>×</m:t>
                                  </m:r>
                                  <m:r>
                                    <a:rPr lang="cs-CZ" sz="28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cs-CZ" sz="2800" b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cs-CZ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28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800" b="1" i="1">
                                          <a:latin typeface="Cambria Math"/>
                                        </a:rPr>
                                        <m:t>𝟏𝟐𝟎𝟎</m:t>
                                      </m:r>
                                    </m:num>
                                    <m:den>
                                      <m:r>
                                        <a:rPr lang="cs-CZ" sz="2800" b="1" i="1">
                                          <a:latin typeface="Cambria Math"/>
                                        </a:rPr>
                                        <m:t>𝟏𝟖𝟗𝟕</m:t>
                                      </m:r>
                                      <m:r>
                                        <a:rPr lang="cs-CZ" sz="2800" b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sz="2800" b="1" i="1">
                                          <a:latin typeface="Cambria Math"/>
                                        </a:rPr>
                                        <m:t>𝟓</m:t>
                                      </m:r>
                                      <m:r>
                                        <a:rPr lang="cs-CZ" sz="2800" b="1">
                                          <a:latin typeface="Cambria Math"/>
                                        </a:rPr>
                                        <m:t> </m:t>
                                      </m:r>
                                    </m:den>
                                  </m:f>
                                  <m:r>
                                    <a:rPr lang="cs-CZ" sz="2800" b="1">
                                      <a:latin typeface="Cambria Math"/>
                                    </a:rPr>
                                    <m:t>×</m:t>
                                  </m:r>
                                  <m:r>
                                    <a:rPr lang="cs-CZ" sz="2800" b="1" i="1"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cs-CZ" sz="2800" b="1" i="1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sz="1800" dirty="0" smtClean="0">
                  <a:effectLst/>
                </a:endParaRPr>
              </a:p>
              <a:p>
                <a:pPr marL="45720" indent="0">
                  <a:buNone/>
                </a:pPr>
                <a:endParaRPr lang="cs-CZ" sz="2000" b="1" dirty="0" smtClean="0"/>
              </a:p>
              <a:p>
                <a:pPr marL="45720" indent="0">
                  <a:lnSpc>
                    <a:spcPct val="150000"/>
                  </a:lnSpc>
                  <a:buNone/>
                </a:pPr>
                <a:r>
                  <a:rPr lang="cs-CZ" sz="2000" b="1" dirty="0" smtClean="0"/>
                  <a:t>1200</a:t>
                </a:r>
                <a:r>
                  <a:rPr lang="cs-CZ" sz="2000" dirty="0" smtClean="0"/>
                  <a:t> = Návrh </a:t>
                </a:r>
                <a:r>
                  <a:rPr lang="cs-CZ" sz="2000" dirty="0"/>
                  <a:t>roční výše bodů dělníka ve výrobě</a:t>
                </a:r>
              </a:p>
              <a:p>
                <a:pPr marL="45720" indent="0">
                  <a:buNone/>
                </a:pPr>
                <a:r>
                  <a:rPr lang="cs-CZ" sz="2000" b="1" dirty="0" smtClean="0"/>
                  <a:t>2024</a:t>
                </a:r>
                <a:r>
                  <a:rPr lang="cs-CZ" sz="2000" dirty="0" smtClean="0"/>
                  <a:t> = Rok </a:t>
                </a:r>
                <a:r>
                  <a:rPr lang="cs-CZ" sz="2000" dirty="0"/>
                  <a:t>2016 má 253 pracovních dnů, tj. 2024 pracovních hodin při jednosměnném provozu (směna 8 hodin)</a:t>
                </a:r>
              </a:p>
              <a:p>
                <a:pPr marL="45720" indent="0">
                  <a:buNone/>
                </a:pPr>
                <a:r>
                  <a:rPr lang="cs-CZ" sz="2000" b="1" dirty="0" smtClean="0"/>
                  <a:t>1897,5</a:t>
                </a:r>
                <a:r>
                  <a:rPr lang="cs-CZ" sz="2000" dirty="0" smtClean="0"/>
                  <a:t> = Rok </a:t>
                </a:r>
                <a:r>
                  <a:rPr lang="cs-CZ" sz="2000" dirty="0"/>
                  <a:t>2016 má 253 pracovních dnů, </a:t>
                </a:r>
                <a:endParaRPr lang="cs-CZ" sz="2000" dirty="0" smtClean="0"/>
              </a:p>
              <a:p>
                <a:pPr marL="45720" indent="0">
                  <a:buNone/>
                </a:pPr>
                <a:r>
                  <a:rPr lang="cs-CZ" sz="2000" dirty="0" smtClean="0"/>
                  <a:t>tj</a:t>
                </a:r>
                <a:r>
                  <a:rPr lang="cs-CZ" sz="2000" dirty="0"/>
                  <a:t>. 1897,5 pracovních hodin při dvousměnném </a:t>
                </a:r>
                <a:endParaRPr lang="cs-CZ" sz="2000" dirty="0" smtClean="0"/>
              </a:p>
              <a:p>
                <a:pPr marL="45720" indent="0">
                  <a:buNone/>
                </a:pPr>
                <a:r>
                  <a:rPr lang="cs-CZ" sz="2000" dirty="0" smtClean="0"/>
                  <a:t>provozu </a:t>
                </a:r>
                <a:r>
                  <a:rPr lang="cs-CZ" sz="2000" dirty="0"/>
                  <a:t>(směna 7,5 hodin)</a:t>
                </a:r>
              </a:p>
              <a:p>
                <a:pPr marL="45720" indent="0">
                  <a:lnSpc>
                    <a:spcPct val="150000"/>
                  </a:lnSpc>
                  <a:buNone/>
                </a:pPr>
                <a:r>
                  <a:rPr lang="cs-CZ" sz="1800" dirty="0"/>
                  <a:t> </a:t>
                </a:r>
              </a:p>
              <a:p>
                <a:pPr marL="45720" indent="0"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62968" y="1779206"/>
                <a:ext cx="8784976" cy="3555186"/>
              </a:xfrm>
              <a:blipFill rotWithShape="1">
                <a:blip r:embed="rId3"/>
                <a:stretch>
                  <a:fillRect l="-208" b="-300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oblený obdélník 3"/>
          <p:cNvSpPr/>
          <p:nvPr/>
        </p:nvSpPr>
        <p:spPr>
          <a:xfrm>
            <a:off x="1259632" y="1779206"/>
            <a:ext cx="6984776" cy="172180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32656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*Ukázka výpočtu koeficientu pro rok 2016</a:t>
            </a:r>
            <a:endParaRPr lang="cs-CZ" sz="4400" b="1" dirty="0"/>
          </a:p>
        </p:txBody>
      </p:sp>
    </p:spTree>
    <p:extLst>
      <p:ext uri="{BB962C8B-B14F-4D97-AF65-F5344CB8AC3E}">
        <p14:creationId xmlns="" xmlns:p14="http://schemas.microsoft.com/office/powerpoint/2010/main" val="5026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192688" cy="1143000"/>
          </a:xfrm>
        </p:spPr>
        <p:txBody>
          <a:bodyPr/>
          <a:lstStyle/>
          <a:p>
            <a:pPr marL="0" indent="0">
              <a:buNone/>
            </a:pPr>
            <a:r>
              <a:rPr lang="cs-CZ" sz="5400" dirty="0" smtClean="0"/>
              <a:t>Následující</a:t>
            </a:r>
            <a:r>
              <a:rPr lang="cs-CZ" dirty="0" smtClean="0"/>
              <a:t> kapitoly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772816"/>
            <a:ext cx="8424936" cy="45548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600" b="1" dirty="0"/>
              <a:t>Řešení systému výpočtu bodů </a:t>
            </a:r>
            <a:endParaRPr lang="cs-CZ" sz="3600" b="1" dirty="0" smtClean="0"/>
          </a:p>
          <a:p>
            <a:pPr marL="228600" lvl="1">
              <a:lnSpc>
                <a:spcPct val="150000"/>
              </a:lnSpc>
            </a:pPr>
            <a:r>
              <a:rPr lang="cs-CZ" sz="3600" b="1" dirty="0"/>
              <a:t>Evidence čerpání bodů</a:t>
            </a:r>
          </a:p>
          <a:p>
            <a:pPr marL="228600" lvl="1">
              <a:lnSpc>
                <a:spcPct val="150000"/>
              </a:lnSpc>
            </a:pPr>
            <a:r>
              <a:rPr lang="cs-CZ" sz="3600" b="1" dirty="0"/>
              <a:t>Návrh nové směrnice včetně bodového systému</a:t>
            </a:r>
          </a:p>
          <a:p>
            <a:pPr marL="45720" indent="0">
              <a:lnSpc>
                <a:spcPct val="150000"/>
              </a:lnSpc>
              <a:buNone/>
            </a:pPr>
            <a:endParaRPr lang="cs-CZ" b="1" dirty="0"/>
          </a:p>
        </p:txBody>
      </p:sp>
      <p:pic>
        <p:nvPicPr>
          <p:cNvPr id="4" name="Obrázek 3" descr="crop-431466-ekonom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578" y="4572008"/>
            <a:ext cx="4375537" cy="210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4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24459-euro-mince-peniaze-cla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214554"/>
            <a:ext cx="2309845" cy="27860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822032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Ekonomická rozvaha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496944" cy="5328592"/>
          </a:xfrm>
        </p:spPr>
        <p:txBody>
          <a:bodyPr>
            <a:normAutofit/>
          </a:bodyPr>
          <a:lstStyle/>
          <a:p>
            <a:r>
              <a:rPr lang="cs-CZ" u="sng" dirty="0" smtClean="0"/>
              <a:t>Výdaje za oděvy a obuv v roce </a:t>
            </a:r>
            <a:r>
              <a:rPr lang="cs-CZ" b="1" u="sng" dirty="0" smtClean="0"/>
              <a:t>2014</a:t>
            </a:r>
            <a:r>
              <a:rPr lang="cs-CZ" u="sng" dirty="0" smtClean="0"/>
              <a:t>:        </a:t>
            </a:r>
            <a:r>
              <a:rPr lang="cs-CZ" b="1" i="1" u="sng" dirty="0" smtClean="0"/>
              <a:t>201 473,72 Kč</a:t>
            </a:r>
            <a:endParaRPr lang="cs-CZ" dirty="0" smtClean="0"/>
          </a:p>
          <a:p>
            <a:r>
              <a:rPr lang="cs-CZ" u="sng" dirty="0" smtClean="0"/>
              <a:t>Výdaje za oděvy a obuv v roce </a:t>
            </a:r>
            <a:r>
              <a:rPr lang="cs-CZ" b="1" u="sng" dirty="0" smtClean="0"/>
              <a:t>2015</a:t>
            </a:r>
            <a:r>
              <a:rPr lang="cs-CZ" u="sng" dirty="0" smtClean="0"/>
              <a:t>:	</a:t>
            </a:r>
            <a:r>
              <a:rPr lang="cs-CZ" b="1" i="1" u="sng" dirty="0" smtClean="0"/>
              <a:t>227 922,82 Kč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smtClean="0"/>
              <a:t>Kmenoví zaměstnanci: </a:t>
            </a:r>
            <a:r>
              <a:rPr lang="cs-CZ" b="1" dirty="0" smtClean="0"/>
              <a:t>„startovací balíček“</a:t>
            </a:r>
            <a:r>
              <a:rPr lang="cs-CZ" dirty="0" smtClean="0"/>
              <a:t>	</a:t>
            </a:r>
          </a:p>
          <a:p>
            <a:pPr lvl="2"/>
            <a:r>
              <a:rPr lang="cs-CZ" sz="2000" dirty="0" smtClean="0"/>
              <a:t>82 pracovníků x 1792,- Kč = 146 944,- Kč</a:t>
            </a:r>
          </a:p>
          <a:p>
            <a:pPr lvl="1"/>
            <a:r>
              <a:rPr lang="cs-CZ" dirty="0" smtClean="0"/>
              <a:t>Noví zaměstnanci:	</a:t>
            </a:r>
            <a:r>
              <a:rPr lang="cs-CZ" b="1" dirty="0" smtClean="0"/>
              <a:t>„nástupní balíček“</a:t>
            </a:r>
          </a:p>
          <a:p>
            <a:pPr lvl="2"/>
            <a:r>
              <a:rPr lang="cs-CZ" sz="2000" dirty="0" smtClean="0"/>
              <a:t>60 pracovníků x 1085,- Kč = 65 100,- Kč</a:t>
            </a:r>
          </a:p>
          <a:p>
            <a:pPr lvl="1"/>
            <a:r>
              <a:rPr lang="cs-CZ" dirty="0" smtClean="0"/>
              <a:t>Rezerva na přeřazení:		</a:t>
            </a:r>
          </a:p>
          <a:p>
            <a:pPr lvl="2"/>
            <a:r>
              <a:rPr lang="cs-CZ" sz="2000" dirty="0" smtClean="0"/>
              <a:t>4 x 600,- Kč + 8 x 1000,- Kč = 10 400,- Kč</a:t>
            </a:r>
          </a:p>
          <a:p>
            <a:r>
              <a:rPr lang="cs-CZ" u="sng" dirty="0" smtClean="0"/>
              <a:t>Plánované výdaje v roce </a:t>
            </a:r>
            <a:r>
              <a:rPr lang="cs-CZ" b="1" u="sng" dirty="0" smtClean="0"/>
              <a:t>2016</a:t>
            </a:r>
            <a:r>
              <a:rPr lang="cs-CZ" u="sng" dirty="0" smtClean="0"/>
              <a:t>:		</a:t>
            </a:r>
            <a:r>
              <a:rPr lang="cs-CZ" b="1" i="1" u="sng" dirty="0" smtClean="0"/>
              <a:t>222 444,- Kč</a:t>
            </a:r>
          </a:p>
          <a:p>
            <a:pPr>
              <a:buNone/>
            </a:pPr>
            <a:endParaRPr lang="cs-CZ" dirty="0" smtClean="0"/>
          </a:p>
          <a:p>
            <a:r>
              <a:rPr lang="cs-CZ" u="sng" dirty="0" smtClean="0"/>
              <a:t>Plánované výdaje v roce </a:t>
            </a:r>
            <a:r>
              <a:rPr lang="cs-CZ" b="1" u="sng" dirty="0" smtClean="0"/>
              <a:t>2017</a:t>
            </a:r>
            <a:r>
              <a:rPr lang="cs-CZ" u="sng" dirty="0" smtClean="0"/>
              <a:t>:		</a:t>
            </a:r>
            <a:r>
              <a:rPr lang="cs-CZ" b="1" i="1" u="sng" dirty="0" smtClean="0"/>
              <a:t>194 025,- Kč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395536" y="1214422"/>
            <a:ext cx="8391306" cy="428628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395536" y="1643050"/>
            <a:ext cx="8391306" cy="500066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95536" y="2214554"/>
            <a:ext cx="8391306" cy="3429024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5805264"/>
            <a:ext cx="8391306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81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Dosažené výsledky a přínos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b="1" dirty="0" smtClean="0"/>
              <a:t>Navržený systém bodový systém umožňuje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větší variabilitu ochranných oděvů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možnost volby zaměstnance = spokojený zaměstnanec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úspora( ca. 34 000,- Kč/rok)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zlepšení firemní kultury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32856"/>
            <a:ext cx="2082800" cy="241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51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Stručně 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63092962"/>
              </p:ext>
            </p:extLst>
          </p:nvPr>
        </p:nvGraphicFramePr>
        <p:xfrm>
          <a:off x="179512" y="116632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771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small-cihly_obr_grafi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86" y="5643578"/>
            <a:ext cx="1214414" cy="985837"/>
          </a:xfrm>
          <a:prstGeom prst="rect">
            <a:avLst/>
          </a:prstGeom>
        </p:spPr>
      </p:pic>
      <p:pic>
        <p:nvPicPr>
          <p:cNvPr id="9" name="Obrázek 8" descr="Fotolia_10056608_Subscription_L-3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4"/>
            <a:ext cx="1571648" cy="1928806"/>
          </a:xfrm>
          <a:prstGeom prst="rect">
            <a:avLst/>
          </a:prstGeom>
        </p:spPr>
      </p:pic>
      <p:pic>
        <p:nvPicPr>
          <p:cNvPr id="5" name="Obrázek 4" descr="0701%200003%2099%20999%20respirator-3m-93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0"/>
            <a:ext cx="2143108" cy="23574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Otázky vedoucí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85786" y="1285860"/>
            <a:ext cx="7786742" cy="5429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i="1" dirty="0" smtClean="0">
                <a:solidFill>
                  <a:schemeClr val="accent6"/>
                </a:solidFill>
              </a:rPr>
              <a:t>Jaký vliv má riziko prašnosti  ve vztahu k poskytování ochranných prostředků?</a:t>
            </a: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Nutnost používání respirátorů, dýchacích masek či neprodyšných oděvů.</a:t>
            </a:r>
          </a:p>
          <a:p>
            <a:pPr lvl="1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i="1" dirty="0" smtClean="0">
                <a:solidFill>
                  <a:schemeClr val="accent6"/>
                </a:solidFill>
              </a:rPr>
              <a:t>Jakým způsobem jsou rizika při použití OOPP jištěna?</a:t>
            </a: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OOPP jsou samy svou povahou určeny ke snížení rizika daného pracoviště.</a:t>
            </a: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Dodržován používání OOPP kontroluje přímý nadřízený zaměstnance a namátkové kontroly provádí bezpečnostní technik.</a:t>
            </a:r>
          </a:p>
          <a:p>
            <a:pPr lvl="1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i="1" dirty="0" smtClean="0">
                <a:solidFill>
                  <a:schemeClr val="accent6"/>
                </a:solidFill>
              </a:rPr>
              <a:t>Znáte jiný návrh bodového systému u konkurenčních firem ve stejném oboru? V případě že ano, uveďte příklad, vysvětlete a komparujte se získanými výsledky ve Vaší BP.</a:t>
            </a: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V oboru stavebnictví ne! Pouze u bezpečnostních složek státu.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_vyr_1611pr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6" y="3357562"/>
            <a:ext cx="2317744" cy="23177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Otázka oponenta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357290" y="1428736"/>
            <a:ext cx="7358114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i="1" dirty="0" smtClean="0">
                <a:solidFill>
                  <a:schemeClr val="accent6"/>
                </a:solidFill>
              </a:rPr>
              <a:t>Jaké jsou počáteční investice pro zavedení bodového systému pro poskytování OOPP?</a:t>
            </a:r>
          </a:p>
          <a:p>
            <a:pPr lvl="1">
              <a:buNone/>
            </a:pPr>
            <a:endParaRPr lang="cs-CZ" b="1" i="1" dirty="0" smtClean="0">
              <a:solidFill>
                <a:schemeClr val="accent6"/>
              </a:solidFill>
            </a:endParaRPr>
          </a:p>
          <a:p>
            <a:pPr lvl="1">
              <a:buNone/>
            </a:pPr>
            <a:r>
              <a:rPr lang="cs-CZ" dirty="0" smtClean="0">
                <a:solidFill>
                  <a:schemeClr val="tx1"/>
                </a:solidFill>
              </a:rPr>
              <a:t>Prvotní investice se vrátí v následujících letech.</a:t>
            </a:r>
          </a:p>
          <a:p>
            <a:pPr lvl="1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/>
              <a:t>Kmenoví zaměstnanci: </a:t>
            </a:r>
            <a:r>
              <a:rPr lang="cs-CZ" b="1" dirty="0" smtClean="0"/>
              <a:t>„startovací balíček“</a:t>
            </a:r>
            <a:r>
              <a:rPr lang="cs-CZ" dirty="0" smtClean="0"/>
              <a:t>	</a:t>
            </a:r>
          </a:p>
          <a:p>
            <a:pPr lvl="2"/>
            <a:r>
              <a:rPr lang="cs-CZ" sz="2000" dirty="0" smtClean="0"/>
              <a:t>82 pracovníků x 1792,- Kč = 146 944,- Kč</a:t>
            </a:r>
          </a:p>
          <a:p>
            <a:pPr lvl="1"/>
            <a:r>
              <a:rPr lang="cs-CZ" dirty="0" smtClean="0"/>
              <a:t>Noví zaměstnanci:	</a:t>
            </a:r>
            <a:r>
              <a:rPr lang="cs-CZ" b="1" dirty="0" smtClean="0"/>
              <a:t>„nástupní balíček“</a:t>
            </a:r>
          </a:p>
          <a:p>
            <a:pPr lvl="2"/>
            <a:r>
              <a:rPr lang="cs-CZ" sz="2000" dirty="0" smtClean="0"/>
              <a:t>60 pracovníků x 1085,- Kč = 65 100,- Kč</a:t>
            </a:r>
          </a:p>
          <a:p>
            <a:pPr lvl="1"/>
            <a:r>
              <a:rPr lang="cs-CZ" dirty="0" smtClean="0"/>
              <a:t>Rezerva na přeřazení pracovníků:		</a:t>
            </a:r>
          </a:p>
          <a:p>
            <a:pPr lvl="2"/>
            <a:r>
              <a:rPr lang="cs-CZ" sz="2000" dirty="0" smtClean="0"/>
              <a:t>4 x 600,- Kč + 8 x 1000,- Kč = 10 400,- Kč</a:t>
            </a:r>
          </a:p>
          <a:p>
            <a:r>
              <a:rPr lang="cs-CZ" u="sng" dirty="0" smtClean="0"/>
              <a:t>Počáteční investice v roce </a:t>
            </a:r>
            <a:r>
              <a:rPr lang="cs-CZ" b="1" u="sng" dirty="0" smtClean="0"/>
              <a:t>2016</a:t>
            </a:r>
            <a:r>
              <a:rPr lang="cs-CZ" u="sng" dirty="0" smtClean="0"/>
              <a:t>:		</a:t>
            </a:r>
            <a:r>
              <a:rPr lang="cs-CZ" b="1" i="1" u="sng" dirty="0" smtClean="0"/>
              <a:t>222 444,- Kč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632"/>
            <a:ext cx="2194061" cy="44371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56" y="4143380"/>
            <a:ext cx="6512511" cy="1143000"/>
          </a:xfrm>
        </p:spPr>
        <p:txBody>
          <a:bodyPr/>
          <a:lstStyle/>
          <a:p>
            <a:r>
              <a:rPr lang="cs-CZ" dirty="0" smtClean="0"/>
              <a:t>Motivace a důvody vedoucí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6400800" cy="34747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množící </a:t>
            </a:r>
            <a:r>
              <a:rPr lang="cs-CZ" dirty="0"/>
              <a:t>se </a:t>
            </a:r>
            <a:r>
              <a:rPr lang="cs-CZ" dirty="0" smtClean="0"/>
              <a:t>stížnosti na současné OOPP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ochranný </a:t>
            </a:r>
            <a:r>
              <a:rPr lang="cs-CZ" dirty="0"/>
              <a:t>pracovní oděv dle </a:t>
            </a:r>
            <a:r>
              <a:rPr lang="cs-CZ" dirty="0" smtClean="0"/>
              <a:t>subjektivních potřeb zaměstnanců</a:t>
            </a:r>
          </a:p>
          <a:p>
            <a:pPr>
              <a:lnSpc>
                <a:spcPct val="150000"/>
              </a:lnSpc>
            </a:pPr>
            <a:r>
              <a:rPr lang="cs-CZ" dirty="0"/>
              <a:t>zkvalitnění firemní </a:t>
            </a:r>
            <a:r>
              <a:rPr lang="cs-CZ" dirty="0" smtClean="0"/>
              <a:t>kultury</a:t>
            </a:r>
          </a:p>
          <a:p>
            <a:pPr>
              <a:lnSpc>
                <a:spcPct val="150000"/>
              </a:lnSpc>
            </a:pPr>
            <a:r>
              <a:rPr lang="cs-CZ" dirty="0"/>
              <a:t>zlepšení ústrojové </a:t>
            </a:r>
            <a:r>
              <a:rPr lang="cs-CZ" dirty="0" smtClean="0"/>
              <a:t>kázně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zajímavá úspora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255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4071942"/>
            <a:ext cx="6512511" cy="1000132"/>
          </a:xfrm>
        </p:spPr>
        <p:txBody>
          <a:bodyPr/>
          <a:lstStyle/>
          <a:p>
            <a:r>
              <a:rPr lang="cs-CZ" dirty="0" smtClean="0"/>
              <a:t>Použité 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 EIHOLZER, B., 2012. </a:t>
            </a:r>
            <a:r>
              <a:rPr lang="cs-CZ" i="1" dirty="0" err="1" smtClean="0"/>
              <a:t>Alles</a:t>
            </a:r>
            <a:r>
              <a:rPr lang="cs-CZ" i="1" dirty="0" smtClean="0"/>
              <a:t> </a:t>
            </a:r>
            <a:r>
              <a:rPr lang="cs-CZ" i="1" dirty="0" err="1" smtClean="0"/>
              <a:t>was</a:t>
            </a:r>
            <a:r>
              <a:rPr lang="cs-CZ" i="1" dirty="0" smtClean="0"/>
              <a:t> </a:t>
            </a:r>
            <a:r>
              <a:rPr lang="cs-CZ" i="1" dirty="0" err="1" smtClean="0"/>
              <a:t>Sie</a:t>
            </a:r>
            <a:r>
              <a:rPr lang="cs-CZ" i="1" dirty="0" smtClean="0"/>
              <a:t> </a:t>
            </a:r>
            <a:r>
              <a:rPr lang="cs-CZ" i="1" dirty="0" err="1" smtClean="0"/>
              <a:t>über</a:t>
            </a:r>
            <a:r>
              <a:rPr lang="cs-CZ" i="1" dirty="0" smtClean="0"/>
              <a:t> PSA </a:t>
            </a:r>
            <a:r>
              <a:rPr lang="cs-CZ" i="1" dirty="0" err="1" smtClean="0"/>
              <a:t>wissen</a:t>
            </a:r>
            <a:r>
              <a:rPr lang="cs-CZ" i="1" dirty="0" smtClean="0"/>
              <a:t> </a:t>
            </a:r>
            <a:r>
              <a:rPr lang="cs-CZ" i="1" dirty="0" err="1" smtClean="0"/>
              <a:t>müssen</a:t>
            </a:r>
            <a:r>
              <a:rPr lang="cs-CZ" dirty="0" smtClean="0"/>
              <a:t>. 1. vydání. Luzern, </a:t>
            </a:r>
            <a:r>
              <a:rPr lang="cs-CZ" dirty="0" err="1" smtClean="0"/>
              <a:t>Schweitz</a:t>
            </a:r>
            <a:r>
              <a:rPr lang="cs-CZ" dirty="0" smtClean="0"/>
              <a:t>: SUVA – </a:t>
            </a:r>
            <a:r>
              <a:rPr lang="cs-CZ" dirty="0" err="1" smtClean="0"/>
              <a:t>Gesundheitsschutz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Arbeitsplatz</a:t>
            </a:r>
            <a:r>
              <a:rPr lang="cs-CZ" dirty="0" smtClean="0"/>
              <a:t>. BN 44091.d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072075"/>
            <a:ext cx="4032448" cy="17859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67" y="2132856"/>
            <a:ext cx="2780602" cy="1796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64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93096"/>
            <a:ext cx="8892480" cy="1944216"/>
          </a:xfrm>
        </p:spPr>
        <p:txBody>
          <a:bodyPr/>
          <a:lstStyle/>
          <a:p>
            <a:pPr marL="0" indent="0">
              <a:buNone/>
            </a:pPr>
            <a:r>
              <a:rPr lang="cs-CZ" sz="5400" dirty="0" smtClean="0"/>
              <a:t>Děkuji Vám za  pozornost</a:t>
            </a:r>
            <a:endParaRPr lang="cs-CZ" sz="5400" dirty="0"/>
          </a:p>
        </p:txBody>
      </p:sp>
      <p:pic>
        <p:nvPicPr>
          <p:cNvPr id="1026" name="Obrázek 0" descr="ELK_B2C_LOGO_CZECH_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21288"/>
            <a:ext cx="2344737" cy="706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ástupný symbol pro obsah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90" y="620688"/>
            <a:ext cx="4287575" cy="3240360"/>
          </a:xfrm>
        </p:spPr>
      </p:pic>
      <p:pic>
        <p:nvPicPr>
          <p:cNvPr id="6" name="Obrázek 0" descr="ELK_B2C_LOGO_CZECH_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7"/>
            <a:ext cx="2344737" cy="706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79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Cílem bakalářské práce je vytvořit návrh bodového systému ve společnosti ELK s.r.o. za účelem optimální úspory a efektivního využívání nároků a potřeb kmenových zaměstnanců v procesu příjmu a manipulace s ochrannými pracovními prostředky.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19983"/>
            <a:ext cx="4362400" cy="2914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7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cs-CZ" dirty="0"/>
              <a:t>Jak zaměstnanci dodržují používání </a:t>
            </a:r>
            <a:r>
              <a:rPr lang="cs-CZ" dirty="0" smtClean="0"/>
              <a:t>OOPP a </a:t>
            </a:r>
            <a:r>
              <a:rPr lang="cs-CZ" dirty="0"/>
              <a:t>jsou s nimi spokojeni</a:t>
            </a:r>
            <a:r>
              <a:rPr lang="cs-CZ" dirty="0" smtClean="0"/>
              <a:t>?</a:t>
            </a:r>
          </a:p>
          <a:p>
            <a:pPr marL="45720" lvl="0" indent="0">
              <a:buNone/>
            </a:pPr>
            <a:endParaRPr lang="cs-CZ" dirty="0"/>
          </a:p>
          <a:p>
            <a:pPr lvl="0"/>
            <a:r>
              <a:rPr lang="cs-CZ" dirty="0"/>
              <a:t>Je možné více zapojit </a:t>
            </a:r>
            <a:r>
              <a:rPr lang="cs-CZ" dirty="0" smtClean="0"/>
              <a:t>zaměstnance?</a:t>
            </a:r>
          </a:p>
          <a:p>
            <a:pPr marL="45720" lvl="0" indent="0">
              <a:buNone/>
            </a:pPr>
            <a:endParaRPr lang="cs-CZ" dirty="0"/>
          </a:p>
          <a:p>
            <a:pPr lvl="0"/>
            <a:r>
              <a:rPr lang="cs-CZ" dirty="0"/>
              <a:t>Mohou být </a:t>
            </a:r>
            <a:r>
              <a:rPr lang="cs-CZ" dirty="0" smtClean="0"/>
              <a:t>používány krátké kalhoty?</a:t>
            </a:r>
          </a:p>
          <a:p>
            <a:pPr marL="45720" lvl="0" indent="0">
              <a:buNone/>
            </a:pPr>
            <a:endParaRPr lang="cs-CZ" dirty="0"/>
          </a:p>
          <a:p>
            <a:r>
              <a:rPr lang="cs-CZ" dirty="0"/>
              <a:t>Může zaměstnavatel </a:t>
            </a:r>
            <a:r>
              <a:rPr lang="cs-CZ" dirty="0" smtClean="0"/>
              <a:t>uspořit 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12" y="1340768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10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53" y="4149080"/>
            <a:ext cx="2520279" cy="24530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22" y="1772816"/>
            <a:ext cx="3272364" cy="19000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5373216"/>
            <a:ext cx="6512511" cy="1143000"/>
          </a:xfrm>
        </p:spPr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6400800" cy="4320480"/>
          </a:xfrm>
        </p:spPr>
        <p:txBody>
          <a:bodyPr>
            <a:normAutofit/>
          </a:bodyPr>
          <a:lstStyle/>
          <a:p>
            <a:r>
              <a:rPr lang="cs-CZ" sz="4800" dirty="0" smtClean="0"/>
              <a:t>METODY SBĚRU DAT</a:t>
            </a:r>
          </a:p>
          <a:p>
            <a:endParaRPr lang="cs-CZ" b="1" dirty="0"/>
          </a:p>
          <a:p>
            <a:pPr lvl="3"/>
            <a:r>
              <a:rPr lang="cs-CZ" sz="2400" b="1" dirty="0" smtClean="0"/>
              <a:t>Dotazník – kmenoví zaměstnanci</a:t>
            </a:r>
          </a:p>
          <a:p>
            <a:endParaRPr lang="cs-CZ" b="1" dirty="0"/>
          </a:p>
          <a:p>
            <a:pPr marL="45720" indent="0">
              <a:buNone/>
            </a:pPr>
            <a:endParaRPr lang="cs-CZ" b="1" dirty="0" smtClean="0"/>
          </a:p>
          <a:p>
            <a:endParaRPr lang="cs-CZ" b="1" dirty="0"/>
          </a:p>
          <a:p>
            <a:pPr lvl="3"/>
            <a:r>
              <a:rPr lang="cs-CZ" sz="2400" b="1" dirty="0" smtClean="0"/>
              <a:t>Polostrukturovaný rozhovor s technikem BOZP</a:t>
            </a:r>
            <a:endParaRPr lang="cs-CZ" sz="2400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34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2869704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ELK s.r.o.</a:t>
            </a:r>
            <a:endParaRPr lang="cs-CZ" dirty="0"/>
          </a:p>
        </p:txBody>
      </p:sp>
      <p:pic>
        <p:nvPicPr>
          <p:cNvPr id="4" name="Zástupný symbol pro obsah 3" descr="ELK_B2C_LOGO_CZECH_CMYK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2448272" cy="86409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51148" y="4581128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Právní forma </a:t>
            </a:r>
            <a:r>
              <a:rPr lang="cs-CZ" sz="2000" dirty="0" smtClean="0"/>
              <a:t>společnosti</a:t>
            </a:r>
            <a:r>
              <a:rPr lang="cs-CZ" sz="2000" dirty="0"/>
              <a:t>	</a:t>
            </a:r>
            <a:r>
              <a:rPr lang="cs-CZ" sz="2000" dirty="0" smtClean="0"/>
              <a:t>	společnost </a:t>
            </a:r>
            <a:r>
              <a:rPr lang="cs-CZ" sz="2000" dirty="0"/>
              <a:t>s ručením omezeným</a:t>
            </a:r>
          </a:p>
          <a:p>
            <a:endParaRPr lang="cs-CZ" sz="2000" dirty="0" smtClean="0"/>
          </a:p>
          <a:p>
            <a:r>
              <a:rPr lang="cs-CZ" sz="2000" dirty="0" smtClean="0"/>
              <a:t>Základní </a:t>
            </a:r>
            <a:r>
              <a:rPr lang="cs-CZ" sz="2000" dirty="0"/>
              <a:t>jmění				</a:t>
            </a:r>
            <a:r>
              <a:rPr lang="cs-CZ" sz="2000" dirty="0" smtClean="0"/>
              <a:t>52</a:t>
            </a:r>
            <a:r>
              <a:rPr lang="cs-CZ" sz="2000" dirty="0"/>
              <a:t> 600 000,- Kč</a:t>
            </a:r>
          </a:p>
          <a:p>
            <a:endParaRPr lang="cs-CZ" sz="2000" dirty="0" smtClean="0"/>
          </a:p>
          <a:p>
            <a:r>
              <a:rPr lang="cs-CZ" sz="2000" dirty="0" smtClean="0"/>
              <a:t>Počet </a:t>
            </a:r>
            <a:r>
              <a:rPr lang="cs-CZ" sz="2000" dirty="0"/>
              <a:t>zaměstnanců k 31. 12. 2014	</a:t>
            </a:r>
            <a:r>
              <a:rPr lang="cs-CZ" sz="2000" dirty="0" smtClean="0"/>
              <a:t>151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82368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Vyrábíme </a:t>
            </a:r>
            <a:r>
              <a:rPr lang="cs-CZ" sz="4000" b="1" dirty="0"/>
              <a:t>montované dřevostavby ELK</a:t>
            </a:r>
            <a:r>
              <a:rPr lang="cs-CZ" sz="4000" dirty="0"/>
              <a:t> ve špičkové evropské kvalitě</a:t>
            </a:r>
          </a:p>
        </p:txBody>
      </p:sp>
      <p:pic>
        <p:nvPicPr>
          <p:cNvPr id="7" name="Zástupný symbol pro obsah 3" descr="ELK_B2C_LOGO_CZECH_CMYK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84" y="5780296"/>
            <a:ext cx="2448272" cy="864096"/>
          </a:xfrm>
          <a:prstGeom prst="rect">
            <a:avLst/>
          </a:prstGeom>
          <a:noFill/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42" y="1124744"/>
            <a:ext cx="1872208" cy="1872208"/>
          </a:xfrm>
          <a:prstGeom prst="rect">
            <a:avLst/>
          </a:prstGeom>
        </p:spPr>
      </p:pic>
      <p:pic>
        <p:nvPicPr>
          <p:cNvPr id="1026" name="Picture 2" descr="\\WIN7\works\Pracovní\03 Březen\redakce_fotky\ELK_projekty_B2B\Oxford_MW1_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3563793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WIN7\works\Pracovní\03 Březen\redakce_fotky\ELK_individualni_domy\K.IMG_8460 r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09" y="0"/>
            <a:ext cx="2265079" cy="1520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41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5" y="4509120"/>
            <a:ext cx="2016224" cy="20162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910686" cy="14330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6512511" cy="1143000"/>
          </a:xfrm>
        </p:spPr>
        <p:txBody>
          <a:bodyPr/>
          <a:lstStyle/>
          <a:p>
            <a:pPr lvl="1" algn="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2800" b="1" i="1" dirty="0"/>
              <a:t>Stávající platná směrnice pro poskytování </a:t>
            </a:r>
            <a:r>
              <a:rPr lang="cs-CZ" sz="2800" b="1" i="1" dirty="0" smtClean="0"/>
              <a:t>OOPP</a:t>
            </a:r>
            <a:r>
              <a:rPr lang="cs-CZ" sz="2800" b="1" i="1" dirty="0"/>
              <a:t/>
            </a:r>
            <a:br>
              <a:rPr lang="cs-CZ" sz="2800" b="1" i="1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Povinností zaměstnavatele je vybavení zaměstnanců bezprostředně po nástupu do zaměstnání.</a:t>
            </a:r>
          </a:p>
          <a:p>
            <a:pPr marL="45720" indent="0">
              <a:buNone/>
            </a:pPr>
            <a:endParaRPr lang="cs-CZ" dirty="0" smtClean="0"/>
          </a:p>
          <a:p>
            <a:r>
              <a:rPr lang="cs-CZ" dirty="0"/>
              <a:t>Tyto OOPP </a:t>
            </a:r>
            <a:r>
              <a:rPr lang="cs-CZ" dirty="0" smtClean="0"/>
              <a:t>jsou </a:t>
            </a:r>
            <a:r>
              <a:rPr lang="cs-CZ" dirty="0"/>
              <a:t>pracovníkům poskytovány k osobnímu užívání a opatrování na stanovenou dobu potřebnou k výkonu práce, ale i nadále zůstávají majetkem organizace</a:t>
            </a:r>
            <a:r>
              <a:rPr lang="cs-CZ" b="1" dirty="0" smtClean="0"/>
              <a:t>.</a:t>
            </a:r>
          </a:p>
          <a:p>
            <a:endParaRPr lang="cs-CZ" b="1" dirty="0" smtClean="0"/>
          </a:p>
          <a:p>
            <a:r>
              <a:rPr lang="cs-CZ" dirty="0" smtClean="0"/>
              <a:t>Přidělené </a:t>
            </a:r>
            <a:r>
              <a:rPr lang="cs-CZ" dirty="0"/>
              <a:t>OOPP se evidují. Za vedení evidence odpovídá vedoucí </a:t>
            </a:r>
            <a:r>
              <a:rPr lang="cs-CZ" dirty="0" smtClean="0"/>
              <a:t>střediska.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232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51" y="4286256"/>
            <a:ext cx="3115549" cy="25717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275" y="44624"/>
            <a:ext cx="6512511" cy="1143000"/>
          </a:xfrm>
        </p:spPr>
        <p:txBody>
          <a:bodyPr/>
          <a:lstStyle/>
          <a:p>
            <a:pPr lvl="1" algn="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800" b="1" i="1" dirty="0"/>
              <a:t>Řízený rozhovor</a:t>
            </a:r>
            <a:r>
              <a:rPr lang="cs-CZ" b="1" i="1" dirty="0"/>
              <a:t/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3608" y="1538456"/>
            <a:ext cx="7704856" cy="477086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cs-CZ" b="1" dirty="0"/>
              <a:t>Jak hodnotíte současnou úroveň OOPP ve Vaší společnosti?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b="1" dirty="0"/>
              <a:t>Jak je zajištěno dostatečné proškolení a informovanost o používání OOPP?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b="1" dirty="0"/>
              <a:t>Jakým způsobem probíhá kontrola používání OOPP?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b="1" dirty="0"/>
              <a:t>Jaké sankce za nepoužívání OOPP zaměstnanci hrozí?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b="1" dirty="0" smtClean="0"/>
              <a:t>Jakým způsobem ve Vaší společnosti probíhá vydávání a evidence OOPP?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b="1" dirty="0"/>
              <a:t>Jakým způsobem vyhodnocujete rizika </a:t>
            </a:r>
            <a:endParaRPr lang="cs-CZ" b="1" dirty="0" smtClean="0"/>
          </a:p>
          <a:p>
            <a:pPr lvl="0">
              <a:lnSpc>
                <a:spcPct val="150000"/>
              </a:lnSpc>
              <a:buNone/>
            </a:pPr>
            <a:r>
              <a:rPr lang="cs-CZ" b="1" dirty="0" smtClean="0"/>
              <a:t>   jednotlivých </a:t>
            </a:r>
            <a:r>
              <a:rPr lang="cs-CZ" b="1" dirty="0"/>
              <a:t>pracovišť?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836712"/>
            <a:ext cx="2730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Otázky: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3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12511" cy="1143000"/>
          </a:xfrm>
        </p:spPr>
        <p:txBody>
          <a:bodyPr/>
          <a:lstStyle/>
          <a:p>
            <a:pPr lvl="1" algn="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800" b="1" i="1" dirty="0" smtClean="0"/>
              <a:t>Dotazníkové šetření</a:t>
            </a:r>
            <a:r>
              <a:rPr lang="cs-CZ" b="1" i="1" dirty="0"/>
              <a:t/>
            </a:r>
            <a:br>
              <a:rPr lang="cs-CZ" b="1" i="1" dirty="0"/>
            </a:b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529216134"/>
              </p:ext>
            </p:extLst>
          </p:nvPr>
        </p:nvGraphicFramePr>
        <p:xfrm>
          <a:off x="107504" y="1484784"/>
          <a:ext cx="38169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7746733"/>
              </p:ext>
            </p:extLst>
          </p:nvPr>
        </p:nvGraphicFramePr>
        <p:xfrm>
          <a:off x="3995936" y="1412776"/>
          <a:ext cx="2376264" cy="2321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112"/>
                <a:gridCol w="989152"/>
              </a:tblGrid>
              <a:tr h="3167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Pracovní pozice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Počet osob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167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dělník ve výrobě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167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dělník - nakládka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167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dělník - údržba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517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zedník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167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dělník - montáže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167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dělník - ostatní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44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517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Celkem: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126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="" xmlns:p14="http://schemas.microsoft.com/office/powerpoint/2010/main" val="3610889325"/>
              </p:ext>
            </p:extLst>
          </p:nvPr>
        </p:nvGraphicFramePr>
        <p:xfrm>
          <a:off x="3131840" y="4437112"/>
          <a:ext cx="4210050" cy="224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0137836"/>
              </p:ext>
            </p:extLst>
          </p:nvPr>
        </p:nvGraphicFramePr>
        <p:xfrm>
          <a:off x="7380312" y="5589240"/>
          <a:ext cx="1570990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840"/>
                <a:gridCol w="692150"/>
              </a:tblGrid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Přednost?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Počet osob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Fixní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Flexibilní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106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Celkem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126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28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956</TotalTime>
  <Words>693</Words>
  <Application>Microsoft Office PowerPoint</Application>
  <PresentationFormat>Předvádění na obrazovce (4:3)</PresentationFormat>
  <Paragraphs>200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Aerodynamika</vt:lpstr>
      <vt:lpstr>Návrh bodového systému pro poskytování osobních ochranných pracovních prostředků</vt:lpstr>
      <vt:lpstr>Motivace a důvody vedoucí k řešení daného problému</vt:lpstr>
      <vt:lpstr>Cíl práce</vt:lpstr>
      <vt:lpstr>Výzkumné otázky</vt:lpstr>
      <vt:lpstr>Použité metody</vt:lpstr>
      <vt:lpstr>ELK s.r.o.</vt:lpstr>
      <vt:lpstr>Stávající platná směrnice pro poskytování OOPP </vt:lpstr>
      <vt:lpstr>Řízený rozhovor </vt:lpstr>
      <vt:lpstr>Dotazníkové šetření </vt:lpstr>
      <vt:lpstr>Posouzení a vyhodnocení získaných dat </vt:lpstr>
      <vt:lpstr>Návrh bodového systému </vt:lpstr>
      <vt:lpstr>Návrh výše bodů pro jednotlivá pracoviště</vt:lpstr>
      <vt:lpstr>Snímek 13</vt:lpstr>
      <vt:lpstr>Následující kapitoly</vt:lpstr>
      <vt:lpstr>Ekonomická rozvaha</vt:lpstr>
      <vt:lpstr>Dosažené výsledky a přínos práce</vt:lpstr>
      <vt:lpstr>Stručně závěrečné shrnutí</vt:lpstr>
      <vt:lpstr>Otázky vedoucí práce</vt:lpstr>
      <vt:lpstr>Otázka oponenta práce</vt:lpstr>
      <vt:lpstr>Použité citace</vt:lpstr>
      <vt:lpstr>Děkuji Vám za 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bodového systému pro poskytování osobních ochranných pracovních prostředků</dc:title>
  <dc:creator>Dvořák</dc:creator>
  <cp:lastModifiedBy>Maty</cp:lastModifiedBy>
  <cp:revision>51</cp:revision>
  <dcterms:created xsi:type="dcterms:W3CDTF">2016-04-11T08:03:01Z</dcterms:created>
  <dcterms:modified xsi:type="dcterms:W3CDTF">2016-06-08T19:15:33Z</dcterms:modified>
</cp:coreProperties>
</file>