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2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Konvalinová" initials="MK" lastIdx="1" clrIdx="0">
    <p:extLst>
      <p:ext uri="{19B8F6BF-5375-455C-9EA6-DF929625EA0E}">
        <p15:presenceInfo xmlns:p15="http://schemas.microsoft.com/office/powerpoint/2012/main" userId="a902e6bb4aa630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E56E4-35F3-495B-872E-07AAF23FC0A6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6ECB-5AAD-477F-810A-32C3561240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132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B569-B9B1-49A2-8258-C5922500679C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64B5B-72F9-474E-85CD-1664277AAE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109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09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EE6-EAD5-435D-AA8C-7648D8E1DF6E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2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01D8-7CF7-4B7B-80A4-6C6F71E61E31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EBAB-34FD-4B40-84BE-F8173414019E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9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5A58-5460-48DF-A683-1FD5DB1FBF73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2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0746-7E05-45DD-8C7B-60B0F6FAA45D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9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88449-F08F-466F-8D02-D55A9AD5E5BD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8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47E0-F3BB-48A8-988E-6FEB460DFBF9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2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9A28-0F46-46D4-A828-E6167ED6434D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9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BB97-9E57-4D45-8BC8-0CBBD6768F18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6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B64-AA0B-4B4B-9FFD-35BE40D9F67B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632D-1CD5-4747-90BC-50788839DD92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3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9C73-84F8-43CA-9128-940F0A163ABF}" type="datetime1">
              <a:rPr lang="cs-CZ" smtClean="0"/>
              <a:t>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A00B-2B9B-4D5D-A6DE-8D1E9B4186E8}" type="datetime1">
              <a:rPr lang="cs-CZ" smtClean="0"/>
              <a:t>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70C3-6526-41F5-B8A8-F3229F83F05C}" type="datetime1">
              <a:rPr lang="cs-CZ" smtClean="0"/>
              <a:t>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3EE-440D-42EE-9A6F-147168D91AE5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2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58AE-9C95-4517-8FCE-A335EEF23154}" type="datetime1">
              <a:rPr lang="cs-CZ" smtClean="0"/>
              <a:t>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0652-6570-478A-A858-67E293148D7C}" type="datetime1">
              <a:rPr lang="cs-CZ" smtClean="0"/>
              <a:t>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Vysoká škola technická a ekonomická v Českých Budějovicích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2013AE-F0A1-44A9-BD29-7E2256E960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5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2909" y="1883296"/>
            <a:ext cx="9841275" cy="2735595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latin typeface="Calibri" panose="020F0502020204030204" pitchFamily="34" charset="0"/>
              </a:rPr>
              <a:t>Projekt bytového domu s nadstandardními bytovými jednotkami</a:t>
            </a:r>
            <a:br>
              <a:rPr lang="pl-PL" b="1" dirty="0">
                <a:latin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3267" y="4465624"/>
            <a:ext cx="6529194" cy="1126283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Autor BP: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Tomáš </a:t>
            </a:r>
            <a:r>
              <a:rPr lang="cs-CZ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Dryml</a:t>
            </a:r>
            <a:endParaRPr lang="cs-CZ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Vedoucí BP:		Ing. Zuzana Kramářová, </a:t>
            </a:r>
            <a:r>
              <a:rPr lang="cs-CZ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Ph.D</a:t>
            </a:r>
            <a:endParaRPr lang="cs-CZ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Oponent BP: 		Ing. Milena Štanclová</a:t>
            </a:r>
          </a:p>
          <a:p>
            <a:pPr algn="l"/>
            <a:endParaRPr lang="cs-CZ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České Budějovice, červen 2016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314485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Materiálové řešení 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7577" y="1245281"/>
            <a:ext cx="8915400" cy="4515559"/>
          </a:xfrm>
        </p:spPr>
        <p:txBody>
          <a:bodyPr>
            <a:noAutofit/>
          </a:bodyPr>
          <a:lstStyle/>
          <a:p>
            <a:r>
              <a:rPr lang="cs-CZ" sz="3000" dirty="0" smtClean="0">
                <a:latin typeface="Calibri" panose="020F0502020204030204" pitchFamily="34" charset="0"/>
              </a:rPr>
              <a:t>Obvodové zdivo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Heluz</a:t>
            </a:r>
            <a:r>
              <a:rPr lang="cs-CZ" sz="2400" dirty="0" smtClean="0">
                <a:latin typeface="Calibri" panose="020F0502020204030204" pitchFamily="34" charset="0"/>
              </a:rPr>
              <a:t> PLUS 44 BROUŠENÁ </a:t>
            </a:r>
          </a:p>
          <a:p>
            <a:r>
              <a:rPr lang="cs-CZ" sz="3000" dirty="0" smtClean="0">
                <a:latin typeface="Calibri" panose="020F0502020204030204" pitchFamily="34" charset="0"/>
              </a:rPr>
              <a:t>Vnitřní nosné zdivo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Heluz</a:t>
            </a:r>
            <a:r>
              <a:rPr lang="cs-CZ" sz="2400" dirty="0" smtClean="0">
                <a:latin typeface="Calibri" panose="020F0502020204030204" pitchFamily="34" charset="0"/>
              </a:rPr>
              <a:t> PLUS 40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Heluz</a:t>
            </a:r>
            <a:r>
              <a:rPr lang="cs-CZ" sz="2400" dirty="0" smtClean="0">
                <a:latin typeface="Calibri" panose="020F0502020204030204" pitchFamily="34" charset="0"/>
              </a:rPr>
              <a:t> AKU 36,5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Heluz</a:t>
            </a:r>
            <a:r>
              <a:rPr lang="cs-CZ" sz="2400" dirty="0" smtClean="0">
                <a:latin typeface="Calibri" panose="020F0502020204030204" pitchFamily="34" charset="0"/>
              </a:rPr>
              <a:t> PLUS 30 UNI</a:t>
            </a:r>
          </a:p>
          <a:p>
            <a:r>
              <a:rPr lang="cs-CZ" sz="3000" dirty="0" smtClean="0">
                <a:latin typeface="Calibri" panose="020F0502020204030204" pitchFamily="34" charset="0"/>
              </a:rPr>
              <a:t>Vnitřní nenosné zdivo</a:t>
            </a:r>
          </a:p>
          <a:p>
            <a:pPr lvl="1"/>
            <a:r>
              <a:rPr lang="cs-CZ" sz="2400" dirty="0" err="1" smtClean="0">
                <a:latin typeface="Calibri" panose="020F0502020204030204" pitchFamily="34" charset="0"/>
              </a:rPr>
              <a:t>Heluz</a:t>
            </a:r>
            <a:r>
              <a:rPr lang="cs-CZ" sz="2400" dirty="0" smtClean="0">
                <a:latin typeface="Calibri" panose="020F0502020204030204" pitchFamily="34" charset="0"/>
              </a:rPr>
              <a:t> AKU 17,5/ 11,5</a:t>
            </a:r>
          </a:p>
          <a:p>
            <a:r>
              <a:rPr lang="cs-CZ" sz="3000" dirty="0" smtClean="0">
                <a:latin typeface="Calibri" panose="020F0502020204030204" pitchFamily="34" charset="0"/>
              </a:rPr>
              <a:t>Stropní konstrukce</a:t>
            </a:r>
          </a:p>
          <a:p>
            <a:pPr lvl="1"/>
            <a:r>
              <a:rPr lang="cs-CZ" sz="2400" dirty="0" smtClean="0">
                <a:latin typeface="Calibri" panose="020F0502020204030204" pitchFamily="34" charset="0"/>
              </a:rPr>
              <a:t>Panely SPIROLL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2106" y="3034235"/>
            <a:ext cx="342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Zdroj:http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://http://www.prefa-praha.cz/index.php?id=60</a:t>
            </a:r>
          </a:p>
        </p:txBody>
      </p:sp>
      <p:pic>
        <p:nvPicPr>
          <p:cNvPr id="1028" name="Picture 4" descr="http://stavba.tzb-info.cz/docu/clanky/0101/010188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26" y="3503060"/>
            <a:ext cx="3056098" cy="31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84202" y="648533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http://stavba.tzb-info.cz/cihly-bloky-tvarnice/10188-akusticky-komfort-na-nejvyssi-urovni-s-cihlami-heluz-aku-17-5-mk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202" y="954930"/>
            <a:ext cx="3574294" cy="22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Přínos práce a závěrečné zhodnocení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</a:rPr>
              <a:t>Nové znalosti v oblasti projektové dokumentace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Zlepšení dovednosti v programu </a:t>
            </a:r>
            <a:r>
              <a:rPr lang="cs-CZ" sz="3200" dirty="0" err="1" smtClean="0">
                <a:latin typeface="Calibri" panose="020F0502020204030204" pitchFamily="34" charset="0"/>
              </a:rPr>
              <a:t>Archicad</a:t>
            </a:r>
            <a:r>
              <a:rPr lang="cs-CZ" sz="32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Porozumění stavebním materiálům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Zvýšení kvalifikace pro budoucí zaměstnání</a:t>
            </a:r>
          </a:p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</a:rPr>
              <a:t>Cíl bakalářské práce byl splněn</a:t>
            </a:r>
            <a:endParaRPr lang="cs-CZ" sz="3200" dirty="0">
              <a:latin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anose="020F0502020204030204" pitchFamily="34" charset="0"/>
              </a:rPr>
              <a:t>Děkuji za pozornost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Otázky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15326"/>
            <a:ext cx="8915400" cy="3777622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</a:rPr>
              <a:t>Otázka vedoucí BP:</a:t>
            </a:r>
          </a:p>
          <a:p>
            <a:pPr lvl="1"/>
            <a:r>
              <a:rPr lang="cs-CZ" sz="3200" dirty="0" smtClean="0">
                <a:latin typeface="Calibri" panose="020F0502020204030204" pitchFamily="34" charset="0"/>
              </a:rPr>
              <a:t>Popište řešení detailu styku </a:t>
            </a:r>
            <a:r>
              <a:rPr lang="cs-CZ" sz="3200" dirty="0" err="1" smtClean="0">
                <a:latin typeface="Calibri" panose="020F0502020204030204" pitchFamily="34" charset="0"/>
              </a:rPr>
              <a:t>pochozí</a:t>
            </a:r>
            <a:r>
              <a:rPr lang="cs-CZ" sz="3200" dirty="0" smtClean="0">
                <a:latin typeface="Calibri" panose="020F0502020204030204" pitchFamily="34" charset="0"/>
              </a:rPr>
              <a:t> terasy se stropem a obvodovou zdí ve 4NP.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Otázka oponenta BP:</a:t>
            </a:r>
            <a:endParaRPr lang="cs-CZ" sz="3200" dirty="0">
              <a:latin typeface="Calibri" panose="020F0502020204030204" pitchFamily="34" charset="0"/>
            </a:endParaRPr>
          </a:p>
          <a:p>
            <a:pPr lvl="1"/>
            <a:r>
              <a:rPr lang="cs-CZ" sz="3200" dirty="0" smtClean="0">
                <a:latin typeface="Calibri" panose="020F0502020204030204" pitchFamily="34" charset="0"/>
              </a:rPr>
              <a:t>Charakterizujte mezonetový byt a jeho výhody</a:t>
            </a:r>
            <a:endParaRPr lang="cs-CZ" sz="32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312825"/>
            <a:ext cx="8911687" cy="1280890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Osnova: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88878"/>
            <a:ext cx="8915400" cy="519764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Motivace a důvody k řešení daného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Cíl 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Identifikační údaje parcely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Základní údaje o stavbě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>
                <a:latin typeface="Calibri" panose="020F0502020204030204" pitchFamily="34" charset="0"/>
              </a:rPr>
              <a:t>Dispoziční řešení 1. NP – 4.NP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>
                <a:latin typeface="Calibri" panose="020F0502020204030204" pitchFamily="34" charset="0"/>
              </a:rPr>
              <a:t>Architektonické pohledy na budovu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Materiálové řešení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>
                <a:latin typeface="Calibri" panose="020F0502020204030204" pitchFamily="34" charset="0"/>
              </a:rPr>
              <a:t>P</a:t>
            </a:r>
            <a:r>
              <a:rPr lang="cs-CZ" sz="3800" dirty="0" smtClean="0">
                <a:latin typeface="Calibri" panose="020F0502020204030204" pitchFamily="34" charset="0"/>
              </a:rPr>
              <a:t>řínos práce a závěrečné zhodnocení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800" dirty="0" smtClean="0">
                <a:latin typeface="Calibri" panose="020F0502020204030204" pitchFamily="34" charset="0"/>
              </a:rPr>
              <a:t>Otázky</a:t>
            </a:r>
            <a:endParaRPr lang="cs-CZ" sz="3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3800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5895" y="624110"/>
            <a:ext cx="9946106" cy="1280890"/>
          </a:xfrm>
        </p:spPr>
        <p:txBody>
          <a:bodyPr>
            <a:no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Motivace a důvody k řešení daného problému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422358"/>
            <a:ext cx="8915400" cy="3777622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</a:rPr>
              <a:t>Zájem o dané téma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Vhodné využití lokality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Vlastní tvorba dispozičního řešení</a:t>
            </a:r>
            <a:endParaRPr lang="cs-CZ" sz="32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Cíl práce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>
                <a:latin typeface="Calibri" panose="020F0502020204030204" pitchFamily="34" charset="0"/>
              </a:rPr>
              <a:t>Zpracování projektové dokumentace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Plošně nadstandardní bytové jednotky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Vybraná lokalita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Stavební povolení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26265" t="18198" r="20080" b="15005"/>
          <a:stretch/>
        </p:blipFill>
        <p:spPr>
          <a:xfrm>
            <a:off x="6967470" y="3503055"/>
            <a:ext cx="4943269" cy="30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Identifikační údaje parcely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941" y="1825624"/>
            <a:ext cx="4906283" cy="4729721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>
                <a:latin typeface="Calibri" panose="020F0502020204030204" pitchFamily="34" charset="0"/>
              </a:rPr>
              <a:t>Místo stavby: 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Kraj: 	Jihomoravský	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Obec: 	Znojmo 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Katastrální území: </a:t>
            </a:r>
          </a:p>
          <a:p>
            <a:pPr marL="0" indent="0">
              <a:buNone/>
            </a:pP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cs-CZ" sz="3200" dirty="0" smtClean="0">
                <a:latin typeface="Calibri" panose="020F0502020204030204" pitchFamily="34" charset="0"/>
              </a:rPr>
              <a:t>    Znojmo - Louka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Parcelní číslo: 29/30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Výměra zastavené parcely: 370,34 m</a:t>
            </a:r>
            <a:r>
              <a:rPr lang="cs-CZ" sz="2800" baseline="30000" dirty="0" smtClean="0">
                <a:latin typeface="Calibri" panose="020F0502020204030204" pitchFamily="34" charset="0"/>
              </a:rPr>
              <a:t>2</a:t>
            </a:r>
          </a:p>
          <a:p>
            <a:pPr lvl="1"/>
            <a:r>
              <a:rPr lang="cs-CZ" sz="2800" dirty="0" smtClean="0">
                <a:latin typeface="Calibri" panose="020F0502020204030204" pitchFamily="34" charset="0"/>
              </a:rPr>
              <a:t>Výměra</a:t>
            </a:r>
            <a:r>
              <a:rPr lang="cs-CZ" sz="3400" dirty="0" smtClean="0">
                <a:latin typeface="Calibri" panose="020F0502020204030204" pitchFamily="34" charset="0"/>
              </a:rPr>
              <a:t> </a:t>
            </a:r>
            <a:r>
              <a:rPr lang="cs-CZ" sz="2800" dirty="0" smtClean="0">
                <a:latin typeface="Calibri" panose="020F0502020204030204" pitchFamily="34" charset="0"/>
              </a:rPr>
              <a:t>celé </a:t>
            </a:r>
            <a:r>
              <a:rPr lang="cs-CZ" sz="2800" dirty="0">
                <a:latin typeface="Calibri" panose="020F0502020204030204" pitchFamily="34" charset="0"/>
              </a:rPr>
              <a:t>parcely: </a:t>
            </a:r>
            <a:r>
              <a:rPr lang="cs-CZ" sz="2800" dirty="0" smtClean="0">
                <a:latin typeface="Calibri" panose="020F0502020204030204" pitchFamily="34" charset="0"/>
              </a:rPr>
              <a:t>667 </a:t>
            </a:r>
            <a:r>
              <a:rPr lang="cs-CZ" sz="2800" dirty="0">
                <a:latin typeface="Calibri" panose="020F0502020204030204" pitchFamily="34" charset="0"/>
              </a:rPr>
              <a:t>m</a:t>
            </a:r>
            <a:r>
              <a:rPr lang="cs-CZ" sz="2800" baseline="30000" dirty="0">
                <a:latin typeface="Calibri" panose="020F0502020204030204" pitchFamily="34" charset="0"/>
              </a:rPr>
              <a:t>2</a:t>
            </a:r>
          </a:p>
          <a:p>
            <a:pPr lvl="1"/>
            <a:endParaRPr lang="cs-CZ" sz="2800" dirty="0" smtClean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86" t="24606" r="56966" b="26409"/>
          <a:stretch/>
        </p:blipFill>
        <p:spPr>
          <a:xfrm>
            <a:off x="5756856" y="1661560"/>
            <a:ext cx="6082284" cy="45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Základní údaje o stavbě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</a:rPr>
              <a:t>Zastavěná plocha: 			370,34 </a:t>
            </a:r>
            <a:r>
              <a:rPr lang="cs-CZ" sz="3200" dirty="0">
                <a:latin typeface="Calibri" panose="020F0502020204030204" pitchFamily="34" charset="0"/>
              </a:rPr>
              <a:t>m</a:t>
            </a:r>
            <a:r>
              <a:rPr lang="cs-CZ" sz="3200" baseline="30000" dirty="0">
                <a:latin typeface="Calibri" panose="020F0502020204030204" pitchFamily="34" charset="0"/>
              </a:rPr>
              <a:t>2</a:t>
            </a:r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</a:rPr>
              <a:t>Užitná plocha:					1 043,49 m</a:t>
            </a:r>
            <a:r>
              <a:rPr lang="cs-CZ" sz="3200" baseline="30000" dirty="0" smtClean="0">
                <a:latin typeface="Calibri" panose="020F0502020204030204" pitchFamily="34" charset="0"/>
              </a:rPr>
              <a:t>2</a:t>
            </a:r>
            <a:endParaRPr lang="cs-CZ" sz="3200" dirty="0" smtClean="0">
              <a:latin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</a:rPr>
              <a:t>Obestavěný prostor:		4 331,74 m</a:t>
            </a:r>
            <a:r>
              <a:rPr lang="cs-CZ" sz="3200" baseline="30000" dirty="0">
                <a:latin typeface="Calibri" panose="020F0502020204030204" pitchFamily="34" charset="0"/>
              </a:rPr>
              <a:t>3</a:t>
            </a:r>
            <a:endParaRPr lang="cs-CZ" sz="3200" dirty="0" smtClean="0">
              <a:latin typeface="Calibri" panose="020F0502020204030204" pitchFamily="34" charset="0"/>
            </a:endParaRPr>
          </a:p>
          <a:p>
            <a:r>
              <a:rPr lang="cs-CZ" sz="3200" dirty="0" smtClean="0">
                <a:latin typeface="Calibri" panose="020F0502020204030204" pitchFamily="34" charset="0"/>
              </a:rPr>
              <a:t>Počet podlaží:					4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Nejvyšší bod budovy: 		13,8 m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Uvažovaný počet osob:	15 - 20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318" y="4799376"/>
            <a:ext cx="1770402" cy="17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Dispoziční řešení 1.NP, 2.NP 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9651" t="14209" r="26510" b="9342"/>
          <a:stretch/>
        </p:blipFill>
        <p:spPr>
          <a:xfrm>
            <a:off x="125050" y="1825625"/>
            <a:ext cx="5616977" cy="39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9016" t="12166" r="15699" b="8033"/>
          <a:stretch/>
        </p:blipFill>
        <p:spPr>
          <a:xfrm>
            <a:off x="6304722" y="1825625"/>
            <a:ext cx="576222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Calibri" panose="020F0502020204030204" pitchFamily="34" charset="0"/>
              </a:rPr>
              <a:t>Dispoziční řešení 3.NP, 4.NP</a:t>
            </a:r>
            <a:endParaRPr lang="cs-CZ" sz="48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8750" t="12545" r="27083" b="7563"/>
          <a:stretch/>
        </p:blipFill>
        <p:spPr>
          <a:xfrm>
            <a:off x="110866" y="1763009"/>
            <a:ext cx="5746595" cy="40226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3434" t="12545" r="21991" b="7202"/>
          <a:stretch/>
        </p:blipFill>
        <p:spPr>
          <a:xfrm>
            <a:off x="6268276" y="1763009"/>
            <a:ext cx="5756971" cy="402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701" y="1812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latin typeface="Calibri" panose="020F0502020204030204" pitchFamily="34" charset="0"/>
              </a:rPr>
              <a:t>Architektonické pohledy na budovu</a:t>
            </a:r>
            <a:endParaRPr lang="cs-CZ" sz="4800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0868" t="25434" r="8163" b="9197"/>
          <a:stretch/>
        </p:blipFill>
        <p:spPr>
          <a:xfrm>
            <a:off x="686056" y="1230823"/>
            <a:ext cx="5718445" cy="2595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165" t="20195" r="8508" b="6914"/>
          <a:stretch/>
        </p:blipFill>
        <p:spPr>
          <a:xfrm>
            <a:off x="695364" y="4094742"/>
            <a:ext cx="5709137" cy="2595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5518" t="23232" r="15488" b="7263"/>
          <a:stretch/>
        </p:blipFill>
        <p:spPr>
          <a:xfrm>
            <a:off x="7216550" y="4050022"/>
            <a:ext cx="4201645" cy="2595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7400" t="23300" r="11912" b="10017"/>
          <a:stretch/>
        </p:blipFill>
        <p:spPr>
          <a:xfrm>
            <a:off x="7191420" y="1298137"/>
            <a:ext cx="4201645" cy="25956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48617" y="908380"/>
            <a:ext cx="211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Calibri" panose="020F0502020204030204" pitchFamily="34" charset="0"/>
              </a:rPr>
              <a:t>severní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33267" y="908380"/>
            <a:ext cx="201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Calibri" panose="020F0502020204030204" pitchFamily="34" charset="0"/>
              </a:rPr>
              <a:t>východní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48617" y="3849967"/>
            <a:ext cx="2596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Calibri" panose="020F0502020204030204" pitchFamily="34" charset="0"/>
              </a:rPr>
              <a:t>jižní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33267" y="3902310"/>
            <a:ext cx="1413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Calibri" panose="020F0502020204030204" pitchFamily="34" charset="0"/>
              </a:rPr>
              <a:t>západní</a:t>
            </a:r>
            <a:endParaRPr lang="cs-C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215</Words>
  <Application>Microsoft Office PowerPoint</Application>
  <PresentationFormat>Širokoúhlá obrazovka</PresentationFormat>
  <Paragraphs>75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 3</vt:lpstr>
      <vt:lpstr>Stébla</vt:lpstr>
      <vt:lpstr>Projekt bytového domu s nadstandardními bytovými jednotkami </vt:lpstr>
      <vt:lpstr>Osnova:</vt:lpstr>
      <vt:lpstr>Motivace a důvody k řešení daného problému</vt:lpstr>
      <vt:lpstr>Cíl práce</vt:lpstr>
      <vt:lpstr>Identifikační údaje parcely</vt:lpstr>
      <vt:lpstr>Základní údaje o stavbě</vt:lpstr>
      <vt:lpstr>Dispoziční řešení 1.NP, 2.NP </vt:lpstr>
      <vt:lpstr>Dispoziční řešení 3.NP, 4.NP</vt:lpstr>
      <vt:lpstr>Architektonické pohledy na budovu</vt:lpstr>
      <vt:lpstr>Materiálové řešení </vt:lpstr>
      <vt:lpstr>Přínos práce a závěrečné zhodnocení</vt:lpstr>
      <vt:lpstr>Děkuji za pozornost</vt:lpstr>
      <vt:lpstr>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bytového domu s nadstandardními bytovými jednotkami</dc:title>
  <dc:creator>Monika Konvalinová</dc:creator>
  <cp:lastModifiedBy>Monika Konvalinová</cp:lastModifiedBy>
  <cp:revision>25</cp:revision>
  <dcterms:created xsi:type="dcterms:W3CDTF">2016-06-06T16:58:42Z</dcterms:created>
  <dcterms:modified xsi:type="dcterms:W3CDTF">2016-06-08T12:04:09Z</dcterms:modified>
</cp:coreProperties>
</file>