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8"/>
  </p:notesMasterIdLst>
  <p:sldIdLst>
    <p:sldId id="256" r:id="rId2"/>
    <p:sldId id="259" r:id="rId3"/>
    <p:sldId id="260" r:id="rId4"/>
    <p:sldId id="261" r:id="rId5"/>
    <p:sldId id="262" r:id="rId6"/>
    <p:sldId id="279" r:id="rId7"/>
    <p:sldId id="265" r:id="rId8"/>
    <p:sldId id="267" r:id="rId9"/>
    <p:sldId id="269" r:id="rId10"/>
    <p:sldId id="270" r:id="rId11"/>
    <p:sldId id="272" r:id="rId12"/>
    <p:sldId id="273" r:id="rId13"/>
    <p:sldId id="274" r:id="rId14"/>
    <p:sldId id="275" r:id="rId15"/>
    <p:sldId id="276" r:id="rId16"/>
    <p:sldId id="277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Styl s motivem 1 – zvýraznění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38B1855-1B75-4FBE-930C-398BA8C253C6}" styleName="Styl s motivem 2 – zvýraznění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 horzBarState="maximized">
    <p:restoredLeft sz="34559" autoAdjust="0"/>
    <p:restoredTop sz="86380" autoAdjust="0"/>
  </p:normalViewPr>
  <p:slideViewPr>
    <p:cSldViewPr>
      <p:cViewPr>
        <p:scale>
          <a:sx n="75" d="100"/>
          <a:sy n="75" d="100"/>
        </p:scale>
        <p:origin x="-1002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title>
      <c:tx>
        <c:rich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r>
              <a:rPr lang="cs-CZ">
                <a:latin typeface="Arial" pitchFamily="34" charset="0"/>
                <a:cs typeface="Arial" pitchFamily="34" charset="0"/>
              </a:rPr>
              <a:t>Předpokládané roční náklady na komunikační mix</a:t>
            </a:r>
            <a:endParaRPr lang="en-US">
              <a:latin typeface="Arial" pitchFamily="34" charset="0"/>
              <a:cs typeface="Arial" pitchFamily="34" charset="0"/>
            </a:endParaRPr>
          </a:p>
        </c:rich>
      </c:tx>
    </c:title>
    <c:plotArea>
      <c:layout>
        <c:manualLayout>
          <c:layoutTarget val="inner"/>
          <c:xMode val="edge"/>
          <c:yMode val="edge"/>
          <c:x val="0.15657589676290526"/>
          <c:y val="0.25020841144856876"/>
          <c:w val="0.52783522841172381"/>
          <c:h val="0.39384326959130223"/>
        </c:manualLayout>
      </c:layout>
      <c:barChart>
        <c:barDir val="col"/>
        <c:grouping val="stacked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dPt>
            <c:idx val="1"/>
            <c:spPr>
              <a:solidFill>
                <a:schemeClr val="accent5">
                  <a:lumMod val="75000"/>
                </a:schemeClr>
              </a:solidFill>
            </c:spPr>
          </c:dPt>
          <c:dPt>
            <c:idx val="2"/>
            <c:spPr>
              <a:solidFill>
                <a:srgbClr val="7030A0"/>
              </a:solidFill>
            </c:spPr>
          </c:dPt>
          <c:dPt>
            <c:idx val="3"/>
            <c:spPr>
              <a:solidFill>
                <a:srgbClr val="FFFF00"/>
              </a:soli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solidFill>
                <a:schemeClr val="accent4">
                  <a:lumMod val="60000"/>
                  <a:lumOff val="40000"/>
                </a:schemeClr>
              </a:solidFill>
            </c:spPr>
          </c:dPt>
          <c:dPt>
            <c:idx val="6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1.6819915454018366E-2"/>
                  <c:y val="-8.9851358481135304E-2"/>
                </c:manualLayout>
              </c:layout>
              <c:dLblPos val="inEnd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5.5622989926308441E-3"/>
                  <c:y val="-7.1428414010024116E-2"/>
                </c:manualLayout>
              </c:layout>
              <c:dLblPos val="inEnd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830257991641716E-2"/>
                  <c:y val="-7.9364953430241789E-2"/>
                </c:manualLayout>
              </c:layout>
              <c:dLblPos val="inEnd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"/>
                  <c:y val="-7.936507936507943E-2"/>
                </c:manualLayout>
              </c:layout>
              <c:dLblPos val="inEnd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2.3148148148148151E-3"/>
                  <c:y val="-7.9365079365079333E-2"/>
                </c:manualLayout>
              </c:layout>
              <c:dLblPos val="inEnd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"/>
                  <c:y val="-8.3333333333333467E-2"/>
                </c:manualLayout>
              </c:layout>
              <c:dLblPos val="inEnd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2.3148148148148997E-3"/>
                  <c:y val="-8.3333333333333467E-2"/>
                </c:manualLayout>
              </c:layout>
              <c:dLblPos val="inEnd"/>
              <c:showVal val="1"/>
              <c:extLst>
                <c:ext xmlns:c15="http://schemas.microsoft.com/office/drawing/2012/chart" uri="{CE6537A1-D6FC-4f65-9D91-7224C49458BB}"/>
              </c:extLst>
            </c:dLbl>
            <c:numFmt formatCode="#,##0\ &quot;Kč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Arial" pitchFamily="34" charset="0"/>
                    <a:cs typeface="Arial" pitchFamily="34" charset="0"/>
                  </a:defRPr>
                </a:pPr>
                <a:endParaRPr lang="cs-CZ"/>
              </a:p>
            </c:txPr>
            <c:dLblPos val="inEnd"/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List1!$A$2:$A$8</c:f>
              <c:strCache>
                <c:ptCount val="7"/>
                <c:pt idx="0">
                  <c:v>školení zaměstnanců</c:v>
                </c:pt>
                <c:pt idx="1">
                  <c:v>Billboardy silnice</c:v>
                </c:pt>
                <c:pt idx="2">
                  <c:v>Billboardy dálnice</c:v>
                </c:pt>
                <c:pt idx="3">
                  <c:v>Polepy na MHD</c:v>
                </c:pt>
                <c:pt idx="4">
                  <c:v>Rádio</c:v>
                </c:pt>
                <c:pt idx="5">
                  <c:v>Google AdWords</c:v>
                </c:pt>
                <c:pt idx="6">
                  <c:v>Kulturní akce</c:v>
                </c:pt>
              </c:strCache>
            </c:strRef>
          </c:cat>
          <c:val>
            <c:numRef>
              <c:f>List1!$B$2:$B$8</c:f>
              <c:numCache>
                <c:formatCode>#,##0</c:formatCode>
                <c:ptCount val="7"/>
                <c:pt idx="0">
                  <c:v>54000</c:v>
                </c:pt>
                <c:pt idx="1">
                  <c:v>72000</c:v>
                </c:pt>
                <c:pt idx="2">
                  <c:v>90000</c:v>
                </c:pt>
                <c:pt idx="3">
                  <c:v>15600</c:v>
                </c:pt>
                <c:pt idx="4">
                  <c:v>110400</c:v>
                </c:pt>
                <c:pt idx="5">
                  <c:v>74400</c:v>
                </c:pt>
                <c:pt idx="6">
                  <c:v>100000</c:v>
                </c:pt>
              </c:numCache>
            </c:numRef>
          </c:val>
        </c:ser>
        <c:overlap val="100"/>
        <c:axId val="101298560"/>
        <c:axId val="101300096"/>
      </c:barChart>
      <c:catAx>
        <c:axId val="101298560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cs-CZ"/>
          </a:p>
        </c:txPr>
        <c:crossAx val="101300096"/>
        <c:crosses val="autoZero"/>
        <c:auto val="1"/>
        <c:lblAlgn val="ctr"/>
        <c:lblOffset val="100"/>
      </c:catAx>
      <c:valAx>
        <c:axId val="101300096"/>
        <c:scaling>
          <c:orientation val="minMax"/>
        </c:scaling>
        <c:axPos val="l"/>
        <c:numFmt formatCode="#,##0\ &quot;Kč&quot;" sourceLinked="0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cs-CZ"/>
          </a:p>
        </c:txPr>
        <c:crossAx val="101298560"/>
        <c:crosses val="autoZero"/>
        <c:crossBetween val="between"/>
        <c:majorUnit val="20000"/>
      </c:valAx>
      <c:spPr>
        <a:noFill/>
        <a:ln w="25400">
          <a:noFill/>
        </a:ln>
      </c:spPr>
    </c:plotArea>
    <c:legend>
      <c:legendPos val="r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cs-CZ"/>
        </a:p>
      </c:txPr>
    </c:legend>
    <c:plotVisOnly val="1"/>
    <c:dispBlanksAs val="gap"/>
  </c:chart>
  <c:spPr>
    <a:gradFill rotWithShape="1">
      <a:gsLst>
        <a:gs pos="0">
          <a:schemeClr val="accent2">
            <a:tint val="98000"/>
            <a:shade val="25000"/>
            <a:satMod val="250000"/>
          </a:schemeClr>
        </a:gs>
        <a:gs pos="68000">
          <a:schemeClr val="accent2">
            <a:tint val="86000"/>
            <a:satMod val="115000"/>
          </a:schemeClr>
        </a:gs>
        <a:gs pos="100000">
          <a:schemeClr val="accent2">
            <a:tint val="50000"/>
            <a:satMod val="150000"/>
          </a:schemeClr>
        </a:gs>
      </a:gsLst>
      <a:path path="circle">
        <a:fillToRect l="50000" t="130000" r="50000" b="-30000"/>
      </a:path>
    </a:gradFill>
    <a:ln w="9525" cap="flat" cmpd="sng" algn="ctr">
      <a:solidFill>
        <a:schemeClr val="accent2">
          <a:shade val="50000"/>
          <a:satMod val="103000"/>
        </a:schemeClr>
      </a:solidFill>
      <a:prstDash val="solid"/>
    </a:ln>
    <a:effectLst>
      <a:outerShdw blurRad="57150" dist="38100" dir="5400000" algn="ctr" rotWithShape="0">
        <a:schemeClr val="accent2">
          <a:shade val="9000"/>
          <a:satMod val="105000"/>
          <a:alpha val="48000"/>
        </a:schemeClr>
      </a:outerShdw>
    </a:effectLst>
  </c:spPr>
  <c:txPr>
    <a:bodyPr/>
    <a:lstStyle/>
    <a:p>
      <a:pPr>
        <a:defRPr sz="1600" baseline="0">
          <a:solidFill>
            <a:schemeClr val="bg1"/>
          </a:solidFill>
          <a:latin typeface="Times New Roman" pitchFamily="18" charset="0"/>
          <a:ea typeface="+mn-ea"/>
          <a:cs typeface="+mn-cs"/>
        </a:defRPr>
      </a:pPr>
      <a:endParaRPr lang="cs-CZ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2ED1C8-D542-4D47-BE70-F3850D6D10C9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A7E42E-F8EC-44E4-A060-1896EE2E40A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7E42E-F8EC-44E4-A060-1896EE2E40A0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64E2A-6470-4444-BDD7-FBC04099BA73}" type="datetime1">
              <a:rPr lang="cs-CZ" smtClean="0"/>
              <a:pPr/>
              <a:t>8.6.2016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FBED-E94F-4B24-9F64-5BBF7F60BD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2571F-1886-42F7-A62C-4C6F9024F235}" type="datetime1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FBED-E94F-4B24-9F64-5BBF7F60BD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CA11-93F8-475C-A05C-6E9B19C61106}" type="datetime1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FBED-E94F-4B24-9F64-5BBF7F60BD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2B50-D1AC-40F8-AC3E-DA786AAE025C}" type="datetime1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FBED-E94F-4B24-9F64-5BBF7F60BD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7E3ED-63A2-4D88-82C0-3D08496D0224}" type="datetime1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FBED-E94F-4B24-9F64-5BBF7F60BD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35FA8-1304-4AB7-9AD2-6B62F45E6727}" type="datetime1">
              <a:rPr lang="cs-CZ" smtClean="0"/>
              <a:pPr/>
              <a:t>8.6.2016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FBED-E94F-4B24-9F64-5BBF7F60BD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1D052-5B35-4491-9024-DF9761EF1E52}" type="datetime1">
              <a:rPr lang="cs-CZ" smtClean="0"/>
              <a:pPr/>
              <a:t>8.6.2016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FBED-E94F-4B24-9F64-5BBF7F60BD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71822-BB6B-470D-94E1-84E32C3253D7}" type="datetime1">
              <a:rPr lang="cs-CZ" smtClean="0"/>
              <a:pPr/>
              <a:t>8.6.2016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FBED-E94F-4B24-9F64-5BBF7F60BD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1E986-AF35-4D8C-8EDA-FFC6660A8F8E}" type="datetime1">
              <a:rPr lang="cs-CZ" smtClean="0"/>
              <a:pPr/>
              <a:t>8.6.2016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FBED-E94F-4B24-9F64-5BBF7F60BD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C785-0CD2-4CDB-B5DA-47F2A5E093F9}" type="datetime1">
              <a:rPr lang="cs-CZ" smtClean="0"/>
              <a:pPr/>
              <a:t>8.6.2016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FBED-E94F-4B24-9F64-5BBF7F60BD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CB5B-9F3A-4E7E-B4AA-2FC36AE38C5F}" type="datetime1">
              <a:rPr lang="cs-CZ" smtClean="0"/>
              <a:pPr/>
              <a:t>8.6.2016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F78FBED-E94F-4B24-9F64-5BBF7F60BDF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82C6A05-DB58-4AE2-85D4-96A7A25B6AC3}" type="datetime1">
              <a:rPr lang="cs-CZ" smtClean="0"/>
              <a:pPr/>
              <a:t>8.6.2016</a:t>
            </a:fld>
            <a:endParaRPr lang="cs-CZ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F78FBED-E94F-4B24-9F64-5BBF7F60BDF7}" type="slidenum">
              <a:rPr lang="cs-CZ" smtClean="0"/>
              <a:pPr/>
              <a:t>‹#›</a:t>
            </a:fld>
            <a:endParaRPr lang="cs-CZ" dirty="0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85918" y="928670"/>
            <a:ext cx="7000924" cy="928694"/>
          </a:xfrm>
        </p:spPr>
        <p:txBody>
          <a:bodyPr>
            <a:noAutofit/>
          </a:bodyPr>
          <a:lstStyle/>
          <a:p>
            <a:pPr algn="ctr"/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Vysoká škola technická a ekonomická v Českých Budějovicích</a:t>
            </a:r>
            <a:br>
              <a:rPr lang="cs-CZ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cs-CZ" sz="20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Ústav technicko-technologický</a:t>
            </a:r>
            <a:endParaRPr lang="cs-CZ" sz="2000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2857496"/>
            <a:ext cx="9144000" cy="2123640"/>
          </a:xfrm>
          <a:noFill/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3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Marketingové procesy ve stavebnictví aplikované ve vybrané stavební firmě</a:t>
            </a:r>
            <a:endParaRPr lang="cs-CZ" sz="3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000108"/>
            <a:ext cx="1428760" cy="1455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Podnadpis 2"/>
          <p:cNvSpPr txBox="1">
            <a:spLocks/>
          </p:cNvSpPr>
          <p:nvPr/>
        </p:nvSpPr>
        <p:spPr>
          <a:xfrm>
            <a:off x="142844" y="4786322"/>
            <a:ext cx="9144000" cy="928694"/>
          </a:xfrm>
          <a:prstGeom prst="rect">
            <a:avLst/>
          </a:prstGeom>
          <a:noFill/>
        </p:spPr>
        <p:txBody>
          <a:bodyPr vert="horz" lIns="0" rIns="18288"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cs-CZ" sz="2000" dirty="0" smtClean="0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Autor bakalářské práce: </a:t>
            </a:r>
            <a:r>
              <a:rPr lang="cs-CZ" sz="20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Romana Bendová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cs-CZ" sz="2000" i="0" u="none" strike="noStrike" kern="1200" normalizeH="0" baseline="0" noProof="0" dirty="0" smtClean="0">
                <a:ln w="50800"/>
                <a:solidFill>
                  <a:schemeClr val="bg1">
                    <a:shade val="50000"/>
                  </a:schemeClr>
                </a:solidFill>
                <a:uLnTx/>
                <a:uFillTx/>
                <a:latin typeface="Arial" pitchFamily="34" charset="0"/>
                <a:cs typeface="Arial" pitchFamily="34" charset="0"/>
              </a:rPr>
              <a:t>Vedoucí</a:t>
            </a:r>
            <a:r>
              <a:rPr kumimoji="0" lang="cs-CZ" sz="2000" i="0" u="none" strike="noStrike" kern="1200" normalizeH="0" noProof="0" dirty="0" smtClean="0">
                <a:ln w="50800"/>
                <a:solidFill>
                  <a:schemeClr val="bg1">
                    <a:shade val="50000"/>
                  </a:schemeClr>
                </a:solidFill>
                <a:uLnTx/>
                <a:uFillTx/>
                <a:latin typeface="Arial" pitchFamily="34" charset="0"/>
                <a:cs typeface="Arial" pitchFamily="34" charset="0"/>
              </a:rPr>
              <a:t> bakalářské práce: </a:t>
            </a:r>
            <a:r>
              <a:rPr kumimoji="0" lang="cs-CZ" sz="2000" b="1" i="0" u="none" strike="noStrike" kern="1200" normalizeH="0" noProof="0" dirty="0" smtClean="0">
                <a:ln w="50800"/>
                <a:solidFill>
                  <a:schemeClr val="bg1">
                    <a:shade val="50000"/>
                  </a:schemeClr>
                </a:solidFill>
                <a:uLnTx/>
                <a:uFillTx/>
                <a:latin typeface="Arial" pitchFamily="34" charset="0"/>
                <a:cs typeface="Arial" pitchFamily="34" charset="0"/>
              </a:rPr>
              <a:t>Ing. Ladislav Šolc, Ph.D.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cs-CZ" sz="2000" baseline="0" dirty="0" smtClean="0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Oponent bakalářské práce:</a:t>
            </a:r>
            <a:r>
              <a:rPr lang="cs-CZ" sz="2000" b="1" baseline="0" dirty="0" smtClean="0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 Ing. Jan Chalupský</a:t>
            </a:r>
            <a:endParaRPr kumimoji="0" lang="cs-CZ" sz="2000" b="1" i="0" u="none" strike="noStrike" kern="1200" normalizeH="0" baseline="0" noProof="0" dirty="0">
              <a:ln w="50800"/>
              <a:solidFill>
                <a:schemeClr val="bg1">
                  <a:shade val="50000"/>
                </a:schemeClr>
              </a:solidFill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304800" y="4224342"/>
            <a:ext cx="9144000" cy="571504"/>
          </a:xfrm>
          <a:prstGeom prst="rect">
            <a:avLst/>
          </a:prstGeom>
          <a:noFill/>
        </p:spPr>
        <p:txBody>
          <a:bodyPr vert="horz" lIns="0" rIns="18288"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cs-CZ" sz="2000" b="1" i="0" u="none" strike="noStrike" kern="1200" normalizeH="0" baseline="0" noProof="0" dirty="0" smtClean="0">
                <a:ln w="50800"/>
                <a:solidFill>
                  <a:schemeClr val="bg1">
                    <a:shade val="50000"/>
                  </a:schemeClr>
                </a:solidFill>
                <a:uLnTx/>
                <a:uFillTx/>
                <a:latin typeface="Arial" pitchFamily="34" charset="0"/>
                <a:cs typeface="Arial" pitchFamily="34" charset="0"/>
              </a:rPr>
              <a:t>Obhajoba</a:t>
            </a:r>
            <a:r>
              <a:rPr kumimoji="0" lang="cs-CZ" sz="2000" b="1" i="0" u="none" strike="noStrike" kern="1200" normalizeH="0" noProof="0" dirty="0" smtClean="0">
                <a:ln w="50800"/>
                <a:solidFill>
                  <a:schemeClr val="bg1">
                    <a:shade val="50000"/>
                  </a:schemeClr>
                </a:solidFill>
                <a:uLnTx/>
                <a:uFillTx/>
                <a:latin typeface="Arial" pitchFamily="34" charset="0"/>
                <a:cs typeface="Arial" pitchFamily="34" charset="0"/>
              </a:rPr>
              <a:t> bakalářské práce</a:t>
            </a:r>
            <a:endParaRPr kumimoji="0" lang="cs-CZ" sz="2000" b="1" i="0" u="none" strike="noStrike" kern="1200" normalizeH="0" baseline="0" noProof="0" dirty="0">
              <a:ln w="50800"/>
              <a:solidFill>
                <a:schemeClr val="bg1">
                  <a:shade val="50000"/>
                </a:schemeClr>
              </a:solidFill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Podnadpis 2"/>
          <p:cNvSpPr txBox="1">
            <a:spLocks/>
          </p:cNvSpPr>
          <p:nvPr/>
        </p:nvSpPr>
        <p:spPr>
          <a:xfrm>
            <a:off x="0" y="6072206"/>
            <a:ext cx="8786842" cy="571504"/>
          </a:xfrm>
          <a:prstGeom prst="rect">
            <a:avLst/>
          </a:prstGeom>
          <a:noFill/>
        </p:spPr>
        <p:txBody>
          <a:bodyPr vert="horz" lIns="0" rIns="18288"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0" marR="4572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cs-CZ" sz="2000" i="1" dirty="0" smtClean="0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České Budějovice, červen 2016</a:t>
            </a:r>
            <a:endParaRPr kumimoji="0" lang="cs-CZ" sz="2000" i="1" u="none" strike="noStrike" kern="1200" normalizeH="0" baseline="0" noProof="0" dirty="0">
              <a:ln w="50800"/>
              <a:solidFill>
                <a:schemeClr val="bg1">
                  <a:shade val="50000"/>
                </a:schemeClr>
              </a:solidFill>
              <a:uLnTx/>
              <a:uFillTx/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FBED-E94F-4B24-9F64-5BBF7F60BDF7}" type="slidenum">
              <a:rPr lang="cs-CZ" sz="2200" smtClean="0"/>
              <a:pPr/>
              <a:t>1</a:t>
            </a:fld>
            <a:endParaRPr lang="cs-CZ" sz="2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14298" y="571480"/>
            <a:ext cx="8715404" cy="928694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40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Odpovědi na výzkumné otázky</a:t>
            </a:r>
            <a:endParaRPr lang="cs-CZ" sz="40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457200" y="2000240"/>
            <a:ext cx="8229600" cy="4388400"/>
          </a:xfrm>
        </p:spPr>
        <p:txBody>
          <a:bodyPr>
            <a:normAutofit/>
          </a:bodyPr>
          <a:lstStyle/>
          <a:p>
            <a:pPr marL="571500" indent="-571500">
              <a:buFont typeface="Wingdings" pitchFamily="2" charset="2"/>
              <a:buChar char="q"/>
            </a:pP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Ot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č. 1: Využívá společnost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Megas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s. r. o. různé nástroje komunikačního mixu?  - 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ANO</a:t>
            </a:r>
            <a:endParaRPr lang="cs-CZ" sz="20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71500" indent="-571500">
              <a:buFont typeface="Wingdings" pitchFamily="2" charset="2"/>
              <a:buChar char="q"/>
            </a:pP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Ot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č. 2: Je silným nástrojem podniku public relations? -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NE</a:t>
            </a:r>
          </a:p>
          <a:p>
            <a:pPr marL="571500" indent="-571500">
              <a:buFont typeface="Wingdings" pitchFamily="2" charset="2"/>
              <a:buChar char="q"/>
            </a:pP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Ot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č. 3: Pociťuje firma vysoký tlak konkurence? – 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ANO</a:t>
            </a:r>
          </a:p>
          <a:p>
            <a:pPr marL="571500" indent="-571500">
              <a:buFont typeface="Wingdings" pitchFamily="2" charset="2"/>
              <a:buChar char="q"/>
            </a:pP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Ot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č. 4: Jsou zákazníci spokojeni s komunikací firmy? - 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ANO</a:t>
            </a:r>
            <a:endParaRPr lang="cs-CZ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cs-CZ" sz="2400" dirty="0" smtClean="0">
              <a:solidFill>
                <a:schemeClr val="bg1"/>
              </a:solidFill>
            </a:endParaRPr>
          </a:p>
          <a:p>
            <a:endParaRPr lang="cs-CZ" sz="2400" dirty="0" smtClean="0">
              <a:solidFill>
                <a:schemeClr val="bg1"/>
              </a:solidFill>
            </a:endParaRPr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FBED-E94F-4B24-9F64-5BBF7F60BDF7}" type="slidenum">
              <a:rPr lang="cs-CZ" sz="2200" smtClean="0"/>
              <a:pPr/>
              <a:t>10</a:t>
            </a:fld>
            <a:endParaRPr lang="cs-CZ" sz="2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8596" y="571480"/>
            <a:ext cx="8715404" cy="928694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40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Návrhy na opatření</a:t>
            </a:r>
            <a:endParaRPr lang="cs-CZ" sz="40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457200" y="2000240"/>
            <a:ext cx="8229600" cy="4388400"/>
          </a:xfrm>
        </p:spPr>
        <p:txBody>
          <a:bodyPr>
            <a:norm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Školení v oblasti marketingové komunikace,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nové logo pro firmu,</a:t>
            </a:r>
          </a:p>
          <a:p>
            <a:pPr marL="457200" indent="-457200">
              <a:buFont typeface="Wingdings" pitchFamily="2" charset="2"/>
              <a:buChar char="q"/>
            </a:pPr>
            <a:endParaRPr lang="cs-CZ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Wingdings" pitchFamily="2" charset="2"/>
              <a:buChar char="q"/>
            </a:pPr>
            <a:endParaRPr lang="cs-CZ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Wingdings" pitchFamily="2" charset="2"/>
              <a:buChar char="q"/>
            </a:pPr>
            <a:endParaRPr lang="cs-CZ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Wingdings" pitchFamily="2" charset="2"/>
              <a:buChar char="q"/>
            </a:pPr>
            <a:endParaRPr lang="cs-CZ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slevy a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benefity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pro významné zákazníky,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pronájem billboardů u silnic,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využití reklamní plochy na linkách MHD včetně reklamních spotů.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3071810"/>
            <a:ext cx="5176056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FBED-E94F-4B24-9F64-5BBF7F60BDF7}" type="slidenum">
              <a:rPr lang="cs-CZ" sz="2200" smtClean="0"/>
              <a:pPr/>
              <a:t>11</a:t>
            </a:fld>
            <a:endParaRPr lang="cs-CZ" sz="2200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3429000"/>
            <a:ext cx="2224423" cy="52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2200" y="571480"/>
            <a:ext cx="8859600" cy="7848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40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Návrhy na opatření</a:t>
            </a:r>
            <a:endParaRPr lang="cs-CZ" sz="40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457200" y="2000240"/>
            <a:ext cx="8229600" cy="4388400"/>
          </a:xfrm>
        </p:spPr>
        <p:txBody>
          <a:bodyPr>
            <a:normAutofit/>
          </a:bodyPr>
          <a:lstStyle/>
          <a:p>
            <a:pPr marL="514350" indent="-514350">
              <a:buFont typeface="Wingdings" pitchFamily="2" charset="2"/>
              <a:buChar char="q"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Využití reklamy v rádiích,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aktualizace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facebook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stránek a webových stránek,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nové investice do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Google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AdWords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příprava prezentace pro klienty,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zavedení odborných přednášek na vysokých školách,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příspěvky do odborných časopisů např. Časopis Stavba, Časopis BETON,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pořádání kulturních akcí.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FBED-E94F-4B24-9F64-5BBF7F60BDF7}" type="slidenum">
              <a:rPr lang="cs-CZ" sz="2200" smtClean="0"/>
              <a:pPr/>
              <a:t>12</a:t>
            </a:fld>
            <a:endParaRPr lang="cs-CZ" sz="2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2200" y="571480"/>
            <a:ext cx="8859600" cy="7848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40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Návrhy na opatření</a:t>
            </a:r>
            <a:endParaRPr lang="cs-CZ" sz="40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500034" y="1428736"/>
          <a:ext cx="8143932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FBED-E94F-4B24-9F64-5BBF7F60BDF7}" type="slidenum">
              <a:rPr lang="cs-CZ" sz="2200" smtClean="0"/>
              <a:pPr/>
              <a:t>13</a:t>
            </a:fld>
            <a:endParaRPr lang="cs-CZ" sz="2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8596" y="571480"/>
            <a:ext cx="8859600" cy="7848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40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Závěrečná shrnutí</a:t>
            </a:r>
            <a:endParaRPr lang="cs-CZ" sz="40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457200" y="2000240"/>
            <a:ext cx="8229600" cy="4388400"/>
          </a:xfrm>
        </p:spPr>
        <p:txBody>
          <a:bodyPr>
            <a:norm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Zodpovězeny výzkumné otázky,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navržena reálná opatření,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cíl bakalářské práce splněn.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FBED-E94F-4B24-9F64-5BBF7F60BDF7}" type="slidenum">
              <a:rPr lang="cs-CZ" sz="2200" smtClean="0"/>
              <a:pPr/>
              <a:t>14</a:t>
            </a:fld>
            <a:endParaRPr lang="cs-CZ" sz="2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84400" y="1142984"/>
            <a:ext cx="8859600" cy="7848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40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Doplňující otázka k bakalářské práci</a:t>
            </a:r>
            <a:endParaRPr lang="cs-CZ" sz="40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357158" y="2285992"/>
            <a:ext cx="8229600" cy="4388400"/>
          </a:xfrm>
        </p:spPr>
        <p:txBody>
          <a:bodyPr>
            <a:normAutofit/>
          </a:bodyPr>
          <a:lstStyle/>
          <a:p>
            <a:pPr marL="514350" indent="-514350">
              <a:buFont typeface="Wingdings" pitchFamily="2" charset="2"/>
              <a:buChar char="q"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Jakou marketingovou strategii by autorka aplikovala v následujícím roce fungování společnosti, na co by kladla největší důraz a proč?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FBED-E94F-4B24-9F64-5BBF7F60BDF7}" type="slidenum">
              <a:rPr lang="cs-CZ" sz="2200" smtClean="0"/>
              <a:pPr/>
              <a:t>15</a:t>
            </a:fld>
            <a:endParaRPr lang="cs-CZ" sz="2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42910" y="857232"/>
            <a:ext cx="8229600" cy="3143272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40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Děkuji za pozornost</a:t>
            </a:r>
            <a:endParaRPr lang="cs-CZ" sz="40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FBED-E94F-4B24-9F64-5BBF7F60BDF7}" type="slidenum">
              <a:rPr lang="cs-CZ" sz="2200" smtClean="0"/>
              <a:pPr/>
              <a:t>16</a:t>
            </a:fld>
            <a:endParaRPr lang="cs-CZ" sz="2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714356"/>
            <a:ext cx="8856000" cy="785818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40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Obsah</a:t>
            </a:r>
            <a:endParaRPr lang="cs-CZ" sz="40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457200" y="1857364"/>
            <a:ext cx="8229600" cy="4388400"/>
          </a:xfrm>
        </p:spPr>
        <p:txBody>
          <a:bodyPr>
            <a:norm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Motivace a důvody k řešení daného problému,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cíl práce,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výzkumný problém,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použité metody,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představení podniku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Megas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s. r. o.,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analýza konkurence,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výsledky dotazníkového šetření,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odpovědi na výzkumné otázky,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návrhy na opatření a závěrečná shrnutí.</a:t>
            </a:r>
          </a:p>
          <a:p>
            <a:pPr>
              <a:buFont typeface="Arial" pitchFamily="34" charset="0"/>
              <a:buChar char="•"/>
            </a:pPr>
            <a:endParaRPr lang="cs-CZ" sz="2400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endParaRPr lang="cs-CZ" sz="2400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FBED-E94F-4B24-9F64-5BBF7F60BDF7}" type="slidenum">
              <a:rPr lang="cs-CZ" sz="2200" smtClean="0"/>
              <a:pPr/>
              <a:t>2</a:t>
            </a:fld>
            <a:endParaRPr lang="cs-CZ" sz="2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2860" y="1142984"/>
            <a:ext cx="8858280" cy="7848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38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Motivace a důvody k řešení daného problému</a:t>
            </a:r>
            <a:endParaRPr lang="cs-CZ" sz="38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457200" y="2357430"/>
            <a:ext cx="8229600" cy="4388400"/>
          </a:xfrm>
        </p:spPr>
        <p:txBody>
          <a:bodyPr>
            <a:norm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Praxe ve firmě při studiu,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spolupráce s obchodním ředitelem firmy,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získání nových znalostí,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aktuální problematika ve firmě,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možnost aplikace návrhů opatření v praxi.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E252B-FBE0-4078-A7E4-DE2C204E5EE0}" type="slidenum">
              <a:rPr lang="cs-CZ" sz="2200" smtClean="0"/>
              <a:pPr/>
              <a:t>3</a:t>
            </a:fld>
            <a:endParaRPr lang="cs-CZ" sz="2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2860" y="714356"/>
            <a:ext cx="8858280" cy="7848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40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Cíl práce</a:t>
            </a:r>
            <a:endParaRPr lang="cs-CZ" sz="40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457200" y="2000240"/>
            <a:ext cx="8229600" cy="4388400"/>
          </a:xfrm>
        </p:spPr>
        <p:txBody>
          <a:bodyPr>
            <a:norm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Cílem bakalářské práce je monitoring a rozbor jednotlivých nástrojů komunikačního mixu ve vybrané společnosti za účelem stanovení nové efektivnější marketingové strategie s konkrétními návrhy pro zlepšení současného stavu.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FBED-E94F-4B24-9F64-5BBF7F60BDF7}" type="slidenum">
              <a:rPr lang="cs-CZ" sz="2200" smtClean="0"/>
              <a:pPr/>
              <a:t>4</a:t>
            </a:fld>
            <a:endParaRPr lang="cs-CZ" sz="2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85720" y="714356"/>
            <a:ext cx="8858280" cy="7848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40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Výzkumný problém</a:t>
            </a:r>
            <a:endParaRPr lang="cs-CZ" sz="40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457200" y="2000240"/>
            <a:ext cx="8229600" cy="4388400"/>
          </a:xfrm>
        </p:spPr>
        <p:txBody>
          <a:bodyPr>
            <a:norm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Využívá společnost Megas s. r. o. různé nástroje komunikačního mixu?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Je silným nástrojem společnosti public relations?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Pociťuje firma vysoký tlak konkurence?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Jsou zákazníci spokojeni s komunikací firmy?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FBED-E94F-4B24-9F64-5BBF7F60BDF7}" type="slidenum">
              <a:rPr lang="cs-CZ" sz="2200" smtClean="0"/>
              <a:pPr/>
              <a:t>5</a:t>
            </a:fld>
            <a:endParaRPr lang="cs-CZ" sz="2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2860" y="571480"/>
            <a:ext cx="8858280" cy="7848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40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Použité metody</a:t>
            </a:r>
            <a:endParaRPr lang="cs-CZ" sz="40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457200" y="2000240"/>
            <a:ext cx="8229600" cy="4388400"/>
          </a:xfrm>
        </p:spPr>
        <p:txBody>
          <a:bodyPr>
            <a:norm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Metody sběru dat:</a:t>
            </a:r>
          </a:p>
          <a:p>
            <a:pPr marL="1097280" lvl="1" indent="-457200">
              <a:buFont typeface="Wingdings" pitchFamily="2" charset="2"/>
              <a:buChar char="q"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literární rešerše,</a:t>
            </a:r>
          </a:p>
          <a:p>
            <a:pPr marL="1097280" lvl="1" indent="-457200">
              <a:buFont typeface="Wingdings" pitchFamily="2" charset="2"/>
              <a:buChar char="q"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analýza dokumentů,</a:t>
            </a:r>
          </a:p>
          <a:p>
            <a:pPr marL="1097280" lvl="1" indent="-457200">
              <a:buFont typeface="Wingdings" pitchFamily="2" charset="2"/>
              <a:buChar char="q"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rozhovor. 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Analýza marketingové komunikace:</a:t>
            </a:r>
          </a:p>
          <a:p>
            <a:pPr marL="1097280" lvl="1" indent="-457200">
              <a:buFont typeface="Wingdings" pitchFamily="2" charset="2"/>
              <a:buChar char="q"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analýza marketingových komunikačních nástrojů,</a:t>
            </a:r>
          </a:p>
          <a:p>
            <a:pPr marL="1097280" lvl="1" indent="-457200">
              <a:buFont typeface="Wingdings" pitchFamily="2" charset="2"/>
              <a:buChar char="q"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analýza konkurence,</a:t>
            </a:r>
          </a:p>
          <a:p>
            <a:pPr marL="1097280" lvl="1" indent="-457200">
              <a:buFont typeface="Wingdings" pitchFamily="2" charset="2"/>
              <a:buChar char="q"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SWOT analýza. 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Marketingový výzkum: </a:t>
            </a:r>
          </a:p>
          <a:p>
            <a:pPr marL="1097280" lvl="1" indent="-457200">
              <a:buFont typeface="Wingdings" pitchFamily="2" charset="2"/>
              <a:buChar char="q"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dotazník.</a:t>
            </a:r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FBED-E94F-4B24-9F64-5BBF7F60BDF7}" type="slidenum">
              <a:rPr lang="cs-CZ" sz="2200" smtClean="0"/>
              <a:pPr/>
              <a:t>6</a:t>
            </a:fld>
            <a:endParaRPr lang="cs-CZ" sz="2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2200" y="928670"/>
            <a:ext cx="8859600" cy="7848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40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Představení podniku </a:t>
            </a:r>
            <a:r>
              <a:rPr lang="cs-CZ" sz="40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Megas</a:t>
            </a:r>
            <a:r>
              <a:rPr lang="cs-CZ" sz="40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s. r. o.</a:t>
            </a:r>
            <a:endParaRPr lang="cs-CZ" sz="40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428596" y="2071678"/>
            <a:ext cx="8229600" cy="4388400"/>
          </a:xfrm>
        </p:spPr>
        <p:txBody>
          <a:bodyPr>
            <a:norm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Vznik společnosti v roce 1990,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generální dodavatel staveb,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politika ISM,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Významné rekonstrukce a dodávky staveb:</a:t>
            </a:r>
          </a:p>
          <a:p>
            <a:pPr marL="1097280" lvl="1" indent="-457200">
              <a:buFont typeface="Wingdings" pitchFamily="2" charset="2"/>
              <a:buChar char="q"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ČEZ a. s. – rekonstrukce zauhlovacího mostu Chvaletice,</a:t>
            </a:r>
          </a:p>
          <a:p>
            <a:pPr marL="1097280" lvl="1" indent="-457200">
              <a:buFont typeface="Wingdings" pitchFamily="2" charset="2"/>
              <a:buChar char="q"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ČSOB a. s. – rekonstrukce poboček,</a:t>
            </a:r>
          </a:p>
          <a:p>
            <a:pPr marL="1097280" lvl="1" indent="-457200">
              <a:buFont typeface="Wingdings" pitchFamily="2" charset="2"/>
              <a:buChar char="q"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ZOO Dvůr Králové – prosklení pavilonů.</a:t>
            </a:r>
          </a:p>
          <a:p>
            <a:endParaRPr lang="cs-CZ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5214950"/>
            <a:ext cx="3153117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FBED-E94F-4B24-9F64-5BBF7F60BDF7}" type="slidenum">
              <a:rPr lang="cs-CZ" sz="2200" smtClean="0"/>
              <a:pPr/>
              <a:t>7</a:t>
            </a:fld>
            <a:endParaRPr lang="cs-CZ" sz="2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2200" y="357166"/>
            <a:ext cx="8859600" cy="7848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40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Analýza konkurence</a:t>
            </a:r>
            <a:endParaRPr lang="cs-CZ" sz="40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107109" y="1142984"/>
          <a:ext cx="8929782" cy="5191542"/>
        </p:xfrm>
        <a:graphic>
          <a:graphicData uri="http://schemas.openxmlformats.org/drawingml/2006/table">
            <a:tbl>
              <a:tblPr>
                <a:effectLst>
                  <a:outerShdw blurRad="57150" dist="38100" dir="5400000" algn="ctr" rotWithShape="0">
                    <a:srgbClr val="7030A0">
                      <a:alpha val="48000"/>
                    </a:srgbClr>
                  </a:outerShdw>
                </a:effectLst>
                <a:tableStyleId>{69C7853C-536D-4A76-A0AE-DD22124D55A5}</a:tableStyleId>
              </a:tblPr>
              <a:tblGrid>
                <a:gridCol w="1857388"/>
                <a:gridCol w="1357322"/>
                <a:gridCol w="1428760"/>
                <a:gridCol w="1428760"/>
                <a:gridCol w="1428792"/>
                <a:gridCol w="1428760"/>
              </a:tblGrid>
              <a:tr h="77050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lang="cs-CZ" sz="1700" baseline="0" dirty="0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525" marR="6752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cs-CZ" sz="1600" baseline="0" dirty="0">
                          <a:latin typeface="Arial" pitchFamily="34" charset="0"/>
                        </a:rPr>
                        <a:t>VALC s. </a:t>
                      </a:r>
                      <a:r>
                        <a:rPr lang="cs-CZ" sz="1600" baseline="0" dirty="0" smtClean="0">
                          <a:latin typeface="Arial" pitchFamily="34" charset="0"/>
                        </a:rPr>
                        <a:t>r. o.</a:t>
                      </a:r>
                      <a:endParaRPr lang="cs-CZ" sz="1600" baseline="0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Times New Roman"/>
                      </a:endParaRPr>
                    </a:p>
                  </a:txBody>
                  <a:tcPr marL="67525" marR="6752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cs-CZ" sz="1600" baseline="0" dirty="0">
                          <a:latin typeface="Arial" pitchFamily="34" charset="0"/>
                        </a:rPr>
                        <a:t>DOMIS s. r. o.</a:t>
                      </a:r>
                      <a:endParaRPr lang="cs-CZ" sz="1600" baseline="0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Times New Roman"/>
                      </a:endParaRPr>
                    </a:p>
                  </a:txBody>
                  <a:tcPr marL="67525" marR="6752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cs-CZ" sz="1600" baseline="0" dirty="0">
                          <a:latin typeface="Arial" pitchFamily="34" charset="0"/>
                        </a:rPr>
                        <a:t>PARIO s. r. o.</a:t>
                      </a:r>
                      <a:endParaRPr lang="cs-CZ" sz="1600" baseline="0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Times New Roman"/>
                      </a:endParaRPr>
                    </a:p>
                  </a:txBody>
                  <a:tcPr marL="67525" marR="67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600" baseline="0" dirty="0">
                          <a:latin typeface="Arial" pitchFamily="34" charset="0"/>
                        </a:rPr>
                        <a:t>STAKO s. r. o.</a:t>
                      </a:r>
                      <a:endParaRPr lang="cs-CZ" sz="1600" baseline="0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Times New Roman"/>
                      </a:endParaRPr>
                    </a:p>
                  </a:txBody>
                  <a:tcPr marL="67525" marR="6752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cs-CZ" sz="1600" baseline="0" dirty="0">
                          <a:latin typeface="Arial" pitchFamily="34" charset="0"/>
                        </a:rPr>
                        <a:t>PRIMA s. r. o.</a:t>
                      </a:r>
                      <a:endParaRPr lang="cs-CZ" sz="1600" baseline="0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Times New Roman"/>
                      </a:endParaRPr>
                    </a:p>
                  </a:txBody>
                  <a:tcPr marL="67525" marR="67525" marT="0" marB="0" anchor="ctr"/>
                </a:tc>
              </a:tr>
              <a:tr h="38525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cs-CZ" sz="1700" baseline="0" dirty="0">
                          <a:latin typeface="Arial" pitchFamily="34" charset="0"/>
                        </a:rPr>
                        <a:t>Ustálený zisk</a:t>
                      </a:r>
                      <a:endParaRPr lang="cs-CZ" sz="1700" baseline="0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Times New Roman"/>
                      </a:endParaRPr>
                    </a:p>
                  </a:txBody>
                  <a:tcPr marL="67525" marR="67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700" baseline="0" dirty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cs-CZ" sz="1700" baseline="0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25" marR="67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700" baseline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cs-CZ" sz="1700" baseline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25" marR="67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700" baseline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cs-CZ" sz="1700" baseline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25" marR="67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700" baseline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1700" baseline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25" marR="67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700" baseline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1700" baseline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25" marR="67525" marT="0" marB="0" anchor="ctr"/>
                </a:tc>
              </a:tr>
              <a:tr h="38525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cs-CZ" sz="1700" baseline="0" dirty="0">
                          <a:latin typeface="Arial" pitchFamily="34" charset="0"/>
                        </a:rPr>
                        <a:t>Webové stránky</a:t>
                      </a:r>
                      <a:endParaRPr lang="cs-CZ" sz="1700" baseline="0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Times New Roman"/>
                      </a:endParaRPr>
                    </a:p>
                  </a:txBody>
                  <a:tcPr marL="67525" marR="67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700" baseline="0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1700" baseline="0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25" marR="67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700" baseline="0" dirty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cs-CZ" sz="1700" baseline="0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25" marR="67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700" baseline="0" dirty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700" baseline="0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25" marR="67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700" baseline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700" baseline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25" marR="67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700" baseline="0" dirty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cs-CZ" sz="1700" baseline="0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25" marR="67525" marT="0" marB="0" anchor="ctr"/>
                </a:tc>
              </a:tr>
              <a:tr h="38525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cs-CZ" sz="1700" baseline="0" dirty="0">
                          <a:latin typeface="Arial" pitchFamily="34" charset="0"/>
                        </a:rPr>
                        <a:t>Vzhled loga</a:t>
                      </a:r>
                      <a:endParaRPr lang="cs-CZ" sz="1700" baseline="0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Times New Roman"/>
                      </a:endParaRPr>
                    </a:p>
                  </a:txBody>
                  <a:tcPr marL="67525" marR="67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700" baseline="0" dirty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700" baseline="0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25" marR="67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700" baseline="0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1700" baseline="0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25" marR="67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700" baseline="0" dirty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cs-CZ" sz="1700" baseline="0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25" marR="67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700" baseline="0" dirty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cs-CZ" sz="1700" baseline="0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25" marR="67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700" baseline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cs-CZ" sz="1700" baseline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25" marR="67525" marT="0" marB="0" anchor="ctr"/>
                </a:tc>
              </a:tr>
              <a:tr h="60979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cs-CZ" sz="1700" baseline="0" dirty="0" err="1">
                          <a:latin typeface="Arial" pitchFamily="34" charset="0"/>
                        </a:rPr>
                        <a:t>Facebook</a:t>
                      </a:r>
                      <a:r>
                        <a:rPr lang="cs-CZ" sz="1700" baseline="0" dirty="0">
                          <a:latin typeface="Arial" pitchFamily="34" charset="0"/>
                        </a:rPr>
                        <a:t> stránky</a:t>
                      </a:r>
                      <a:endParaRPr lang="cs-CZ" sz="1700" baseline="0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Times New Roman"/>
                      </a:endParaRPr>
                    </a:p>
                  </a:txBody>
                  <a:tcPr marL="67525" marR="67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700" baseline="0">
                          <a:latin typeface="Arial" pitchFamily="34" charset="0"/>
                          <a:cs typeface="Arial" pitchFamily="34" charset="0"/>
                        </a:rPr>
                        <a:t>ANO</a:t>
                      </a:r>
                      <a:endParaRPr lang="cs-CZ" sz="1700" baseline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25" marR="67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700" baseline="0" dirty="0">
                          <a:latin typeface="Arial" pitchFamily="34" charset="0"/>
                          <a:cs typeface="Arial" pitchFamily="34" charset="0"/>
                        </a:rPr>
                        <a:t>NE</a:t>
                      </a:r>
                      <a:endParaRPr lang="cs-CZ" sz="1700" baseline="0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25" marR="67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700" baseline="0" dirty="0">
                          <a:latin typeface="Arial" pitchFamily="34" charset="0"/>
                          <a:cs typeface="Arial" pitchFamily="34" charset="0"/>
                        </a:rPr>
                        <a:t>ANO</a:t>
                      </a:r>
                      <a:endParaRPr lang="cs-CZ" sz="1700" baseline="0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25" marR="67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700" baseline="0" dirty="0">
                          <a:latin typeface="Arial" pitchFamily="34" charset="0"/>
                          <a:cs typeface="Arial" pitchFamily="34" charset="0"/>
                        </a:rPr>
                        <a:t>ANO</a:t>
                      </a:r>
                      <a:endParaRPr lang="cs-CZ" sz="1700" baseline="0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25" marR="67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700" baseline="0" dirty="0">
                          <a:latin typeface="Arial" pitchFamily="34" charset="0"/>
                          <a:cs typeface="Arial" pitchFamily="34" charset="0"/>
                        </a:rPr>
                        <a:t>NE</a:t>
                      </a:r>
                      <a:endParaRPr lang="cs-CZ" sz="1700" baseline="0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25" marR="67525" marT="0" marB="0" anchor="ctr"/>
                </a:tc>
              </a:tr>
              <a:tr h="60979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cs-CZ" sz="1700" baseline="0" dirty="0">
                          <a:latin typeface="Arial" pitchFamily="34" charset="0"/>
                        </a:rPr>
                        <a:t>Konkurence (nyní)</a:t>
                      </a:r>
                      <a:endParaRPr lang="cs-CZ" sz="1700" baseline="0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Times New Roman"/>
                      </a:endParaRPr>
                    </a:p>
                  </a:txBody>
                  <a:tcPr marL="67525" marR="67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700" baseline="0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1700" baseline="0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25" marR="67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700" baseline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cs-CZ" sz="1700" baseline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25" marR="67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700" baseline="0" dirty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cs-CZ" sz="1700" baseline="0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25" marR="67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700" baseline="0" dirty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700" baseline="0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25" marR="67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700" baseline="0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1700" baseline="0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25" marR="67525" marT="0" marB="0" anchor="ctr"/>
                </a:tc>
              </a:tr>
              <a:tr h="77050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cs-CZ" sz="1700" baseline="0">
                          <a:latin typeface="Arial" pitchFamily="34" charset="0"/>
                        </a:rPr>
                        <a:t>Konkurence (další léta)</a:t>
                      </a:r>
                      <a:endParaRPr lang="cs-CZ" sz="1700" baseline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Times New Roman"/>
                      </a:endParaRPr>
                    </a:p>
                  </a:txBody>
                  <a:tcPr marL="67525" marR="67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700" baseline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700" baseline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25" marR="67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700" baseline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cs-CZ" sz="1700" baseline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25" marR="67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700" baseline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cs-CZ" sz="1700" baseline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25" marR="67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700" baseline="0" dirty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700" baseline="0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25" marR="67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700" baseline="0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1700" baseline="0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25" marR="67525" marT="0" marB="0" anchor="ctr"/>
                </a:tc>
              </a:tr>
              <a:tr h="77050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cs-CZ" sz="1700" baseline="0" dirty="0">
                          <a:latin typeface="Arial" pitchFamily="34" charset="0"/>
                        </a:rPr>
                        <a:t>Dlouhodobé ohrožení</a:t>
                      </a:r>
                      <a:endParaRPr lang="cs-CZ" sz="1700" baseline="0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Times New Roman"/>
                      </a:endParaRPr>
                    </a:p>
                  </a:txBody>
                  <a:tcPr marL="67525" marR="67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700" baseline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1700" baseline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25" marR="67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700" baseline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cs-CZ" sz="1700" baseline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25" marR="67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700" baseline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cs-CZ" sz="1700" baseline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25" marR="67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700" baseline="0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1700" baseline="0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25" marR="67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700" baseline="0" dirty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cs-CZ" sz="1700" baseline="0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25" marR="67525" marT="0" marB="0" anchor="ctr"/>
                </a:tc>
              </a:tr>
              <a:tr h="38525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cs-CZ" sz="1700" baseline="0" dirty="0">
                          <a:latin typeface="Arial" pitchFamily="34" charset="0"/>
                        </a:rPr>
                        <a:t>Součet</a:t>
                      </a:r>
                      <a:endParaRPr lang="cs-CZ" sz="1700" baseline="0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Times New Roman"/>
                      </a:endParaRPr>
                    </a:p>
                  </a:txBody>
                  <a:tcPr marL="67525" marR="67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700" baseline="0" dirty="0"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cs-CZ" sz="1700" baseline="0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25" marR="67525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700" baseline="0" dirty="0"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cs-CZ" sz="1700" baseline="0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25" marR="6752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700" baseline="0"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cs-CZ" sz="1700" baseline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25" marR="67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700" baseline="0" dirty="0"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cs-CZ" sz="1700" baseline="0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25" marR="67525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700" baseline="0" dirty="0"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cs-CZ" sz="1700" baseline="0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25" marR="67525" marT="0" marB="0" anchor="ctr"/>
                </a:tc>
              </a:tr>
            </a:tbl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FBED-E94F-4B24-9F64-5BBF7F60BDF7}" type="slidenum">
              <a:rPr lang="cs-CZ" sz="2200" smtClean="0"/>
              <a:pPr/>
              <a:t>8</a:t>
            </a:fld>
            <a:endParaRPr lang="cs-CZ" sz="2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14298" y="571480"/>
            <a:ext cx="8715404" cy="928694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40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Výsledky dotazníkového šetření</a:t>
            </a:r>
            <a:endParaRPr lang="cs-CZ" sz="40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457200" y="2000240"/>
            <a:ext cx="8229600" cy="4388400"/>
          </a:xfrm>
        </p:spPr>
        <p:txBody>
          <a:bodyPr>
            <a:norm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89 % dotazovaných je spokojeno se současnou marketingovou komunikací,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nejvíce používaným komunikačním prostředkem je osobní rozhovor, telefon a e-mail,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zákazníci mají nerovnoměrné názory na vzhled loga firmy, 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zákazníci nepoznají z loga na první pohled, že se jedná o stavební firmu,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66 % dotazovaných ví, že má společnost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facebook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stránky,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zákazníci firmě nejvíce doporučují využití venkovní reklamy a aktualizaci webových stránek. </a:t>
            </a:r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FBED-E94F-4B24-9F64-5BBF7F60BDF7}" type="slidenum">
              <a:rPr lang="cs-CZ" sz="2200" smtClean="0"/>
              <a:pPr/>
              <a:t>9</a:t>
            </a:fld>
            <a:endParaRPr lang="cs-CZ" sz="2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Vlastní 19">
      <a:dk1>
        <a:sysClr val="windowText" lastClr="000000"/>
      </a:dk1>
      <a:lt1>
        <a:sysClr val="window" lastClr="FFFFFF"/>
      </a:lt1>
      <a:dk2>
        <a:srgbClr val="A3A3A3"/>
      </a:dk2>
      <a:lt2>
        <a:srgbClr val="CC0000"/>
      </a:lt2>
      <a:accent1>
        <a:srgbClr val="FFDBDC"/>
      </a:accent1>
      <a:accent2>
        <a:srgbClr val="990000"/>
      </a:accent2>
      <a:accent3>
        <a:srgbClr val="AE0A0A"/>
      </a:accent3>
      <a:accent4>
        <a:srgbClr val="EA2A16"/>
      </a:accent4>
      <a:accent5>
        <a:srgbClr val="F2F2F2"/>
      </a:accent5>
      <a:accent6>
        <a:srgbClr val="D8D8D8"/>
      </a:accent6>
      <a:hlink>
        <a:srgbClr val="7F7F7F"/>
      </a:hlink>
      <a:folHlink>
        <a:srgbClr val="66000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1442</TotalTime>
  <Words>680</Words>
  <Application>Microsoft Office PowerPoint</Application>
  <PresentationFormat>Předvádění na obrazovce (4:3)</PresentationFormat>
  <Paragraphs>165</Paragraphs>
  <Slides>16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Tok</vt:lpstr>
      <vt:lpstr> Vysoká škola technická a ekonomická v Českých Budějovicích Ústav technicko-technologický</vt:lpstr>
      <vt:lpstr>Obsah</vt:lpstr>
      <vt:lpstr>Motivace a důvody k řešení daného problému</vt:lpstr>
      <vt:lpstr>Cíl práce</vt:lpstr>
      <vt:lpstr>Výzkumný problém</vt:lpstr>
      <vt:lpstr>Použité metody</vt:lpstr>
      <vt:lpstr>Představení podniku Megas s. r. o.</vt:lpstr>
      <vt:lpstr>Analýza konkurence</vt:lpstr>
      <vt:lpstr>Výsledky dotazníkového šetření</vt:lpstr>
      <vt:lpstr>Odpovědi na výzkumné otázky</vt:lpstr>
      <vt:lpstr>Návrhy na opatření</vt:lpstr>
      <vt:lpstr>Návrhy na opatření</vt:lpstr>
      <vt:lpstr>Návrhy na opatření</vt:lpstr>
      <vt:lpstr>Závěrečná shrnutí</vt:lpstr>
      <vt:lpstr>Doplňující otázka k bakalářské práci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 v Českých Budějovicích Ústav technicko-technologický</dc:title>
  <dc:creator>Romca</dc:creator>
  <cp:lastModifiedBy>Romca</cp:lastModifiedBy>
  <cp:revision>100</cp:revision>
  <dcterms:created xsi:type="dcterms:W3CDTF">2016-06-06T12:33:08Z</dcterms:created>
  <dcterms:modified xsi:type="dcterms:W3CDTF">2016-06-08T19:23:19Z</dcterms:modified>
</cp:coreProperties>
</file>