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1C65F-349E-1DB5-3D2A-60AA921B31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Analýza dopravní obslužnosti ve zvoleném regionu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DBBC46-FC41-6DF0-707D-467584D3A7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Matěj Pixa</a:t>
            </a:r>
          </a:p>
        </p:txBody>
      </p:sp>
    </p:spTree>
    <p:extLst>
      <p:ext uri="{BB962C8B-B14F-4D97-AF65-F5344CB8AC3E}">
        <p14:creationId xmlns:p14="http://schemas.microsoft.com/office/powerpoint/2010/main" val="483269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FA341-C57D-0BEF-1922-B03BAE182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Odpovědi na otázky vedoucího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74CF16-D693-58C0-9FAB-64689C99D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Jakým způsobem jste při dotazování oslovili respondenty? 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Respondenti byli osloveni formou dotazníkového šetření a polostrukturovaných rozhovorů.</a:t>
            </a:r>
          </a:p>
        </p:txBody>
      </p:sp>
    </p:spTree>
    <p:extLst>
      <p:ext uri="{BB962C8B-B14F-4D97-AF65-F5344CB8AC3E}">
        <p14:creationId xmlns:p14="http://schemas.microsoft.com/office/powerpoint/2010/main" val="3488595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9546BB-07EA-E359-A1F0-92973B1B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Odpovědi na otázky oponenta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44D6B-9E32-0327-F1F6-758ED1610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kterými představiteli obcí Jihočeského kraje byly rozhovory uskutečněny? Jaký postoj k této problematice vedení obcí zaujímá? 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kterými představiteli: Starostové a místostarostové, obce s různou velikostí.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Postoj: Podpora zlepšení dopravní obslužnosti; důraz na financování; zaměření na ekologické aspekty; obavy z izolace menších obcí.</a:t>
            </a:r>
          </a:p>
        </p:txBody>
      </p:sp>
    </p:spTree>
    <p:extLst>
      <p:ext uri="{BB962C8B-B14F-4D97-AF65-F5344CB8AC3E}">
        <p14:creationId xmlns:p14="http://schemas.microsoft.com/office/powerpoint/2010/main" val="212736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3F419-D4BA-2DF6-B591-06AB9CF7E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Důvody </a:t>
            </a:r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 řešení daného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54DBA7-CEFD-D236-2E0A-CDD794308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Zlepšení dopravní dostupnosti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Ekologická udržitelnost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Řešení nedostatků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Podpora turismu a místní ekonomiky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Demografické výzvy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Zajištění rovného přístupu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48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808868-86BA-068D-BDD2-63EC0E074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2BD4CA-F7CD-7151-B893-3626F8002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170926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Analýza dopravní obslužnosti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Identifikace zdrojů a cílů cest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Rozbor dopravních systémů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Výpočet kvocientu dopravní obslužnosti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 řešení</a:t>
            </a:r>
          </a:p>
          <a:p>
            <a:r>
              <a:rPr lang="cs-CZ" sz="2000" i="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Cílem bakalářské práce je analyzovat vybraný region z hlediska dopravní obslužnosti, identifikovat zdroje a cíle cest a rozebrat jednotlivé dopravní systémy v dané oblasti. Práce se zaměří na stanovení kvocientu dopravní obslužnosti obcí v regionu a navrhne případná řešení pro zlepšení stávající situace.</a:t>
            </a:r>
            <a:endParaRPr lang="cs-CZ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795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C3EE22-D531-1B3E-5D6D-58B6FA47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E700A0-D90E-9844-46E3-26A8E3047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Jaká je současná úroveň dopravní dostupnosti jednotlivých obcí v Jihočeském kraji? 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Jaké faktory nejvíce ovlivňují rozdíly v dostupnosti dopravy mezi venkovskými a městskými oblastmi? 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Jaké je propojení jednotlivých druhů dopravy a jejich efektivita při zajištění dopravní obslužnosti v kraji? </a:t>
            </a:r>
          </a:p>
        </p:txBody>
      </p:sp>
    </p:spTree>
    <p:extLst>
      <p:ext uri="{BB962C8B-B14F-4D97-AF65-F5344CB8AC3E}">
        <p14:creationId xmlns:p14="http://schemas.microsoft.com/office/powerpoint/2010/main" val="2954706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F9FA3-1663-4B6F-E8FC-33564F3A9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EB808F-D6A7-1FE3-7837-441A9E784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Metody sběru dat: dotazníkové šetření, polostrukturované rozhovory, výpočet kvocientu dopravní obslužnosti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Metody zpracování dat: vizuální analýza prostřednictvím tabulek a grafů; tematická analýza verbálních odpovědí z rozhovorů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Metody vyhodnocování dat: komparativní analýza; identifikace vztahů mezi dostupností, frekvencí spojů a spokojeností</a:t>
            </a:r>
          </a:p>
        </p:txBody>
      </p:sp>
    </p:spTree>
    <p:extLst>
      <p:ext uri="{BB962C8B-B14F-4D97-AF65-F5344CB8AC3E}">
        <p14:creationId xmlns:p14="http://schemas.microsoft.com/office/powerpoint/2010/main" val="3976011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614355-5BB1-C740-91E5-9AD7DD7DC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EBEBE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Dosažené výsledky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271BFB-10C2-E51F-92F9-BEFECF124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3481054" cy="3416300"/>
          </a:xfrm>
        </p:spPr>
        <p:txBody>
          <a:bodyPr anchor="ctr">
            <a:normAutofit/>
          </a:bodyPr>
          <a:lstStyle/>
          <a:p>
            <a:r>
              <a:rPr lang="cs-CZ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Dosažené výsledky: </a:t>
            </a:r>
          </a:p>
          <a:p>
            <a:r>
              <a:rPr lang="cs-CZ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Analýza dopravní obslužnosti</a:t>
            </a:r>
          </a:p>
          <a:p>
            <a:r>
              <a:rPr lang="cs-CZ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Identifikace problémů</a:t>
            </a:r>
          </a:p>
          <a:p>
            <a:r>
              <a:rPr lang="cs-CZ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Dotazníkové šetření</a:t>
            </a:r>
          </a:p>
          <a:p>
            <a:r>
              <a:rPr lang="cs-CZ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Přínos práce: </a:t>
            </a:r>
          </a:p>
          <a:p>
            <a:r>
              <a:rPr lang="cs-CZ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 opatření</a:t>
            </a:r>
          </a:p>
          <a:p>
            <a:r>
              <a:rPr lang="cs-CZ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Podpora regionálního rozvoje 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BAF71272-BE15-B3EE-04BC-1045E06421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025665"/>
              </p:ext>
            </p:extLst>
          </p:nvPr>
        </p:nvGraphicFramePr>
        <p:xfrm>
          <a:off x="4984956" y="3087724"/>
          <a:ext cx="6158803" cy="26071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332">
                  <a:extLst>
                    <a:ext uri="{9D8B030D-6E8A-4147-A177-3AD203B41FA5}">
                      <a16:colId xmlns:a16="http://schemas.microsoft.com/office/drawing/2014/main" val="959598170"/>
                    </a:ext>
                  </a:extLst>
                </a:gridCol>
                <a:gridCol w="3782471">
                  <a:extLst>
                    <a:ext uri="{9D8B030D-6E8A-4147-A177-3AD203B41FA5}">
                      <a16:colId xmlns:a16="http://schemas.microsoft.com/office/drawing/2014/main" val="422765610"/>
                    </a:ext>
                  </a:extLst>
                </a:gridCol>
              </a:tblGrid>
              <a:tr h="2266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900" kern="100">
                          <a:effectLst/>
                        </a:rPr>
                        <a:t>Kategorie</a:t>
                      </a:r>
                      <a:endParaRPr lang="cs-CZ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94" marR="459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900" kern="100">
                          <a:effectLst/>
                        </a:rPr>
                        <a:t>Hodnota</a:t>
                      </a:r>
                      <a:endParaRPr lang="cs-CZ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94" marR="45994" marT="0" marB="0"/>
                </a:tc>
                <a:extLst>
                  <a:ext uri="{0D108BD9-81ED-4DB2-BD59-A6C34878D82A}">
                    <a16:rowId xmlns:a16="http://schemas.microsoft.com/office/drawing/2014/main" val="972940048"/>
                  </a:ext>
                </a:extLst>
              </a:tr>
              <a:tr h="2266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900" kern="100">
                          <a:effectLst/>
                        </a:rPr>
                        <a:t>Počet respondentů v dotazníkovém šetření</a:t>
                      </a:r>
                      <a:endParaRPr lang="cs-CZ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94" marR="459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900" kern="100">
                          <a:effectLst/>
                        </a:rPr>
                        <a:t>100 respondentů</a:t>
                      </a:r>
                      <a:endParaRPr lang="cs-CZ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94" marR="45994" marT="0" marB="0"/>
                </a:tc>
                <a:extLst>
                  <a:ext uri="{0D108BD9-81ED-4DB2-BD59-A6C34878D82A}">
                    <a16:rowId xmlns:a16="http://schemas.microsoft.com/office/drawing/2014/main" val="3931984864"/>
                  </a:ext>
                </a:extLst>
              </a:tr>
              <a:tr h="4409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900" kern="100">
                          <a:effectLst/>
                        </a:rPr>
                        <a:t>Hlavní výhody dopravy v regionu</a:t>
                      </a:r>
                      <a:endParaRPr lang="cs-CZ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94" marR="459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900" kern="100">
                          <a:effectLst/>
                        </a:rPr>
                        <a:t>Autobusová i železniční doprava, levné cestování, dobrá dostupnost stanic, profesionální personál</a:t>
                      </a:r>
                      <a:endParaRPr lang="cs-CZ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94" marR="45994" marT="0" marB="0"/>
                </a:tc>
                <a:extLst>
                  <a:ext uri="{0D108BD9-81ED-4DB2-BD59-A6C34878D82A}">
                    <a16:rowId xmlns:a16="http://schemas.microsoft.com/office/drawing/2014/main" val="1361738274"/>
                  </a:ext>
                </a:extLst>
              </a:tr>
              <a:tr h="4409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900" kern="100">
                          <a:effectLst/>
                        </a:rPr>
                        <a:t>Hlavní nevýhody dopravy v regionu</a:t>
                      </a:r>
                      <a:endParaRPr lang="cs-CZ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94" marR="459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900" kern="100">
                          <a:effectLst/>
                        </a:rPr>
                        <a:t>Nedostatečná kapacita spojů v turistické sezóně, špatná návaznost autobusů a vlaků, spoje nízkopodlažní posílit</a:t>
                      </a:r>
                      <a:endParaRPr lang="cs-CZ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94" marR="45994" marT="0" marB="0"/>
                </a:tc>
                <a:extLst>
                  <a:ext uri="{0D108BD9-81ED-4DB2-BD59-A6C34878D82A}">
                    <a16:rowId xmlns:a16="http://schemas.microsoft.com/office/drawing/2014/main" val="2428220724"/>
                  </a:ext>
                </a:extLst>
              </a:tr>
              <a:tr h="4409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900" kern="100">
                          <a:effectLst/>
                        </a:rPr>
                        <a:t>Navržená opatření ke zlepšení</a:t>
                      </a:r>
                      <a:endParaRPr lang="cs-CZ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94" marR="459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900" kern="100">
                          <a:effectLst/>
                        </a:rPr>
                        <a:t>Zvýšení kapacity vlakových spojů, lepší koordinace jízdních řádů, modernizace vozového parku</a:t>
                      </a:r>
                      <a:endParaRPr lang="cs-CZ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94" marR="45994" marT="0" marB="0"/>
                </a:tc>
                <a:extLst>
                  <a:ext uri="{0D108BD9-81ED-4DB2-BD59-A6C34878D82A}">
                    <a16:rowId xmlns:a16="http://schemas.microsoft.com/office/drawing/2014/main" val="2293155331"/>
                  </a:ext>
                </a:extLst>
              </a:tr>
              <a:tr h="4409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900" kern="100">
                          <a:effectLst/>
                        </a:rPr>
                        <a:t>Oslovení občané</a:t>
                      </a:r>
                      <a:endParaRPr lang="cs-CZ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94" marR="459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900" kern="100">
                          <a:effectLst/>
                        </a:rPr>
                        <a:t>Starostové a místostarostové několika obcí v Šumavském regionu, občané přímo ve spojích</a:t>
                      </a:r>
                      <a:endParaRPr lang="cs-CZ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94" marR="45994" marT="0" marB="0"/>
                </a:tc>
                <a:extLst>
                  <a:ext uri="{0D108BD9-81ED-4DB2-BD59-A6C34878D82A}">
                    <a16:rowId xmlns:a16="http://schemas.microsoft.com/office/drawing/2014/main" val="2953095281"/>
                  </a:ext>
                </a:extLst>
              </a:tr>
              <a:tr h="2266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900" kern="100">
                          <a:effectLst/>
                        </a:rPr>
                        <a:t>Oslovené obce</a:t>
                      </a:r>
                      <a:endParaRPr lang="cs-CZ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94" marR="459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900" kern="100" dirty="0">
                          <a:effectLst/>
                        </a:rPr>
                        <a:t>Volary, Černá v Pošumaví, Stožec, Nová Pec, Horní Planá</a:t>
                      </a:r>
                      <a:endParaRPr lang="cs-CZ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94" marR="45994" marT="0" marB="0"/>
                </a:tc>
                <a:extLst>
                  <a:ext uri="{0D108BD9-81ED-4DB2-BD59-A6C34878D82A}">
                    <a16:rowId xmlns:a16="http://schemas.microsoft.com/office/drawing/2014/main" val="1191605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95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4611D4-72B6-DFC9-D894-E6A044BE6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Stručné 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90BC1-18D4-9615-41E5-E37AF7131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Analýza dopravní obslužnosti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Hlavní problémy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Navržená opatření </a:t>
            </a:r>
          </a:p>
          <a:p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Přínos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7404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683C3E-E73E-323A-9939-E17051D72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521B2-36DE-3527-910C-625EBAE82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Návrhová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819205-0619-F999-AC98-77D417961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606986" cy="3416300"/>
          </a:xfrm>
        </p:spPr>
        <p:txBody>
          <a:bodyPr>
            <a:normAutofit/>
          </a:bodyPr>
          <a:lstStyle/>
          <a:p>
            <a:pPr algn="just"/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Mezi návrhová opatření patří: 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Nasazení posilových vlakových spojů v exponovaných obdobích, rozšíření vlakových souprav o další vozy, vyhodnocení kapacitního zařízení spojů 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Zlepšení synchronizace jízdních řádů, informační systémy v reálném čase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Zavedení nízkopodlažních vozidel, instalace moderních technologií, pravidelná údržba a kontrola čistoty vozidel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Zvýšení počtu spojů během dopravních špiček, zavedení večerních a nočních spojů na vybraných trasách, pilotní projekty testování vyšší frekvence na trasách s nejvyšší poptávkou a další. </a:t>
            </a:r>
          </a:p>
          <a:p>
            <a:pPr algn="just"/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762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7AFAA-1544-5685-09D5-D1EBED2C7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10318887" cy="5301872"/>
          </a:xfrm>
        </p:spPr>
        <p:txBody>
          <a:bodyPr/>
          <a:lstStyle/>
          <a:p>
            <a:pPr algn="ctr"/>
            <a:r>
              <a:rPr lang="cs-CZ" sz="4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275503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{D5A57387-C979-476A-99E7-E25F9341AF2E}tf02900722</Template>
  <TotalTime>130</TotalTime>
  <Words>482</Words>
  <Application>Microsoft Office PowerPoint</Application>
  <PresentationFormat>Širokoúhlá obrazovka</PresentationFormat>
  <Paragraphs>67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Aptos</vt:lpstr>
      <vt:lpstr>Arial</vt:lpstr>
      <vt:lpstr>Century Gothic</vt:lpstr>
      <vt:lpstr>Tahoma</vt:lpstr>
      <vt:lpstr>Wingdings 3</vt:lpstr>
      <vt:lpstr>Ion Boardroom</vt:lpstr>
      <vt:lpstr>Analýza dopravní obslužnosti ve zvoleném regionu</vt:lpstr>
      <vt:lpstr>Důvody k řešení daného problému</vt:lpstr>
      <vt:lpstr>Cíl práce</vt:lpstr>
      <vt:lpstr>Výzkumné otázky</vt:lpstr>
      <vt:lpstr>Použité metody</vt:lpstr>
      <vt:lpstr>Dosažené výsledky a přínos práce</vt:lpstr>
      <vt:lpstr>Stručné závěrečné shrnutí</vt:lpstr>
      <vt:lpstr>Návrhová opatření</vt:lpstr>
      <vt:lpstr>Děkuji za pozornost</vt:lpstr>
      <vt:lpstr>Odpovědi na otázky vedoucího práce </vt:lpstr>
      <vt:lpstr>Odpovědi na otázky oponenta práce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Pixa Matěj</dc:creator>
  <cp:lastModifiedBy>Pixová Adéla</cp:lastModifiedBy>
  <cp:revision>1</cp:revision>
  <dcterms:created xsi:type="dcterms:W3CDTF">2025-01-17T18:03:00Z</dcterms:created>
  <dcterms:modified xsi:type="dcterms:W3CDTF">2025-02-03T17:29:00Z</dcterms:modified>
</cp:coreProperties>
</file>