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5" r:id="rId9"/>
    <p:sldId id="26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C6D45A0-810B-798D-B1F7-88B24A6B8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75783D1-F161-D2A5-5F6E-2A9E12DAB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ECADA47-83CC-7EFE-C7C2-1B4264E2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B5C5A80-8006-BDA5-E39D-1E202DD0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748BF56-3C68-E907-8FE4-C9782219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9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986705-5C6C-8519-636E-542820F0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6833A8F0-760B-A86E-1A2A-D08B0B266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49D7D84-F6BC-2FED-E389-0813E1FB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5A68532-BDC2-A171-25BA-4FD37E13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10CC326-892F-CF50-7F76-FC8CBED2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6371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E76412F7-A3E0-9562-FF63-C5BCB9E46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CD7A9C4F-3145-F2EB-63DD-CD1043A31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4AD280F-94E4-05A0-AE9D-FA3006A4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D47D2B1-8CF1-5939-5C80-4071AE96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1262C89-3005-6957-85F1-065F53AB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78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6B52D4E-3C3C-C906-42EC-52A10AB5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2907DD3-10DB-C42A-D229-4B351A331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F521966-265C-761B-BA51-2F408168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4DF4036-BD94-584A-A5C6-55E43A3D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2931716-C340-F6F5-AC29-BA716C35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65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E10626B-C6A6-01D9-CD5F-AF48F9A1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1D96F0A-3B73-39FC-EDC6-DC78830A0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81F9B3E-8E02-36D5-4033-26232C7C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FB4C457-799E-3166-7510-82551D20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841989A-CEAC-BD4F-1011-AF33C4BB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322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3EC5CC6-3CBD-37BB-2C90-5C95071E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F80213A-6568-3AC3-F436-B38D095E8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A58722D2-CE83-5254-7CE9-A22A66217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08DDC829-B75E-1D9B-9240-FBC074E7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331B9001-860D-8692-D6B0-3B234A03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98D49C3-E875-BCEB-B517-58108C6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76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7E572D7-76CF-32B1-ADE8-88377CE8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F316D63A-7BE7-2235-38C4-8D2D288EC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287F397-DCB9-4976-4AC4-4D99336D5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E9527B58-883D-DF93-E585-40282C67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EC7B2DA8-7C9D-C248-57D6-424ACAD72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4869EA26-AE03-3E4B-6251-6FE37B98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EE03ABA3-3B15-AA84-2D66-081FF104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785152C-CD6B-D72F-ADB2-FB6BDFDF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153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2F5525C-CA9B-272E-001D-AB2334FB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B907672A-ECA9-6A80-289F-926DC325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CC783C3B-559D-AADC-C7AB-FDB18892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E0007039-121C-0615-B4AD-3DB7BEF9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913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B4610D3B-C0AA-8528-4593-1BD6D31C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322A988F-1113-21F7-7D04-87310784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70463083-3101-BE3D-CA66-BFB6E16C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1437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136DD71-97D0-433F-77C5-9DE9757B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AA66A08-883B-3221-0FBD-CA838B75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0CC5ACE0-320E-4AA4-80DA-2D7AC5F94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E2A2E41-2113-3F4B-5DF2-9A1050B3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3E537D19-284E-F7A0-DA5A-B65F555A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42567CDA-419F-0A16-C571-918C208F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3476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E18ED34-69DE-E913-1FBF-FC08026C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ACFCA69B-55AA-05EE-19E6-AB5873481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D7F7C7BB-6014-52B7-D340-2E5FC1A2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0B9A120E-37E1-1066-F022-428890C7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F4C264E3-880E-CCF9-8EFA-FAEB259A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C6A8E8B-8FEA-CC15-5E9F-3E00B2B6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387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9B86B638-8258-CD93-888C-955389DD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40D0F3B-CA89-9722-1C1E-A4EC3042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78F0F5D-9A3D-89EF-11DF-DB2146260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A712F-AB10-4797-B9D5-AAC7391E178B}" type="datetimeFigureOut">
              <a:rPr lang="en-GB" smtClean="0"/>
              <a:pPr/>
              <a:t>31/12/2023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2ACDE67-80D7-A0E7-4344-00F4A34A9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A01DA76-C648-68A3-8633-B840558CB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0A6B-E94E-432E-91BB-B1E1452940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682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20">
            <a:extLst>
              <a:ext uri="{FF2B5EF4-FFF2-40B4-BE49-F238E27FC236}">
                <a16:creationId xmlns="" xmlns:a16="http://schemas.microsoft.com/office/drawing/2014/main" id="{6F5A5072-7B47-4D32-B52A-4EBBF590B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22">
            <a:extLst>
              <a:ext uri="{FF2B5EF4-FFF2-40B4-BE49-F238E27FC236}">
                <a16:creationId xmlns="" xmlns:a16="http://schemas.microsoft.com/office/drawing/2014/main" id="{9715DAF0-AE1B-46C9-8A6B-DB2AA05AB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4">
            <a:extLst>
              <a:ext uri="{FF2B5EF4-FFF2-40B4-BE49-F238E27FC236}">
                <a16:creationId xmlns="" xmlns:a16="http://schemas.microsoft.com/office/drawing/2014/main" id="{6016219D-510E-4184-9090-6D5578A87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6">
            <a:extLst>
              <a:ext uri="{FF2B5EF4-FFF2-40B4-BE49-F238E27FC236}">
                <a16:creationId xmlns="" xmlns:a16="http://schemas.microsoft.com/office/drawing/2014/main" id="{AFF4A713-7B75-4B21-90D7-5AB19547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28">
            <a:extLst>
              <a:ext uri="{FF2B5EF4-FFF2-40B4-BE49-F238E27FC236}">
                <a16:creationId xmlns="" xmlns:a16="http://schemas.microsoft.com/office/drawing/2014/main" id="{DC631C0B-6DA6-4E57-8231-CE32B3434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29501E6-A978-4A61-9689-9085AF97A5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B29D747-101D-1D2E-992B-43C47EBDE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Obhajoba praxe</a:t>
            </a:r>
            <a:endParaRPr lang="en-GB" sz="480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0F4A52F-4CB9-5DD8-95E7-3B6DDEB4E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cs-CZ" sz="1700"/>
              <a:t>Vysoká škola technická a ekonomická v Českých Budějovicích</a:t>
            </a:r>
          </a:p>
          <a:p>
            <a:pPr algn="l"/>
            <a:r>
              <a:rPr lang="cs-CZ" sz="1700"/>
              <a:t>Ústav podnikové strategie</a:t>
            </a:r>
          </a:p>
          <a:p>
            <a:pPr algn="l"/>
            <a:r>
              <a:rPr lang="cs-CZ" sz="1700"/>
              <a:t>Autor: Lukáš Mareš, UČO 30921</a:t>
            </a:r>
          </a:p>
          <a:p>
            <a:pPr algn="l"/>
            <a:r>
              <a:rPr lang="cs-CZ" sz="1700"/>
              <a:t>Pozemní stavitelství, kombinovaná forma, zimní semestr 2023</a:t>
            </a:r>
          </a:p>
        </p:txBody>
      </p:sp>
    </p:spTree>
    <p:extLst>
      <p:ext uri="{BB962C8B-B14F-4D97-AF65-F5344CB8AC3E}">
        <p14:creationId xmlns="" xmlns:p14="http://schemas.microsoft.com/office/powerpoint/2010/main" val="18241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="" xmlns:a16="http://schemas.microsoft.com/office/drawing/2014/main" id="{0CCC4BA0-1298-4DBD-86F1-B51D8C9D3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E15E99-BA2F-3A4D-5537-802F375F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</p:spPr>
        <p:txBody>
          <a:bodyPr anchor="b">
            <a:normAutofit/>
          </a:bodyPr>
          <a:lstStyle/>
          <a:p>
            <a:r>
              <a:rPr lang="cs-CZ" sz="4000"/>
              <a:t>Osnova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4D41D72-098B-8247-B2C2-E6AAFEEB5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8" y="2405468"/>
            <a:ext cx="5427526" cy="245325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Představení společnosti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Náplň a průběh praxe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Spolupráce na projektech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Ukázka z realizace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Zhodnocení praxe studentem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Závěr	</a:t>
            </a:r>
          </a:p>
          <a:p>
            <a:endParaRPr lang="cs-CZ" sz="1700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EEBF1590-3B36-48EE-A89D-3B6F3CB256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C8F6C8C-AB5A-4548-942D-E3FD40ACB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86903CE-32BE-D44A-B799-692A3EE4F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763" y="1445351"/>
            <a:ext cx="4681914" cy="960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202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53">
            <a:extLst>
              <a:ext uri="{FF2B5EF4-FFF2-40B4-BE49-F238E27FC236}">
                <a16:creationId xmlns="" xmlns:a16="http://schemas.microsoft.com/office/drawing/2014/main" id="{873DDF9D-E27C-4E23-A1E8-CA352535F7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55">
            <a:extLst>
              <a:ext uri="{FF2B5EF4-FFF2-40B4-BE49-F238E27FC236}">
                <a16:creationId xmlns="" xmlns:a16="http://schemas.microsoft.com/office/drawing/2014/main" id="{4C6B5652-C661-4C58-B937-F0F490F7FC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57">
            <a:extLst>
              <a:ext uri="{FF2B5EF4-FFF2-40B4-BE49-F238E27FC236}">
                <a16:creationId xmlns="" xmlns:a16="http://schemas.microsoft.com/office/drawing/2014/main" id="{0B936867-6407-43FB-9DE6-1B0879D0CB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obloha, venku, věž, budova">
            <a:extLst>
              <a:ext uri="{FF2B5EF4-FFF2-40B4-BE49-F238E27FC236}">
                <a16:creationId xmlns="" xmlns:a16="http://schemas.microsoft.com/office/drawing/2014/main" id="{B1615D39-6A37-36FD-CC35-CD60C9866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2" r="17534" b="-3"/>
          <a:stretch/>
        </p:blipFill>
        <p:spPr>
          <a:xfrm>
            <a:off x="8331957" y="-10138"/>
            <a:ext cx="3860043" cy="3298283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ACD0B258-678B-4A8C-894F-848AF24A19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2F003F3F-F118-41D2-AA3F-74DB0D197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C8D58395-74AF-401A-AF2F-76B6FCF71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B491224-31AC-0885-BD26-133D0E94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SAGASTA s.r.o.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70828F9-AAD6-5BA5-9842-125A1EA8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/>
              <a:t>nezávislá projekční, inženýrská a konzultační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700" dirty="0"/>
              <a:t>    společnost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založena v roce 2015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sídlí na adrese Novodvorská 1010/14, Praha 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pobočky: Brno, Ostrava, Plzeň, Olomouc, Teplice,   Bratislava, od října 2023 České Budějovice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profesní aktivita je zaměřena na různé stavební inženýrské oblasti, zejména na obory dopravních staveb, zabývá se územním plánováním, projektováním železničního svršku a spodku, silnic, mostů, podzemních staveb, pozemních staveb, geodetických a geologických prací</a:t>
            </a:r>
          </a:p>
          <a:p>
            <a:pPr lvl="1"/>
            <a:endParaRPr lang="en-GB" sz="1700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64EE9CD6-5E1B-CEC9-C8BF-91F114412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6" r="24207" b="3"/>
          <a:stretch/>
        </p:blipFill>
        <p:spPr>
          <a:xfrm>
            <a:off x="8331956" y="3549579"/>
            <a:ext cx="3860043" cy="329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4628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C8FE418-1A9B-A13A-2702-C2887D30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13149" cy="1325563"/>
          </a:xfrm>
        </p:spPr>
        <p:txBody>
          <a:bodyPr anchor="b">
            <a:normAutofit/>
          </a:bodyPr>
          <a:lstStyle/>
          <a:p>
            <a:r>
              <a:rPr lang="cs-CZ" sz="4000" dirty="0"/>
              <a:t>Náplň a průběh praxe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AEB61BA-51E4-EB3A-2DE4-C370AC290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3800" dirty="0"/>
              <a:t>ve společnosti SAGASTA s.r.o. pracuji již                      od června 2022 na pozici projektanta v ateliéru pozemních a podzemních staveb na hlavní pracovní poměr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800" dirty="0"/>
              <a:t>zároveň studuji kombinovanou formu Bc. studia Pozemní stavby na VŠTE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800" dirty="0"/>
              <a:t>náš ateliér se zabývá převážně projektováním pozemních objektů na dopravních stavbách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800" dirty="0"/>
              <a:t>náplň mojí práce projektanta spočívá především ve zpracování projektů v oblasti pozemních staveb, studování podkladů a technického zadání k zakázce, navrhování technického řešení a možnosti jejich realizace, zodpovědnost                       za dodržení podmínek zadaných v zadávací technické dokumentaci, spolupráci na koordinaci zakázek s objednatelem, investorem a s kolegy v rámci skupiny ELTODO, jednání s dotčenými orgány, správci inženýrských sítí, příp. vlastníky dotčených objektů v souladu s požadavkem objednavatele či investora, </a:t>
            </a:r>
          </a:p>
          <a:p>
            <a:pPr marL="0" indent="0">
              <a:buNone/>
            </a:pPr>
            <a:endParaRPr lang="cs-CZ" sz="3800" dirty="0"/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CDA58BED-69C5-4607-1B4B-3DFC6997A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07706"/>
            <a:ext cx="4987212" cy="516925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cs-CZ" sz="3800" dirty="0"/>
          </a:p>
          <a:p>
            <a:pPr marL="0" indent="0" algn="just">
              <a:buNone/>
            </a:pPr>
            <a:endParaRPr lang="cs-CZ" sz="3800" dirty="0"/>
          </a:p>
          <a:p>
            <a:pPr marL="0" indent="0" algn="just">
              <a:buNone/>
            </a:pPr>
            <a:endParaRPr lang="cs-CZ" sz="3800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sz="3800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sz="3800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sz="3800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sz="3800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sz="3800" dirty="0"/>
          </a:p>
          <a:p>
            <a:pPr marL="0" indent="0" algn="just">
              <a:buNone/>
            </a:pPr>
            <a:endParaRPr lang="cs-CZ" sz="3800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sz="3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800" dirty="0"/>
              <a:t>účast na projednávání zakázky s objednatelem               a investorem, zodpovědnost za dodržování předpisů BOZP, EMS, ISO, PO atd. v rozsahu pracovní činnosti, zodpovědnost za dodržování norem, předpisů a směrnic souvisejících                          s projektováním, vykonávání dalších prací vyplývajících z popisu základní charakteristiky sjednaného druhu práce podle pokynů nadřízeného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38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A8BD9FB-1CD0-941F-36C8-4C4A1592D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65125"/>
            <a:ext cx="5852182" cy="3290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7105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62">
            <a:extLst>
              <a:ext uri="{FF2B5EF4-FFF2-40B4-BE49-F238E27FC236}">
                <a16:creationId xmlns="" xmlns:a16="http://schemas.microsoft.com/office/drawing/2014/main" id="{5184EE59-3061-456B-9FB5-98A8E0E74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64">
            <a:extLst>
              <a:ext uri="{FF2B5EF4-FFF2-40B4-BE49-F238E27FC236}">
                <a16:creationId xmlns="" xmlns:a16="http://schemas.microsoft.com/office/drawing/2014/main" id="{F7E07B5E-9FB5-4C91-8BE4-6167EB58D0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37524947-EB09-4DD9-973B-9F75BBCD72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D30C8E25-2DD1-45C6-9F04-0F0CBF6660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BC57EA3C-C239-4132-A618-5CBE9F896B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DFBF71-5F88-D348-1DD8-8283DD01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Spolupráce na projektech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9597351-4D90-D8A8-99B1-3A227DEF9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007" y="511389"/>
            <a:ext cx="3124284" cy="584846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/>
              <a:t>R</a:t>
            </a:r>
            <a:r>
              <a:rPr lang="en-GB" sz="1600" b="1" dirty="0" err="1"/>
              <a:t>ekonstrukce</a:t>
            </a:r>
            <a:r>
              <a:rPr lang="en-GB" sz="1600" b="1" dirty="0"/>
              <a:t> </a:t>
            </a:r>
            <a:r>
              <a:rPr lang="en-GB" sz="1600" b="1" dirty="0" err="1"/>
              <a:t>výpravní</a:t>
            </a:r>
            <a:r>
              <a:rPr lang="en-GB" sz="1600" b="1" dirty="0"/>
              <a:t> </a:t>
            </a:r>
            <a:r>
              <a:rPr lang="en-GB" sz="1600" b="1" dirty="0" err="1"/>
              <a:t>budovy</a:t>
            </a:r>
            <a:r>
              <a:rPr lang="en-GB" sz="1600" b="1" dirty="0"/>
              <a:t> ŽST Praha-</a:t>
            </a:r>
            <a:r>
              <a:rPr lang="en-GB" sz="1600" b="1" dirty="0" err="1"/>
              <a:t>Radotín</a:t>
            </a:r>
            <a:endParaRPr lang="en-GB" sz="1600" b="1" dirty="0"/>
          </a:p>
          <a:p>
            <a:r>
              <a:rPr lang="cs-CZ" sz="1600" dirty="0" smtClean="0"/>
              <a:t>V letošním roce začala výstavba nové výpravní budovy ve stanici </a:t>
            </a:r>
            <a:r>
              <a:rPr lang="cs-CZ" sz="1600" dirty="0" smtClean="0"/>
              <a:t>Praha - </a:t>
            </a:r>
            <a:r>
              <a:rPr lang="cs-CZ" sz="1600" dirty="0" err="1" smtClean="0"/>
              <a:t>Radotín</a:t>
            </a:r>
            <a:r>
              <a:rPr lang="cs-CZ" sz="1600" dirty="0" smtClean="0"/>
              <a:t>, na základě projektu, který jsme realizovali. Dnes </a:t>
            </a:r>
            <a:r>
              <a:rPr lang="cs-CZ" sz="1600" dirty="0" smtClean="0"/>
              <a:t>je stavba již dokončena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Cílem projektu byla realizace přístavby současné výpravní budovy. Jednopodlažní prosklený objekt navazuje na stávající historickou výpravní budovu, která v místě </a:t>
            </a:r>
            <a:r>
              <a:rPr lang="cs-CZ" sz="1600" dirty="0" smtClean="0"/>
              <a:t>zůstane       a přemění </a:t>
            </a:r>
            <a:r>
              <a:rPr lang="cs-CZ" sz="1600" dirty="0" smtClean="0"/>
              <a:t>se ve služebnu městské policie.</a:t>
            </a:r>
          </a:p>
          <a:p>
            <a:r>
              <a:rPr lang="cs-CZ" sz="1600" dirty="0" smtClean="0"/>
              <a:t>Jádrem nového objektu je vstupní hala s přístupem do podchodu, do níž jsou vsazeny jednotlivé stavební moduly obsahující pokladny, komerční prostory, veřejné WC a provozní zázemí. Z haly vede schodiště do podchodu, dále zde jsou čtyři vstupy na ulici a dva na 1. nástupiště.</a:t>
            </a:r>
          </a:p>
        </p:txBody>
      </p:sp>
      <p:pic>
        <p:nvPicPr>
          <p:cNvPr id="10" name="Obrázek 9" descr="Obsah obrázku obloha, venku, mrak, silnice&#10;&#10;Popis byl vytvořen automaticky">
            <a:extLst>
              <a:ext uri="{FF2B5EF4-FFF2-40B4-BE49-F238E27FC236}">
                <a16:creationId xmlns="" xmlns:a16="http://schemas.microsoft.com/office/drawing/2014/main" id="{6FABAFB8-1B36-D22C-0979-9AE27B12C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3" b="5"/>
          <a:stretch/>
        </p:blipFill>
        <p:spPr>
          <a:xfrm>
            <a:off x="8331957" y="-10140"/>
            <a:ext cx="3860043" cy="2311316"/>
          </a:xfrm>
          <a:prstGeom prst="rect">
            <a:avLst/>
          </a:prstGeom>
        </p:spPr>
      </p:pic>
      <p:pic>
        <p:nvPicPr>
          <p:cNvPr id="8" name="Obrázek 7" descr="Obsah obrázku obloha, mrak, venku, budova&#10;&#10;Popis byl vytvořen automaticky">
            <a:extLst>
              <a:ext uri="{FF2B5EF4-FFF2-40B4-BE49-F238E27FC236}">
                <a16:creationId xmlns="" xmlns:a16="http://schemas.microsoft.com/office/drawing/2014/main" id="{BDD09EA0-49E1-B9AA-2E51-7C702525C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" r="1615" b="-4"/>
          <a:stretch/>
        </p:blipFill>
        <p:spPr>
          <a:xfrm>
            <a:off x="8331957" y="4571454"/>
            <a:ext cx="3860043" cy="2286543"/>
          </a:xfrm>
          <a:prstGeom prst="rect">
            <a:avLst/>
          </a:prstGeom>
        </p:spPr>
      </p:pic>
      <p:pic>
        <p:nvPicPr>
          <p:cNvPr id="11" name="Obrázek 10" descr="Obsah obrázku diagram, mapa, Plán, schématické&#10;&#10;Popis byl vytvořen automaticky">
            <a:extLst>
              <a:ext uri="{FF2B5EF4-FFF2-40B4-BE49-F238E27FC236}">
                <a16:creationId xmlns="" xmlns:a16="http://schemas.microsoft.com/office/drawing/2014/main" id="{8FCD84CC-DE4B-DF7A-74D7-838477158B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9" r="10731" b="1"/>
          <a:stretch/>
        </p:blipFill>
        <p:spPr>
          <a:xfrm>
            <a:off x="8331957" y="2294552"/>
            <a:ext cx="3860043" cy="2313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1356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15">
            <a:extLst>
              <a:ext uri="{FF2B5EF4-FFF2-40B4-BE49-F238E27FC236}">
                <a16:creationId xmlns="" xmlns:a16="http://schemas.microsoft.com/office/drawing/2014/main" id="{B712E947-0734-45F9-9C4F-41114EC3A3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17">
            <a:extLst>
              <a:ext uri="{FF2B5EF4-FFF2-40B4-BE49-F238E27FC236}">
                <a16:creationId xmlns="" xmlns:a16="http://schemas.microsoft.com/office/drawing/2014/main" id="{4C6B5652-C661-4C58-B937-F0F490F7FC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19">
            <a:extLst>
              <a:ext uri="{FF2B5EF4-FFF2-40B4-BE49-F238E27FC236}">
                <a16:creationId xmlns="" xmlns:a16="http://schemas.microsoft.com/office/drawing/2014/main" id="{0B936867-6407-43FB-9DE6-1B0879D0CB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21">
            <a:extLst>
              <a:ext uri="{FF2B5EF4-FFF2-40B4-BE49-F238E27FC236}">
                <a16:creationId xmlns="" xmlns:a16="http://schemas.microsoft.com/office/drawing/2014/main" id="{ACD0B258-678B-4A8C-894F-848AF24A19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Freeform: Shape 123">
            <a:extLst>
              <a:ext uri="{FF2B5EF4-FFF2-40B4-BE49-F238E27FC236}">
                <a16:creationId xmlns="" xmlns:a16="http://schemas.microsoft.com/office/drawing/2014/main" id="{C8D58395-74AF-401A-AF2F-76B6FCF71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" name="Rectangle 125">
            <a:extLst>
              <a:ext uri="{FF2B5EF4-FFF2-40B4-BE49-F238E27FC236}">
                <a16:creationId xmlns="" xmlns:a16="http://schemas.microsoft.com/office/drawing/2014/main" id="{2F003F3F-F118-41D2-AA3F-74DB0D197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7425348-5664-14CE-D790-CD8F7FF0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Ukázka z realizace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11" name="Zástupný obsah 2">
            <a:extLst>
              <a:ext uri="{FF2B5EF4-FFF2-40B4-BE49-F238E27FC236}">
                <a16:creationId xmlns="" xmlns:a16="http://schemas.microsoft.com/office/drawing/2014/main" id="{38866F86-B8A0-7183-6ADB-5EDF948C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127" y="10138"/>
            <a:ext cx="4183870" cy="68478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b="1" dirty="0"/>
              <a:t>Rekonstrukce výpravní budovy ŽST Plzeň -Jižní Předměstí – Plzeň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Popis projektu:</a:t>
            </a:r>
          </a:p>
          <a:p>
            <a:pPr marL="0" indent="0">
              <a:buNone/>
            </a:pPr>
            <a:r>
              <a:rPr lang="cs-CZ" sz="1800" dirty="0"/>
              <a:t>Jedná se o rekonstrukci objektu stávající výpravní budovy.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Vedoucí projektu: Ing. arch Vítězslav </a:t>
            </a:r>
            <a:r>
              <a:rPr lang="cs-CZ" sz="1800" dirty="0" err="1"/>
              <a:t>Glomb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Objednatel: Správa železnic, státní organizace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Zpracování projektu: 2018, 2020–2021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Realizace projektu: 2020–2024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Stupeň projektu: DSP, PDPS</a:t>
            </a:r>
          </a:p>
          <a:p>
            <a:endParaRPr lang="cs-CZ" sz="1000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7B269F93-FB11-4EDA-FC5D-A6E32E733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6" r="2" b="2"/>
          <a:stretch/>
        </p:blipFill>
        <p:spPr>
          <a:xfrm>
            <a:off x="8467859" y="1089899"/>
            <a:ext cx="3419340" cy="24250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7D5991F4-8490-2E9D-55BD-C9B2E0742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58" y="3862755"/>
            <a:ext cx="3419341" cy="2239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483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Freeform: Shape 112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9" name="Rectangle 114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3D04B6-106D-A47C-63C9-04933DF2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Zhodnocení praxe studentem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7448CAC-72A4-B721-8425-48D770329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 err="1"/>
              <a:t>díky</a:t>
            </a:r>
            <a:r>
              <a:rPr lang="en-GB" sz="2000" dirty="0"/>
              <a:t> </a:t>
            </a:r>
            <a:r>
              <a:rPr lang="en-GB" sz="2000" dirty="0" err="1"/>
              <a:t>práci</a:t>
            </a:r>
            <a:r>
              <a:rPr lang="en-GB" sz="2000" dirty="0"/>
              <a:t> </a:t>
            </a:r>
            <a:r>
              <a:rPr lang="en-GB" sz="2000" dirty="0" err="1"/>
              <a:t>projektanta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hlavní</a:t>
            </a:r>
            <a:r>
              <a:rPr lang="en-GB" sz="2000" dirty="0"/>
              <a:t> </a:t>
            </a:r>
            <a:r>
              <a:rPr lang="en-GB" sz="2000" dirty="0" err="1"/>
              <a:t>pracovní</a:t>
            </a:r>
            <a:r>
              <a:rPr lang="en-GB" sz="2000" dirty="0"/>
              <a:t> </a:t>
            </a:r>
            <a:r>
              <a:rPr lang="en-GB" sz="2000" dirty="0" err="1"/>
              <a:t>poměr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společnosti</a:t>
            </a:r>
            <a:r>
              <a:rPr lang="en-GB" sz="2000" dirty="0"/>
              <a:t> SAGASTA </a:t>
            </a:r>
            <a:r>
              <a:rPr lang="en-GB" sz="2000" dirty="0" err="1"/>
              <a:t>s.r.o.</a:t>
            </a:r>
            <a:r>
              <a:rPr lang="en-GB" sz="2000" dirty="0"/>
              <a:t> </a:t>
            </a:r>
            <a:r>
              <a:rPr lang="en-GB" sz="2000" dirty="0" err="1"/>
              <a:t>získávám</a:t>
            </a:r>
            <a:r>
              <a:rPr lang="en-GB" sz="2000" dirty="0"/>
              <a:t> </a:t>
            </a:r>
            <a:r>
              <a:rPr lang="en-GB" sz="2000" dirty="0" err="1"/>
              <a:t>nové</a:t>
            </a:r>
            <a:r>
              <a:rPr lang="en-GB" sz="2000" dirty="0"/>
              <a:t> </a:t>
            </a:r>
            <a:r>
              <a:rPr lang="en-GB" sz="2000" dirty="0" err="1"/>
              <a:t>zkušenosti</a:t>
            </a:r>
            <a:r>
              <a:rPr lang="en-GB" sz="2000" dirty="0"/>
              <a:t>, </a:t>
            </a:r>
            <a:r>
              <a:rPr lang="en-GB" sz="2000" dirty="0" err="1"/>
              <a:t>pracuji</a:t>
            </a:r>
            <a:r>
              <a:rPr lang="en-GB" sz="2000" dirty="0"/>
              <a:t> v </a:t>
            </a:r>
            <a:r>
              <a:rPr lang="en-GB" sz="2000" dirty="0" err="1"/>
              <a:t>týmech</a:t>
            </a:r>
            <a:r>
              <a:rPr lang="en-GB" sz="2000" dirty="0"/>
              <a:t> s </a:t>
            </a:r>
            <a:r>
              <a:rPr lang="en-GB" sz="2000" dirty="0" err="1"/>
              <a:t>kolegy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různých</a:t>
            </a:r>
            <a:r>
              <a:rPr lang="en-GB" sz="2000" dirty="0"/>
              <a:t> </a:t>
            </a:r>
            <a:r>
              <a:rPr lang="en-GB" sz="2000" dirty="0" err="1"/>
              <a:t>projektech</a:t>
            </a:r>
            <a:r>
              <a:rPr lang="en-GB" sz="2000" dirty="0"/>
              <a:t> </a:t>
            </a:r>
            <a:r>
              <a:rPr lang="cs-CZ" sz="2000" dirty="0"/>
              <a:t>                             </a:t>
            </a:r>
            <a:r>
              <a:rPr lang="en-GB" sz="2000" dirty="0"/>
              <a:t>a </a:t>
            </a:r>
            <a:r>
              <a:rPr lang="en-GB" sz="2000" dirty="0" err="1"/>
              <a:t>prohlubuji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odborné</a:t>
            </a:r>
            <a:r>
              <a:rPr lang="en-GB" sz="2000" dirty="0"/>
              <a:t> </a:t>
            </a:r>
            <a:r>
              <a:rPr lang="en-GB" sz="2000" dirty="0" err="1"/>
              <a:t>znalosti</a:t>
            </a:r>
            <a:r>
              <a:rPr lang="en-GB" sz="2000" dirty="0"/>
              <a:t>, </a:t>
            </a:r>
            <a:r>
              <a:rPr lang="en-GB" sz="2000" dirty="0" err="1"/>
              <a:t>získané</a:t>
            </a:r>
            <a:r>
              <a:rPr lang="en-GB" sz="2000" dirty="0"/>
              <a:t> </a:t>
            </a:r>
            <a:r>
              <a:rPr lang="en-GB" sz="2000" dirty="0" err="1"/>
              <a:t>při</a:t>
            </a:r>
            <a:r>
              <a:rPr lang="en-GB" sz="2000" dirty="0"/>
              <a:t> </a:t>
            </a:r>
            <a:r>
              <a:rPr lang="en-GB" sz="2000" dirty="0" err="1"/>
              <a:t>studiu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SŠ a </a:t>
            </a:r>
            <a:r>
              <a:rPr lang="en-GB" sz="2000" dirty="0" err="1"/>
              <a:t>na</a:t>
            </a:r>
            <a:r>
              <a:rPr lang="en-GB" sz="2000" dirty="0"/>
              <a:t> VŠTE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09220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86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88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2F23B9B-EF45-9BBC-A177-451B7E85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Závěr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7A3AE0B-A17F-9731-0F5F-1198E7422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18197"/>
            <a:ext cx="6284564" cy="27265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cs-CZ" sz="2000" dirty="0"/>
              <a:t>práce v projekci mě naplňuje a otevírá mi nové obzory pro splnění mých dlouhodobých cílů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710121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84">
            <a:extLst>
              <a:ext uri="{FF2B5EF4-FFF2-40B4-BE49-F238E27FC236}">
                <a16:creationId xmlns="" xmlns:a16="http://schemas.microsoft.com/office/drawing/2014/main" id="{577D6B2E-37A3-429E-A37C-F30ED64872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86">
            <a:extLst>
              <a:ext uri="{FF2B5EF4-FFF2-40B4-BE49-F238E27FC236}">
                <a16:creationId xmlns="" xmlns:a16="http://schemas.microsoft.com/office/drawing/2014/main" id="{5CEAD642-85CF-4750-8432-7C80C901F0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88">
            <a:extLst>
              <a:ext uri="{FF2B5EF4-FFF2-40B4-BE49-F238E27FC236}">
                <a16:creationId xmlns="" xmlns:a16="http://schemas.microsoft.com/office/drawing/2014/main" id="{FA33EEAE-15D5-4119-8C1E-89D943F91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90">
            <a:extLst>
              <a:ext uri="{FF2B5EF4-FFF2-40B4-BE49-F238E27FC236}">
                <a16:creationId xmlns="" xmlns:a16="http://schemas.microsoft.com/office/drawing/2014/main" id="{730D8B3B-9B80-4025-B934-26DC7D7CD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92">
            <a:extLst>
              <a:ext uri="{FF2B5EF4-FFF2-40B4-BE49-F238E27FC236}">
                <a16:creationId xmlns="" xmlns:a16="http://schemas.microsoft.com/office/drawing/2014/main" id="{1064D5D5-227B-4F66-9AEA-46F570E793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94">
            <a:extLst>
              <a:ext uri="{FF2B5EF4-FFF2-40B4-BE49-F238E27FC236}">
                <a16:creationId xmlns="" xmlns:a16="http://schemas.microsoft.com/office/drawing/2014/main" id="{646B67A4-D328-4747-A82B-65E84FA463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B5A1B09C-1565-46F8-B70F-621C5EB48A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B06E21-8A96-C54A-4BE9-00E1168B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pozornost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8C516CC8-80AC-446C-A56E-9F54B72104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3983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544</Words>
  <Application>Microsoft Office PowerPoint</Application>
  <PresentationFormat>Vlastní</PresentationFormat>
  <Paragraphs>61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Obhajoba praxe</vt:lpstr>
      <vt:lpstr>Osnova</vt:lpstr>
      <vt:lpstr>SAGASTA s.r.o.</vt:lpstr>
      <vt:lpstr>Náplň a průběh praxe</vt:lpstr>
      <vt:lpstr>Spolupráce na projektech</vt:lpstr>
      <vt:lpstr>Ukázka z realizace</vt:lpstr>
      <vt:lpstr>Zhodnocení praxe studentem</vt:lpstr>
      <vt:lpstr>Závěr</vt:lpstr>
      <vt:lpstr>Děkuji za pozornost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Prokop</dc:creator>
  <cp:lastModifiedBy>mares</cp:lastModifiedBy>
  <cp:revision>12</cp:revision>
  <dcterms:created xsi:type="dcterms:W3CDTF">2023-05-08T14:09:59Z</dcterms:created>
  <dcterms:modified xsi:type="dcterms:W3CDTF">2023-12-31T20:29:27Z</dcterms:modified>
</cp:coreProperties>
</file>