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rdo Bold" panose="020B0604020202020204" charset="-79"/>
      <p:regular r:id="rId8"/>
    </p:embeddedFont>
    <p:embeddedFont>
      <p:font typeface="Open Sans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233270">
            <a:off x="-2536514" y="-5024730"/>
            <a:ext cx="11252782" cy="16752137"/>
            <a:chOff x="0" y="0"/>
            <a:chExt cx="2963696" cy="44120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63696" cy="4412085"/>
            </a:xfrm>
            <a:custGeom>
              <a:avLst/>
              <a:gdLst/>
              <a:ahLst/>
              <a:cxnLst/>
              <a:rect l="l" t="t" r="r" b="b"/>
              <a:pathLst>
                <a:path w="2963696" h="4412085">
                  <a:moveTo>
                    <a:pt x="0" y="0"/>
                  </a:moveTo>
                  <a:lnTo>
                    <a:pt x="2963696" y="0"/>
                  </a:lnTo>
                  <a:lnTo>
                    <a:pt x="2963696" y="4412085"/>
                  </a:lnTo>
                  <a:lnTo>
                    <a:pt x="0" y="4412085"/>
                  </a:lnTo>
                  <a:close/>
                </a:path>
              </a:pathLst>
            </a:custGeom>
            <a:solidFill>
              <a:srgbClr val="1B6A6D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63696" cy="4450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163194">
            <a:off x="16985862" y="2880812"/>
            <a:ext cx="2628817" cy="12743673"/>
            <a:chOff x="0" y="0"/>
            <a:chExt cx="692363" cy="33563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2363" cy="3356358"/>
            </a:xfrm>
            <a:custGeom>
              <a:avLst/>
              <a:gdLst/>
              <a:ahLst/>
              <a:cxnLst/>
              <a:rect l="l" t="t" r="r" b="b"/>
              <a:pathLst>
                <a:path w="692363" h="3356358">
                  <a:moveTo>
                    <a:pt x="0" y="0"/>
                  </a:moveTo>
                  <a:lnTo>
                    <a:pt x="692363" y="0"/>
                  </a:lnTo>
                  <a:lnTo>
                    <a:pt x="692363" y="3356358"/>
                  </a:lnTo>
                  <a:lnTo>
                    <a:pt x="0" y="3356358"/>
                  </a:lnTo>
                  <a:close/>
                </a:path>
              </a:pathLst>
            </a:custGeom>
            <a:solidFill>
              <a:srgbClr val="1B6A6D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92363" cy="3394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9518" y="1710913"/>
            <a:ext cx="8154482" cy="4800190"/>
            <a:chOff x="0" y="0"/>
            <a:chExt cx="2147683" cy="12642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47683" cy="1264248"/>
            </a:xfrm>
            <a:custGeom>
              <a:avLst/>
              <a:gdLst/>
              <a:ahLst/>
              <a:cxnLst/>
              <a:rect l="l" t="t" r="r" b="b"/>
              <a:pathLst>
                <a:path w="2147683" h="1264248">
                  <a:moveTo>
                    <a:pt x="0" y="0"/>
                  </a:moveTo>
                  <a:lnTo>
                    <a:pt x="2147683" y="0"/>
                  </a:lnTo>
                  <a:lnTo>
                    <a:pt x="2147683" y="1264248"/>
                  </a:lnTo>
                  <a:lnTo>
                    <a:pt x="0" y="1264248"/>
                  </a:lnTo>
                  <a:close/>
                </a:path>
              </a:pathLst>
            </a:custGeom>
            <a:solidFill>
              <a:srgbClr val="E6896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47683" cy="1302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9838321" y="1710913"/>
            <a:ext cx="8449679" cy="1889591"/>
          </a:xfrm>
          <a:custGeom>
            <a:avLst/>
            <a:gdLst/>
            <a:ahLst/>
            <a:cxnLst/>
            <a:rect l="l" t="t" r="r" b="b"/>
            <a:pathLst>
              <a:path w="8449679" h="1889591">
                <a:moveTo>
                  <a:pt x="0" y="0"/>
                </a:moveTo>
                <a:lnTo>
                  <a:pt x="8449679" y="0"/>
                </a:lnTo>
                <a:lnTo>
                  <a:pt x="8449679" y="1889591"/>
                </a:lnTo>
                <a:lnTo>
                  <a:pt x="0" y="18895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2" name="TextBox 12"/>
          <p:cNvSpPr txBox="1"/>
          <p:nvPr/>
        </p:nvSpPr>
        <p:spPr>
          <a:xfrm>
            <a:off x="1009109" y="2340066"/>
            <a:ext cx="8115300" cy="3199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71"/>
              </a:lnSpc>
            </a:pPr>
            <a:r>
              <a:rPr lang="en-US" sz="7069" dirty="0" err="1">
                <a:solidFill>
                  <a:srgbClr val="FFFFFF"/>
                </a:solidFill>
                <a:latin typeface="Cardo Bold"/>
              </a:rPr>
              <a:t>Odborná</a:t>
            </a:r>
            <a:r>
              <a:rPr lang="en-US" sz="7069" dirty="0">
                <a:solidFill>
                  <a:srgbClr val="FFFFFF"/>
                </a:solidFill>
                <a:latin typeface="Cardo Bold"/>
              </a:rPr>
              <a:t> </a:t>
            </a:r>
            <a:r>
              <a:rPr lang="en-US" sz="7069" dirty="0" err="1">
                <a:solidFill>
                  <a:srgbClr val="FFFFFF"/>
                </a:solidFill>
                <a:latin typeface="Cardo Bold"/>
              </a:rPr>
              <a:t>praxe</a:t>
            </a:r>
            <a:endParaRPr lang="en-US" sz="7069" dirty="0">
              <a:solidFill>
                <a:srgbClr val="FFFFFF"/>
              </a:solidFill>
              <a:latin typeface="Cardo Bold"/>
            </a:endParaRPr>
          </a:p>
          <a:p>
            <a:pPr algn="ctr">
              <a:lnSpc>
                <a:spcPts val="8271"/>
              </a:lnSpc>
            </a:pPr>
            <a:endParaRPr lang="en-US" sz="7069" dirty="0">
              <a:solidFill>
                <a:srgbClr val="FFFFFF"/>
              </a:solidFill>
              <a:latin typeface="Cardo Bold"/>
            </a:endParaRPr>
          </a:p>
          <a:p>
            <a:pPr algn="ctr">
              <a:lnSpc>
                <a:spcPts val="8271"/>
              </a:lnSpc>
            </a:pPr>
            <a:r>
              <a:rPr lang="en-US" sz="7069" dirty="0">
                <a:solidFill>
                  <a:srgbClr val="FFFFFF"/>
                </a:solidFill>
                <a:latin typeface="Cardo Bold"/>
              </a:rPr>
              <a:t>INOS-SERVIS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220360" y="8024842"/>
            <a:ext cx="4592092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Vladimír Důra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UČO: 27198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59672" y="82870"/>
            <a:ext cx="9968657" cy="1510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20"/>
              </a:lnSpc>
            </a:pPr>
            <a:r>
              <a:rPr lang="en-US" sz="8800">
                <a:solidFill>
                  <a:srgbClr val="000000"/>
                </a:solidFill>
                <a:latin typeface="Open Sans Bold"/>
              </a:rPr>
              <a:t>Představení firmy</a:t>
            </a:r>
          </a:p>
        </p:txBody>
      </p:sp>
      <p:sp>
        <p:nvSpPr>
          <p:cNvPr id="3" name="Freeform 3"/>
          <p:cNvSpPr/>
          <p:nvPr/>
        </p:nvSpPr>
        <p:spPr>
          <a:xfrm>
            <a:off x="4919160" y="1592897"/>
            <a:ext cx="8449679" cy="1889591"/>
          </a:xfrm>
          <a:custGeom>
            <a:avLst/>
            <a:gdLst/>
            <a:ahLst/>
            <a:cxnLst/>
            <a:rect l="l" t="t" r="r" b="b"/>
            <a:pathLst>
              <a:path w="8449679" h="1889591">
                <a:moveTo>
                  <a:pt x="0" y="0"/>
                </a:moveTo>
                <a:lnTo>
                  <a:pt x="8449680" y="0"/>
                </a:lnTo>
                <a:lnTo>
                  <a:pt x="8449680" y="1889591"/>
                </a:lnTo>
                <a:lnTo>
                  <a:pt x="0" y="18895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599791" y="3694700"/>
            <a:ext cx="4271962" cy="567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2"/>
              </a:lnSpc>
              <a:spcBef>
                <a:spcPct val="0"/>
              </a:spcBef>
            </a:pPr>
            <a:r>
              <a:rPr lang="en-US" sz="3899" dirty="0" err="1">
                <a:solidFill>
                  <a:srgbClr val="000000"/>
                </a:solidFill>
                <a:latin typeface="Cardo Bold"/>
              </a:rPr>
              <a:t>Rok</a:t>
            </a:r>
            <a:r>
              <a:rPr lang="en-US" sz="3899" dirty="0">
                <a:solidFill>
                  <a:srgbClr val="000000"/>
                </a:solidFill>
                <a:latin typeface="Cardo Bol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Cardo Bold"/>
              </a:rPr>
              <a:t>založení</a:t>
            </a:r>
            <a:r>
              <a:rPr lang="en-US" sz="3899" dirty="0">
                <a:solidFill>
                  <a:srgbClr val="000000"/>
                </a:solidFill>
                <a:latin typeface="Cardo Bold"/>
              </a:rPr>
              <a:t>: 1992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5440" y="4269913"/>
            <a:ext cx="5803732" cy="592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5"/>
              </a:lnSpc>
              <a:spcBef>
                <a:spcPct val="0"/>
              </a:spcBef>
            </a:pPr>
            <a:r>
              <a:rPr lang="en-US" sz="3901" dirty="0" err="1">
                <a:solidFill>
                  <a:srgbClr val="000000"/>
                </a:solidFill>
                <a:latin typeface="Cardo Bold"/>
              </a:rPr>
              <a:t>Firmou</a:t>
            </a:r>
            <a:r>
              <a:rPr lang="en-US" sz="3901" dirty="0">
                <a:solidFill>
                  <a:srgbClr val="000000"/>
                </a:solidFill>
                <a:latin typeface="Cardo Bold"/>
              </a:rPr>
              <a:t> </a:t>
            </a:r>
            <a:r>
              <a:rPr lang="en-US" sz="3901" dirty="0" err="1">
                <a:solidFill>
                  <a:srgbClr val="000000"/>
                </a:solidFill>
                <a:latin typeface="Cardo Bold"/>
              </a:rPr>
              <a:t>nabízené</a:t>
            </a:r>
            <a:r>
              <a:rPr lang="en-US" sz="3901" dirty="0">
                <a:solidFill>
                  <a:srgbClr val="000000"/>
                </a:solidFill>
                <a:latin typeface="Cardo Bold"/>
              </a:rPr>
              <a:t> </a:t>
            </a:r>
            <a:r>
              <a:rPr lang="en-US" sz="3901" dirty="0" err="1">
                <a:solidFill>
                  <a:srgbClr val="000000"/>
                </a:solidFill>
                <a:latin typeface="Cardo Bold"/>
              </a:rPr>
              <a:t>služby</a:t>
            </a:r>
            <a:r>
              <a:rPr lang="en-US" sz="3901" dirty="0">
                <a:solidFill>
                  <a:srgbClr val="000000"/>
                </a:solidFill>
                <a:latin typeface="Cardo Bold"/>
              </a:rPr>
              <a:t>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87240" y="4241338"/>
            <a:ext cx="11135320" cy="6185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75"/>
              </a:lnSpc>
            </a:pPr>
            <a:r>
              <a:rPr lang="en-US" sz="3900">
                <a:solidFill>
                  <a:srgbClr val="000000"/>
                </a:solidFill>
                <a:latin typeface="Cardo Bold"/>
              </a:rPr>
              <a:t>Laserové řezání</a:t>
            </a:r>
          </a:p>
          <a:p>
            <a:pPr algn="just">
              <a:lnSpc>
                <a:spcPts val="4875"/>
              </a:lnSpc>
            </a:pPr>
            <a:r>
              <a:rPr lang="en-US" sz="3900">
                <a:solidFill>
                  <a:srgbClr val="000000"/>
                </a:solidFill>
                <a:latin typeface="Cardo Bold"/>
              </a:rPr>
              <a:t>NC plazmové řezání</a:t>
            </a:r>
          </a:p>
          <a:p>
            <a:pPr algn="just">
              <a:lnSpc>
                <a:spcPts val="4875"/>
              </a:lnSpc>
            </a:pPr>
            <a:r>
              <a:rPr lang="en-US" sz="3900">
                <a:solidFill>
                  <a:srgbClr val="000000"/>
                </a:solidFill>
                <a:latin typeface="Cardo Bold"/>
              </a:rPr>
              <a:t>NC řezání plamenem</a:t>
            </a:r>
          </a:p>
          <a:p>
            <a:pPr algn="just">
              <a:lnSpc>
                <a:spcPts val="4875"/>
              </a:lnSpc>
            </a:pPr>
            <a:r>
              <a:rPr lang="en-US" sz="3900">
                <a:solidFill>
                  <a:srgbClr val="000000"/>
                </a:solidFill>
                <a:latin typeface="Cardo Bold"/>
              </a:rPr>
              <a:t>Ohraňování</a:t>
            </a:r>
          </a:p>
          <a:p>
            <a:pPr algn="just">
              <a:lnSpc>
                <a:spcPts val="4875"/>
              </a:lnSpc>
            </a:pPr>
            <a:r>
              <a:rPr lang="en-US" sz="3900">
                <a:solidFill>
                  <a:srgbClr val="000000"/>
                </a:solidFill>
                <a:latin typeface="Cardo Bold"/>
              </a:rPr>
              <a:t>CNC a klasické soustružení a frézování</a:t>
            </a:r>
          </a:p>
          <a:p>
            <a:pPr algn="just">
              <a:lnSpc>
                <a:spcPts val="4875"/>
              </a:lnSpc>
            </a:pPr>
            <a:r>
              <a:rPr lang="en-US" sz="3900">
                <a:solidFill>
                  <a:srgbClr val="000000"/>
                </a:solidFill>
                <a:latin typeface="Cardo Bold"/>
              </a:rPr>
              <a:t>Svařování MIG/MAG</a:t>
            </a:r>
          </a:p>
          <a:p>
            <a:pPr algn="just">
              <a:lnSpc>
                <a:spcPts val="4875"/>
              </a:lnSpc>
            </a:pPr>
            <a:r>
              <a:rPr lang="en-US" sz="3900">
                <a:solidFill>
                  <a:srgbClr val="000000"/>
                </a:solidFill>
                <a:latin typeface="Cardo Bold"/>
              </a:rPr>
              <a:t>Otryskávání</a:t>
            </a:r>
          </a:p>
          <a:p>
            <a:pPr algn="just">
              <a:lnSpc>
                <a:spcPts val="4875"/>
              </a:lnSpc>
            </a:pPr>
            <a:r>
              <a:rPr lang="en-US" sz="3900">
                <a:solidFill>
                  <a:srgbClr val="000000"/>
                </a:solidFill>
                <a:latin typeface="Cardo Bold"/>
              </a:rPr>
              <a:t>Tvorba výkresové dokumentace</a:t>
            </a:r>
          </a:p>
          <a:p>
            <a:pPr algn="just">
              <a:lnSpc>
                <a:spcPts val="4875"/>
              </a:lnSpc>
            </a:pPr>
            <a:r>
              <a:rPr lang="en-US" sz="3900">
                <a:solidFill>
                  <a:srgbClr val="000000"/>
                </a:solidFill>
                <a:latin typeface="Cardo Bold"/>
              </a:rPr>
              <a:t>Navrhování produktů pro zemědělskou techniku</a:t>
            </a:r>
          </a:p>
          <a:p>
            <a:pPr algn="just">
              <a:lnSpc>
                <a:spcPts val="4875"/>
              </a:lnSpc>
            </a:pPr>
            <a:endParaRPr lang="en-US" sz="3900">
              <a:solidFill>
                <a:srgbClr val="000000"/>
              </a:solidFill>
              <a:latin typeface="Cardo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6900" y="3067463"/>
            <a:ext cx="8240204" cy="5637673"/>
          </a:xfrm>
          <a:custGeom>
            <a:avLst/>
            <a:gdLst/>
            <a:ahLst/>
            <a:cxnLst/>
            <a:rect l="l" t="t" r="r" b="b"/>
            <a:pathLst>
              <a:path w="8240204" h="5637673">
                <a:moveTo>
                  <a:pt x="0" y="0"/>
                </a:moveTo>
                <a:lnTo>
                  <a:pt x="8240203" y="0"/>
                </a:lnTo>
                <a:lnTo>
                  <a:pt x="8240203" y="5637673"/>
                </a:lnTo>
                <a:lnTo>
                  <a:pt x="0" y="56376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0468950" y="3000950"/>
            <a:ext cx="7605581" cy="5704186"/>
          </a:xfrm>
          <a:custGeom>
            <a:avLst/>
            <a:gdLst/>
            <a:ahLst/>
            <a:cxnLst/>
            <a:rect l="l" t="t" r="r" b="b"/>
            <a:pathLst>
              <a:path w="7605581" h="5704186">
                <a:moveTo>
                  <a:pt x="0" y="0"/>
                </a:moveTo>
                <a:lnTo>
                  <a:pt x="7605581" y="0"/>
                </a:lnTo>
                <a:lnTo>
                  <a:pt x="7605581" y="5704186"/>
                </a:lnTo>
                <a:lnTo>
                  <a:pt x="0" y="57041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5527104" y="65670"/>
            <a:ext cx="7233791" cy="1203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dirty="0" err="1">
                <a:solidFill>
                  <a:srgbClr val="000000"/>
                </a:solidFill>
                <a:latin typeface="Open Sans Bold"/>
              </a:rPr>
              <a:t>Hlavní</a:t>
            </a:r>
            <a:r>
              <a:rPr lang="en-US" sz="7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7000" dirty="0" err="1">
                <a:solidFill>
                  <a:srgbClr val="000000"/>
                </a:solidFill>
                <a:latin typeface="Open Sans Bold"/>
              </a:rPr>
              <a:t>zaměření</a:t>
            </a:r>
            <a:endParaRPr lang="en-US" sz="70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6900" y="1572778"/>
            <a:ext cx="8071300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Open Sans Bold"/>
              </a:rPr>
              <a:t>Vojenský</a:t>
            </a:r>
            <a:r>
              <a:rPr lang="en-US" sz="519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Open Sans Bold"/>
              </a:rPr>
              <a:t>průmysl</a:t>
            </a:r>
            <a:endParaRPr lang="en-US" sz="5199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0" y="1572778"/>
            <a:ext cx="7787531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Open Sans Bold"/>
              </a:rPr>
              <a:t>Zemědělský</a:t>
            </a:r>
            <a:r>
              <a:rPr lang="en-US" sz="519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Open Sans Bold"/>
              </a:rPr>
              <a:t>průmysl</a:t>
            </a:r>
            <a:endParaRPr lang="en-US" sz="5199" dirty="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960120" y="488053"/>
            <a:ext cx="6552903" cy="2935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100">
                <a:latin typeface="+mj-lt"/>
                <a:ea typeface="+mj-ea"/>
                <a:cs typeface="+mj-cs"/>
              </a:rPr>
              <a:t>Náplň a průběh praxe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3880491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  <a:gd name="connsiteX0" fmla="*/ 0 w 5212080"/>
              <a:gd name="connsiteY0" fmla="*/ 0 h 27432"/>
              <a:gd name="connsiteX1" fmla="*/ 547268 w 5212080"/>
              <a:gd name="connsiteY1" fmla="*/ 0 h 27432"/>
              <a:gd name="connsiteX2" fmla="*/ 1303020 w 5212080"/>
              <a:gd name="connsiteY2" fmla="*/ 0 h 27432"/>
              <a:gd name="connsiteX3" fmla="*/ 1798168 w 5212080"/>
              <a:gd name="connsiteY3" fmla="*/ 0 h 27432"/>
              <a:gd name="connsiteX4" fmla="*/ 2293315 w 5212080"/>
              <a:gd name="connsiteY4" fmla="*/ 0 h 27432"/>
              <a:gd name="connsiteX5" fmla="*/ 2944825 w 5212080"/>
              <a:gd name="connsiteY5" fmla="*/ 0 h 27432"/>
              <a:gd name="connsiteX6" fmla="*/ 3544214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456328 w 5212080"/>
              <a:gd name="connsiteY10" fmla="*/ 27432 h 27432"/>
              <a:gd name="connsiteX11" fmla="*/ 3856939 w 5212080"/>
              <a:gd name="connsiteY11" fmla="*/ 27432 h 27432"/>
              <a:gd name="connsiteX12" fmla="*/ 3257550 w 5212080"/>
              <a:gd name="connsiteY12" fmla="*/ 27432 h 27432"/>
              <a:gd name="connsiteX13" fmla="*/ 2710282 w 5212080"/>
              <a:gd name="connsiteY13" fmla="*/ 27432 h 27432"/>
              <a:gd name="connsiteX14" fmla="*/ 2110892 w 5212080"/>
              <a:gd name="connsiteY14" fmla="*/ 27432 h 27432"/>
              <a:gd name="connsiteX15" fmla="*/ 1615745 w 5212080"/>
              <a:gd name="connsiteY15" fmla="*/ 27432 h 27432"/>
              <a:gd name="connsiteX16" fmla="*/ 1016356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96474" y="-27007"/>
                  <a:pt x="292400" y="26529"/>
                  <a:pt x="599389" y="0"/>
                </a:cubicBezTo>
                <a:cubicBezTo>
                  <a:pt x="892517" y="-381"/>
                  <a:pt x="919817" y="-23813"/>
                  <a:pt x="1198778" y="0"/>
                </a:cubicBezTo>
                <a:cubicBezTo>
                  <a:pt x="1501801" y="44010"/>
                  <a:pt x="1733115" y="-18100"/>
                  <a:pt x="1954530" y="0"/>
                </a:cubicBezTo>
                <a:cubicBezTo>
                  <a:pt x="2150845" y="11235"/>
                  <a:pt x="2239613" y="-6014"/>
                  <a:pt x="2501798" y="0"/>
                </a:cubicBezTo>
                <a:cubicBezTo>
                  <a:pt x="2758063" y="19983"/>
                  <a:pt x="2850561" y="14043"/>
                  <a:pt x="3049067" y="0"/>
                </a:cubicBezTo>
                <a:cubicBezTo>
                  <a:pt x="3207556" y="-14393"/>
                  <a:pt x="3477530" y="-19753"/>
                  <a:pt x="3700577" y="0"/>
                </a:cubicBezTo>
                <a:cubicBezTo>
                  <a:pt x="3929215" y="7084"/>
                  <a:pt x="4069702" y="-22784"/>
                  <a:pt x="4247845" y="0"/>
                </a:cubicBezTo>
                <a:cubicBezTo>
                  <a:pt x="4443198" y="41703"/>
                  <a:pt x="4663267" y="-1065"/>
                  <a:pt x="5212080" y="0"/>
                </a:cubicBezTo>
                <a:cubicBezTo>
                  <a:pt x="5212814" y="8195"/>
                  <a:pt x="5212075" y="20831"/>
                  <a:pt x="5212080" y="27432"/>
                </a:cubicBezTo>
                <a:cubicBezTo>
                  <a:pt x="4999632" y="35182"/>
                  <a:pt x="4933665" y="30939"/>
                  <a:pt x="4664812" y="27432"/>
                </a:cubicBezTo>
                <a:cubicBezTo>
                  <a:pt x="4396025" y="21575"/>
                  <a:pt x="4377951" y="39956"/>
                  <a:pt x="4117543" y="27432"/>
                </a:cubicBezTo>
                <a:cubicBezTo>
                  <a:pt x="3861056" y="-6090"/>
                  <a:pt x="3784297" y="37016"/>
                  <a:pt x="3466033" y="27432"/>
                </a:cubicBezTo>
                <a:cubicBezTo>
                  <a:pt x="3158876" y="21999"/>
                  <a:pt x="3143400" y="53247"/>
                  <a:pt x="2918765" y="27432"/>
                </a:cubicBezTo>
                <a:cubicBezTo>
                  <a:pt x="2689439" y="-16416"/>
                  <a:pt x="2531374" y="16832"/>
                  <a:pt x="2423617" y="27432"/>
                </a:cubicBezTo>
                <a:cubicBezTo>
                  <a:pt x="2303792" y="-11864"/>
                  <a:pt x="2078859" y="41493"/>
                  <a:pt x="1772107" y="27432"/>
                </a:cubicBezTo>
                <a:cubicBezTo>
                  <a:pt x="1531795" y="-4315"/>
                  <a:pt x="1305394" y="21270"/>
                  <a:pt x="1120597" y="27432"/>
                </a:cubicBezTo>
                <a:cubicBezTo>
                  <a:pt x="908196" y="-10128"/>
                  <a:pt x="346466" y="12797"/>
                  <a:pt x="0" y="27432"/>
                </a:cubicBezTo>
                <a:cubicBezTo>
                  <a:pt x="-1863" y="23160"/>
                  <a:pt x="-1394" y="9117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29720" y="17728"/>
                  <a:pt x="357156" y="16601"/>
                  <a:pt x="547268" y="0"/>
                </a:cubicBezTo>
                <a:cubicBezTo>
                  <a:pt x="720661" y="-22161"/>
                  <a:pt x="937335" y="-38607"/>
                  <a:pt x="1303020" y="0"/>
                </a:cubicBezTo>
                <a:cubicBezTo>
                  <a:pt x="1666909" y="29361"/>
                  <a:pt x="1613761" y="13702"/>
                  <a:pt x="1798168" y="0"/>
                </a:cubicBezTo>
                <a:cubicBezTo>
                  <a:pt x="1974664" y="-10556"/>
                  <a:pt x="2075524" y="-6507"/>
                  <a:pt x="2293315" y="0"/>
                </a:cubicBezTo>
                <a:cubicBezTo>
                  <a:pt x="2524269" y="1327"/>
                  <a:pt x="2752851" y="-6500"/>
                  <a:pt x="2944825" y="0"/>
                </a:cubicBezTo>
                <a:cubicBezTo>
                  <a:pt x="3150173" y="44448"/>
                  <a:pt x="3302355" y="36314"/>
                  <a:pt x="3544214" y="0"/>
                </a:cubicBezTo>
                <a:cubicBezTo>
                  <a:pt x="3766434" y="-15289"/>
                  <a:pt x="4038482" y="22269"/>
                  <a:pt x="4247845" y="0"/>
                </a:cubicBezTo>
                <a:cubicBezTo>
                  <a:pt x="4412536" y="-568"/>
                  <a:pt x="4774768" y="95275"/>
                  <a:pt x="5212080" y="0"/>
                </a:cubicBezTo>
                <a:cubicBezTo>
                  <a:pt x="5212934" y="6861"/>
                  <a:pt x="5210625" y="20290"/>
                  <a:pt x="5212080" y="27432"/>
                </a:cubicBezTo>
                <a:cubicBezTo>
                  <a:pt x="4889320" y="61929"/>
                  <a:pt x="4629135" y="58125"/>
                  <a:pt x="4456328" y="27432"/>
                </a:cubicBezTo>
                <a:cubicBezTo>
                  <a:pt x="4296817" y="-12820"/>
                  <a:pt x="4029504" y="38852"/>
                  <a:pt x="3856939" y="27432"/>
                </a:cubicBezTo>
                <a:cubicBezTo>
                  <a:pt x="3652830" y="2368"/>
                  <a:pt x="3514725" y="-5800"/>
                  <a:pt x="3257550" y="27432"/>
                </a:cubicBezTo>
                <a:cubicBezTo>
                  <a:pt x="3009808" y="40464"/>
                  <a:pt x="2851605" y="32802"/>
                  <a:pt x="2710282" y="27432"/>
                </a:cubicBezTo>
                <a:cubicBezTo>
                  <a:pt x="2550285" y="-2690"/>
                  <a:pt x="2362912" y="50136"/>
                  <a:pt x="2110892" y="27432"/>
                </a:cubicBezTo>
                <a:cubicBezTo>
                  <a:pt x="1871487" y="5556"/>
                  <a:pt x="1825567" y="48260"/>
                  <a:pt x="1615745" y="27432"/>
                </a:cubicBezTo>
                <a:cubicBezTo>
                  <a:pt x="1404625" y="25056"/>
                  <a:pt x="1224002" y="56693"/>
                  <a:pt x="1016356" y="27432"/>
                </a:cubicBezTo>
                <a:cubicBezTo>
                  <a:pt x="840146" y="-29891"/>
                  <a:pt x="354393" y="34807"/>
                  <a:pt x="0" y="27432"/>
                </a:cubicBezTo>
                <a:cubicBezTo>
                  <a:pt x="-950" y="19940"/>
                  <a:pt x="-1338" y="5279"/>
                  <a:pt x="0" y="0"/>
                </a:cubicBezTo>
                <a:close/>
              </a:path>
              <a:path w="5212080" h="27432" fill="none" stroke="0" extrusionOk="0">
                <a:moveTo>
                  <a:pt x="0" y="0"/>
                </a:moveTo>
                <a:cubicBezTo>
                  <a:pt x="153327" y="-47686"/>
                  <a:pt x="305404" y="11447"/>
                  <a:pt x="599389" y="0"/>
                </a:cubicBezTo>
                <a:cubicBezTo>
                  <a:pt x="895186" y="-9887"/>
                  <a:pt x="915628" y="-24497"/>
                  <a:pt x="1198778" y="0"/>
                </a:cubicBezTo>
                <a:cubicBezTo>
                  <a:pt x="1479436" y="16436"/>
                  <a:pt x="1739997" y="23836"/>
                  <a:pt x="1954530" y="0"/>
                </a:cubicBezTo>
                <a:cubicBezTo>
                  <a:pt x="2148745" y="39892"/>
                  <a:pt x="2229461" y="-15416"/>
                  <a:pt x="2501798" y="0"/>
                </a:cubicBezTo>
                <a:cubicBezTo>
                  <a:pt x="2752471" y="19418"/>
                  <a:pt x="2830752" y="26869"/>
                  <a:pt x="3049067" y="0"/>
                </a:cubicBezTo>
                <a:cubicBezTo>
                  <a:pt x="3279293" y="-14744"/>
                  <a:pt x="3462053" y="-18627"/>
                  <a:pt x="3700577" y="0"/>
                </a:cubicBezTo>
                <a:cubicBezTo>
                  <a:pt x="3915072" y="30719"/>
                  <a:pt x="4036026" y="-5275"/>
                  <a:pt x="4247845" y="0"/>
                </a:cubicBezTo>
                <a:cubicBezTo>
                  <a:pt x="4502648" y="48766"/>
                  <a:pt x="4790306" y="-4755"/>
                  <a:pt x="5212080" y="0"/>
                </a:cubicBezTo>
                <a:cubicBezTo>
                  <a:pt x="5213105" y="8856"/>
                  <a:pt x="5210361" y="21150"/>
                  <a:pt x="5212080" y="27432"/>
                </a:cubicBezTo>
                <a:cubicBezTo>
                  <a:pt x="4996137" y="35599"/>
                  <a:pt x="4928148" y="45023"/>
                  <a:pt x="4664812" y="27432"/>
                </a:cubicBezTo>
                <a:cubicBezTo>
                  <a:pt x="4397951" y="14322"/>
                  <a:pt x="4373546" y="48128"/>
                  <a:pt x="4117543" y="27432"/>
                </a:cubicBezTo>
                <a:cubicBezTo>
                  <a:pt x="3857009" y="-2743"/>
                  <a:pt x="3755441" y="23918"/>
                  <a:pt x="3466033" y="27432"/>
                </a:cubicBezTo>
                <a:cubicBezTo>
                  <a:pt x="3161482" y="21872"/>
                  <a:pt x="3134629" y="50980"/>
                  <a:pt x="2918765" y="27432"/>
                </a:cubicBezTo>
                <a:cubicBezTo>
                  <a:pt x="2696535" y="-3872"/>
                  <a:pt x="2538830" y="-4112"/>
                  <a:pt x="2423617" y="27432"/>
                </a:cubicBezTo>
                <a:cubicBezTo>
                  <a:pt x="2293007" y="50120"/>
                  <a:pt x="2078028" y="8275"/>
                  <a:pt x="1772107" y="27432"/>
                </a:cubicBezTo>
                <a:cubicBezTo>
                  <a:pt x="1526682" y="45050"/>
                  <a:pt x="1323857" y="16313"/>
                  <a:pt x="1120597" y="27432"/>
                </a:cubicBezTo>
                <a:cubicBezTo>
                  <a:pt x="936514" y="147399"/>
                  <a:pt x="504592" y="-48589"/>
                  <a:pt x="0" y="27432"/>
                </a:cubicBezTo>
                <a:cubicBezTo>
                  <a:pt x="-1240" y="20554"/>
                  <a:pt x="-2351" y="8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5212080"/>
                      <a:gd name="connsiteY0" fmla="*/ 0 h 27432"/>
                      <a:gd name="connsiteX1" fmla="*/ 599389 w 5212080"/>
                      <a:gd name="connsiteY1" fmla="*/ 0 h 27432"/>
                      <a:gd name="connsiteX2" fmla="*/ 1198778 w 5212080"/>
                      <a:gd name="connsiteY2" fmla="*/ 0 h 27432"/>
                      <a:gd name="connsiteX3" fmla="*/ 1954530 w 5212080"/>
                      <a:gd name="connsiteY3" fmla="*/ 0 h 27432"/>
                      <a:gd name="connsiteX4" fmla="*/ 2501798 w 5212080"/>
                      <a:gd name="connsiteY4" fmla="*/ 0 h 27432"/>
                      <a:gd name="connsiteX5" fmla="*/ 3049067 w 5212080"/>
                      <a:gd name="connsiteY5" fmla="*/ 0 h 27432"/>
                      <a:gd name="connsiteX6" fmla="*/ 3700577 w 5212080"/>
                      <a:gd name="connsiteY6" fmla="*/ 0 h 27432"/>
                      <a:gd name="connsiteX7" fmla="*/ 4247845 w 5212080"/>
                      <a:gd name="connsiteY7" fmla="*/ 0 h 27432"/>
                      <a:gd name="connsiteX8" fmla="*/ 5212080 w 5212080"/>
                      <a:gd name="connsiteY8" fmla="*/ 0 h 27432"/>
                      <a:gd name="connsiteX9" fmla="*/ 5212080 w 5212080"/>
                      <a:gd name="connsiteY9" fmla="*/ 27432 h 27432"/>
                      <a:gd name="connsiteX10" fmla="*/ 4664812 w 5212080"/>
                      <a:gd name="connsiteY10" fmla="*/ 27432 h 27432"/>
                      <a:gd name="connsiteX11" fmla="*/ 4117543 w 5212080"/>
                      <a:gd name="connsiteY11" fmla="*/ 27432 h 27432"/>
                      <a:gd name="connsiteX12" fmla="*/ 3466033 w 5212080"/>
                      <a:gd name="connsiteY12" fmla="*/ 27432 h 27432"/>
                      <a:gd name="connsiteX13" fmla="*/ 2918765 w 5212080"/>
                      <a:gd name="connsiteY13" fmla="*/ 27432 h 27432"/>
                      <a:gd name="connsiteX14" fmla="*/ 2423617 w 5212080"/>
                      <a:gd name="connsiteY14" fmla="*/ 27432 h 27432"/>
                      <a:gd name="connsiteX15" fmla="*/ 1772107 w 5212080"/>
                      <a:gd name="connsiteY15" fmla="*/ 27432 h 27432"/>
                      <a:gd name="connsiteX16" fmla="*/ 1120597 w 5212080"/>
                      <a:gd name="connsiteY16" fmla="*/ 27432 h 27432"/>
                      <a:gd name="connsiteX17" fmla="*/ 0 w 5212080"/>
                      <a:gd name="connsiteY17" fmla="*/ 27432 h 27432"/>
                      <a:gd name="connsiteX18" fmla="*/ 0 w 5212080"/>
                      <a:gd name="connsiteY1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212080" h="27432" fill="none" extrusionOk="0">
                        <a:moveTo>
                          <a:pt x="0" y="0"/>
                        </a:moveTo>
                        <a:cubicBezTo>
                          <a:pt x="128838" y="-11329"/>
                          <a:pt x="306779" y="5198"/>
                          <a:pt x="599389" y="0"/>
                        </a:cubicBezTo>
                        <a:cubicBezTo>
                          <a:pt x="891999" y="-5198"/>
                          <a:pt x="916635" y="-24425"/>
                          <a:pt x="1198778" y="0"/>
                        </a:cubicBezTo>
                        <a:cubicBezTo>
                          <a:pt x="1480921" y="24425"/>
                          <a:pt x="1761605" y="-17440"/>
                          <a:pt x="1954530" y="0"/>
                        </a:cubicBezTo>
                        <a:cubicBezTo>
                          <a:pt x="2147455" y="17440"/>
                          <a:pt x="2239112" y="-16223"/>
                          <a:pt x="2501798" y="0"/>
                        </a:cubicBezTo>
                        <a:cubicBezTo>
                          <a:pt x="2764484" y="16223"/>
                          <a:pt x="2838074" y="12987"/>
                          <a:pt x="3049067" y="0"/>
                        </a:cubicBezTo>
                        <a:cubicBezTo>
                          <a:pt x="3260060" y="-12987"/>
                          <a:pt x="3470388" y="-15138"/>
                          <a:pt x="3700577" y="0"/>
                        </a:cubicBezTo>
                        <a:cubicBezTo>
                          <a:pt x="3930766" y="15138"/>
                          <a:pt x="4052672" y="-14938"/>
                          <a:pt x="4247845" y="0"/>
                        </a:cubicBezTo>
                        <a:cubicBezTo>
                          <a:pt x="4443018" y="14938"/>
                          <a:pt x="4730158" y="-1623"/>
                          <a:pt x="5212080" y="0"/>
                        </a:cubicBezTo>
                        <a:cubicBezTo>
                          <a:pt x="5212790" y="9050"/>
                          <a:pt x="5211442" y="21151"/>
                          <a:pt x="5212080" y="27432"/>
                        </a:cubicBezTo>
                        <a:cubicBezTo>
                          <a:pt x="4991075" y="27722"/>
                          <a:pt x="4932008" y="37429"/>
                          <a:pt x="4664812" y="27432"/>
                        </a:cubicBezTo>
                        <a:cubicBezTo>
                          <a:pt x="4397616" y="17435"/>
                          <a:pt x="4374940" y="47585"/>
                          <a:pt x="4117543" y="27432"/>
                        </a:cubicBezTo>
                        <a:cubicBezTo>
                          <a:pt x="3860146" y="7279"/>
                          <a:pt x="3773367" y="36569"/>
                          <a:pt x="3466033" y="27432"/>
                        </a:cubicBezTo>
                        <a:cubicBezTo>
                          <a:pt x="3158699" y="18296"/>
                          <a:pt x="3137854" y="54523"/>
                          <a:pt x="2918765" y="27432"/>
                        </a:cubicBezTo>
                        <a:cubicBezTo>
                          <a:pt x="2699676" y="341"/>
                          <a:pt x="2536311" y="13149"/>
                          <a:pt x="2423617" y="27432"/>
                        </a:cubicBezTo>
                        <a:cubicBezTo>
                          <a:pt x="2310923" y="41715"/>
                          <a:pt x="2021228" y="23141"/>
                          <a:pt x="1772107" y="27432"/>
                        </a:cubicBezTo>
                        <a:cubicBezTo>
                          <a:pt x="1522986" y="31724"/>
                          <a:pt x="1317107" y="20364"/>
                          <a:pt x="1120597" y="27432"/>
                        </a:cubicBezTo>
                        <a:cubicBezTo>
                          <a:pt x="924087" y="34501"/>
                          <a:pt x="454536" y="8495"/>
                          <a:pt x="0" y="27432"/>
                        </a:cubicBezTo>
                        <a:cubicBezTo>
                          <a:pt x="-1228" y="21145"/>
                          <a:pt x="-815" y="8816"/>
                          <a:pt x="0" y="0"/>
                        </a:cubicBezTo>
                        <a:close/>
                      </a:path>
                      <a:path w="5212080" h="27432" stroke="0" extrusionOk="0">
                        <a:moveTo>
                          <a:pt x="0" y="0"/>
                        </a:moveTo>
                        <a:cubicBezTo>
                          <a:pt x="233695" y="-764"/>
                          <a:pt x="364103" y="24957"/>
                          <a:pt x="547268" y="0"/>
                        </a:cubicBezTo>
                        <a:cubicBezTo>
                          <a:pt x="730433" y="-24957"/>
                          <a:pt x="937737" y="-21107"/>
                          <a:pt x="1303020" y="0"/>
                        </a:cubicBezTo>
                        <a:cubicBezTo>
                          <a:pt x="1668303" y="21107"/>
                          <a:pt x="1620404" y="13071"/>
                          <a:pt x="1798168" y="0"/>
                        </a:cubicBezTo>
                        <a:cubicBezTo>
                          <a:pt x="1975932" y="-13071"/>
                          <a:pt x="2090998" y="4232"/>
                          <a:pt x="2293315" y="0"/>
                        </a:cubicBezTo>
                        <a:cubicBezTo>
                          <a:pt x="2495632" y="-4232"/>
                          <a:pt x="2738710" y="-17332"/>
                          <a:pt x="2944825" y="0"/>
                        </a:cubicBezTo>
                        <a:cubicBezTo>
                          <a:pt x="3150940" y="17332"/>
                          <a:pt x="3308101" y="26665"/>
                          <a:pt x="3544214" y="0"/>
                        </a:cubicBezTo>
                        <a:cubicBezTo>
                          <a:pt x="3780327" y="-26665"/>
                          <a:pt x="4028425" y="-24303"/>
                          <a:pt x="4247845" y="0"/>
                        </a:cubicBezTo>
                        <a:cubicBezTo>
                          <a:pt x="4467265" y="24303"/>
                          <a:pt x="4779418" y="33057"/>
                          <a:pt x="5212080" y="0"/>
                        </a:cubicBezTo>
                        <a:cubicBezTo>
                          <a:pt x="5212137" y="6776"/>
                          <a:pt x="5210915" y="20935"/>
                          <a:pt x="5212080" y="27432"/>
                        </a:cubicBezTo>
                        <a:cubicBezTo>
                          <a:pt x="4921467" y="60248"/>
                          <a:pt x="4631077" y="62273"/>
                          <a:pt x="4456328" y="27432"/>
                        </a:cubicBezTo>
                        <a:cubicBezTo>
                          <a:pt x="4281579" y="-7409"/>
                          <a:pt x="4048724" y="47667"/>
                          <a:pt x="3856939" y="27432"/>
                        </a:cubicBezTo>
                        <a:cubicBezTo>
                          <a:pt x="3665154" y="7197"/>
                          <a:pt x="3498754" y="15866"/>
                          <a:pt x="3257550" y="27432"/>
                        </a:cubicBezTo>
                        <a:cubicBezTo>
                          <a:pt x="3016346" y="38998"/>
                          <a:pt x="2854089" y="39360"/>
                          <a:pt x="2710282" y="27432"/>
                        </a:cubicBezTo>
                        <a:cubicBezTo>
                          <a:pt x="2566475" y="15504"/>
                          <a:pt x="2336282" y="56792"/>
                          <a:pt x="2110892" y="27432"/>
                        </a:cubicBezTo>
                        <a:cubicBezTo>
                          <a:pt x="1885502" y="-1928"/>
                          <a:pt x="1825148" y="42061"/>
                          <a:pt x="1615745" y="27432"/>
                        </a:cubicBezTo>
                        <a:cubicBezTo>
                          <a:pt x="1406342" y="12803"/>
                          <a:pt x="1193655" y="44031"/>
                          <a:pt x="1016356" y="27432"/>
                        </a:cubicBezTo>
                        <a:cubicBezTo>
                          <a:pt x="839057" y="10833"/>
                          <a:pt x="292902" y="7819"/>
                          <a:pt x="0" y="27432"/>
                        </a:cubicBezTo>
                        <a:cubicBezTo>
                          <a:pt x="-234" y="21031"/>
                          <a:pt x="-921" y="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-266621" y="4364656"/>
            <a:ext cx="8231887" cy="49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22679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/>
              <a:t>Konvenční</a:t>
            </a:r>
            <a:r>
              <a:rPr lang="en-US" sz="4000" dirty="0"/>
              <a:t> </a:t>
            </a:r>
            <a:r>
              <a:rPr lang="en-US" sz="4000" dirty="0" err="1"/>
              <a:t>technologie</a:t>
            </a:r>
            <a:r>
              <a:rPr lang="en-US" sz="4000" dirty="0"/>
              <a:t> </a:t>
            </a:r>
            <a:r>
              <a:rPr lang="en-US" sz="4000" dirty="0" err="1"/>
              <a:t>obrábění</a:t>
            </a:r>
            <a:endParaRPr lang="en-US" sz="4000" dirty="0"/>
          </a:p>
          <a:p>
            <a:pPr marL="1122679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/>
              <a:t>Nekonvenční</a:t>
            </a:r>
            <a:r>
              <a:rPr lang="en-US" sz="4000" dirty="0"/>
              <a:t> </a:t>
            </a:r>
            <a:r>
              <a:rPr lang="en-US" sz="4000" dirty="0" err="1"/>
              <a:t>technologie</a:t>
            </a:r>
            <a:r>
              <a:rPr lang="en-US" sz="4000" dirty="0"/>
              <a:t> </a:t>
            </a:r>
            <a:r>
              <a:rPr lang="en-US" sz="4000" dirty="0" err="1"/>
              <a:t>obrábění</a:t>
            </a:r>
            <a:endParaRPr lang="en-US" sz="4000" dirty="0"/>
          </a:p>
          <a:p>
            <a:pPr marL="1122679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CNC </a:t>
            </a:r>
            <a:r>
              <a:rPr lang="en-US" sz="4000" dirty="0" err="1"/>
              <a:t>obrábění</a:t>
            </a:r>
            <a:endParaRPr lang="en-US" sz="4000" dirty="0"/>
          </a:p>
          <a:p>
            <a:pPr marL="1122679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/>
              <a:t>Kontrola</a:t>
            </a:r>
            <a:r>
              <a:rPr lang="en-US" sz="4000" dirty="0"/>
              <a:t> a </a:t>
            </a:r>
            <a:r>
              <a:rPr lang="en-US" sz="4000" dirty="0" err="1"/>
              <a:t>měření</a:t>
            </a:r>
            <a:endParaRPr lang="en-US" sz="4000" dirty="0"/>
          </a:p>
          <a:p>
            <a:pPr marL="1122679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/>
              <a:t>Tvorba</a:t>
            </a:r>
            <a:r>
              <a:rPr lang="en-US" sz="4000" dirty="0"/>
              <a:t> </a:t>
            </a:r>
            <a:r>
              <a:rPr lang="en-US" sz="4000" dirty="0" err="1"/>
              <a:t>výkresové</a:t>
            </a:r>
            <a:r>
              <a:rPr lang="en-US" sz="4000" dirty="0"/>
              <a:t> </a:t>
            </a:r>
            <a:r>
              <a:rPr lang="en-US" sz="4000" dirty="0" err="1"/>
              <a:t>dokumentace</a:t>
            </a:r>
            <a:endParaRPr lang="en-US" sz="4000" dirty="0"/>
          </a:p>
        </p:txBody>
      </p:sp>
      <p:pic>
        <p:nvPicPr>
          <p:cNvPr id="5" name="Obrázek 4" descr="Obsah obrázku interiér, inženýrství, stroj/přístroj, ocel&#10;&#10;Popis byl vytvořen automaticky">
            <a:extLst>
              <a:ext uri="{FF2B5EF4-FFF2-40B4-BE49-F238E27FC236}">
                <a16:creationId xmlns:a16="http://schemas.microsoft.com/office/drawing/2014/main" id="{AC381FE9-BAD7-7455-B5F3-59B23B418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r="7846"/>
          <a:stretch/>
        </p:blipFill>
        <p:spPr>
          <a:xfrm>
            <a:off x="7967553" y="10"/>
            <a:ext cx="10318162" cy="1028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9646" y="137436"/>
            <a:ext cx="6088707" cy="1203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Přínosy praxe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2605615"/>
            <a:ext cx="18288000" cy="570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ctr">
              <a:lnSpc>
                <a:spcPts val="7605"/>
              </a:lnSpc>
              <a:buFont typeface="Arial"/>
              <a:buChar char="•"/>
            </a:pP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Práce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ve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strojírenském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provozu</a:t>
            </a:r>
            <a:endParaRPr lang="en-US" sz="4500" dirty="0">
              <a:solidFill>
                <a:srgbClr val="000000"/>
              </a:solidFill>
              <a:latin typeface="Open Sans Bold"/>
            </a:endParaRPr>
          </a:p>
          <a:p>
            <a:pPr marL="971550" lvl="1" indent="-485775" algn="ctr">
              <a:lnSpc>
                <a:spcPts val="7605"/>
              </a:lnSpc>
              <a:buFont typeface="Arial"/>
              <a:buChar char="•"/>
            </a:pP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Čtení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a </a:t>
            </a: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tvorba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výkresové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dokumentace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(</a:t>
            </a: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Solidworks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)</a:t>
            </a:r>
          </a:p>
          <a:p>
            <a:pPr marL="971550" lvl="1" indent="-485775" algn="ctr">
              <a:lnSpc>
                <a:spcPts val="7605"/>
              </a:lnSpc>
              <a:buFont typeface="Arial"/>
              <a:buChar char="•"/>
            </a:pP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Komunikace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a </a:t>
            </a: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práce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v </a:t>
            </a: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týmu</a:t>
            </a:r>
            <a:endParaRPr lang="en-US" sz="4500" dirty="0">
              <a:solidFill>
                <a:srgbClr val="000000"/>
              </a:solidFill>
              <a:latin typeface="Open Sans Bold"/>
            </a:endParaRPr>
          </a:p>
          <a:p>
            <a:pPr marL="971550" lvl="1" indent="-485775" algn="ctr">
              <a:lnSpc>
                <a:spcPts val="7605"/>
              </a:lnSpc>
              <a:buFont typeface="Arial"/>
              <a:buChar char="•"/>
            </a:pP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Podílení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se </a:t>
            </a: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na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konstrukci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válečkového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dopravníku</a:t>
            </a:r>
            <a:endParaRPr lang="en-US" sz="4500" dirty="0">
              <a:solidFill>
                <a:srgbClr val="000000"/>
              </a:solidFill>
              <a:latin typeface="Open Sans Bold"/>
            </a:endParaRPr>
          </a:p>
          <a:p>
            <a:pPr marL="971550" lvl="1" indent="-485775" algn="ctr">
              <a:lnSpc>
                <a:spcPts val="7605"/>
              </a:lnSpc>
              <a:buFont typeface="Arial"/>
              <a:buChar char="•"/>
            </a:pP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Technologické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postupy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a </a:t>
            </a: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návrhy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přípravků</a:t>
            </a:r>
            <a:endParaRPr lang="en-US" sz="4500" dirty="0">
              <a:solidFill>
                <a:srgbClr val="000000"/>
              </a:solidFill>
              <a:latin typeface="Open Sans Bold"/>
            </a:endParaRPr>
          </a:p>
          <a:p>
            <a:pPr marL="971550" lvl="1" indent="-485775" algn="ctr">
              <a:lnSpc>
                <a:spcPts val="7605"/>
              </a:lnSpc>
              <a:buFont typeface="Arial"/>
              <a:buChar char="•"/>
            </a:pP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Téma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pro </a:t>
            </a: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bakalářskou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práci</a:t>
            </a:r>
            <a:endParaRPr lang="en-US" sz="4500" dirty="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24201" y="4274503"/>
            <a:ext cx="1177424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000000"/>
                </a:solidFill>
                <a:latin typeface="Open Sans Bold"/>
              </a:rPr>
              <a:t>Děkuji</a:t>
            </a:r>
            <a:r>
              <a:rPr lang="en-US" sz="9200" dirty="0">
                <a:solidFill>
                  <a:srgbClr val="000000"/>
                </a:solidFill>
                <a:latin typeface="Open Sans Bold"/>
              </a:rPr>
              <a:t> za </a:t>
            </a:r>
            <a:r>
              <a:rPr lang="en-US" sz="9200" dirty="0" err="1">
                <a:solidFill>
                  <a:srgbClr val="000000"/>
                </a:solidFill>
                <a:latin typeface="Open Sans Bold"/>
              </a:rPr>
              <a:t>pozornost</a:t>
            </a:r>
            <a:endParaRPr lang="en-US" sz="9200" dirty="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107</Words>
  <Application>Microsoft Office PowerPoint</Application>
  <PresentationFormat>Vlastní</PresentationFormat>
  <Paragraphs>34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Cardo Bold</vt:lpstr>
      <vt:lpstr>Calibri</vt:lpstr>
      <vt:lpstr>Open Sans Bold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Vladimír Důra</dc:title>
  <cp:lastModifiedBy>Vláďa Důra</cp:lastModifiedBy>
  <cp:revision>3</cp:revision>
  <dcterms:created xsi:type="dcterms:W3CDTF">2006-08-16T00:00:00Z</dcterms:created>
  <dcterms:modified xsi:type="dcterms:W3CDTF">2024-01-09T21:31:36Z</dcterms:modified>
  <dc:identifier>DAF5aK37x1c</dc:identifier>
</cp:coreProperties>
</file>