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2" r:id="rId4"/>
    <p:sldId id="264" r:id="rId5"/>
    <p:sldId id="265" r:id="rId6"/>
    <p:sldId id="271" r:id="rId7"/>
    <p:sldId id="267" r:id="rId8"/>
    <p:sldId id="268" r:id="rId9"/>
    <p:sldId id="269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101" autoAdjust="0"/>
  </p:normalViewPr>
  <p:slideViewPr>
    <p:cSldViewPr>
      <p:cViewPr>
        <p:scale>
          <a:sx n="75" d="100"/>
          <a:sy n="75" d="100"/>
        </p:scale>
        <p:origin x="-183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35925B-C81B-46CA-BCA2-82ADBD2B1287}" type="datetimeFigureOut">
              <a:rPr lang="cs-CZ" smtClean="0"/>
              <a:pPr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528FAF-292A-472C-B2FF-D5007C6C58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064896" cy="5760640"/>
          </a:xfrm>
        </p:spPr>
        <p:txBody>
          <a:bodyPr>
            <a:noAutofit/>
          </a:bodyPr>
          <a:lstStyle/>
          <a:p>
            <a:r>
              <a:rPr lang="cs-CZ" sz="8000" b="1" dirty="0" smtClean="0">
                <a:solidFill>
                  <a:srgbClr val="00B050"/>
                </a:solidFill>
                <a:latin typeface="+mn-lt"/>
              </a:rPr>
              <a:t>Kontrolní šablony</a:t>
            </a:r>
            <a:br>
              <a:rPr lang="cs-CZ" sz="8000" b="1" dirty="0" smtClean="0">
                <a:solidFill>
                  <a:srgbClr val="00B050"/>
                </a:solidFill>
                <a:latin typeface="+mn-lt"/>
              </a:rPr>
            </a:br>
            <a:r>
              <a:rPr lang="cs-CZ" sz="5400" b="1" dirty="0" smtClean="0">
                <a:latin typeface="+mn-lt"/>
              </a:rPr>
              <a:t/>
            </a:r>
            <a:br>
              <a:rPr lang="cs-CZ" sz="5400" b="1" dirty="0" smtClean="0">
                <a:latin typeface="+mn-lt"/>
              </a:rPr>
            </a:br>
            <a:r>
              <a:rPr lang="cs-CZ" sz="4000" b="1" i="1" dirty="0" smtClean="0">
                <a:latin typeface="+mn-lt"/>
              </a:rPr>
              <a:t/>
            </a:r>
            <a:br>
              <a:rPr lang="cs-CZ" sz="4000" b="1" i="1" dirty="0" smtClean="0">
                <a:latin typeface="+mn-lt"/>
              </a:rPr>
            </a:br>
            <a:r>
              <a:rPr lang="cs-CZ" sz="4000" b="1" i="1" dirty="0" smtClean="0">
                <a:latin typeface="+mn-lt"/>
              </a:rPr>
              <a:t> </a:t>
            </a:r>
            <a:r>
              <a:rPr lang="cs-CZ" sz="4800" b="1" dirty="0" smtClean="0">
                <a:solidFill>
                  <a:schemeClr val="tx1"/>
                </a:solidFill>
                <a:latin typeface="+mn-lt"/>
              </a:rPr>
              <a:t>Jak si zkontrolovat mé studium v IS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+mn-lt"/>
              </a:rPr>
              <a:t>IS -&gt; </a:t>
            </a:r>
            <a:r>
              <a:rPr lang="cs-CZ" b="1" dirty="0" smtClean="0">
                <a:solidFill>
                  <a:srgbClr val="00B050"/>
                </a:solidFill>
                <a:latin typeface="+mn-lt"/>
              </a:rPr>
              <a:t>Student -&gt; </a:t>
            </a:r>
            <a:br>
              <a:rPr lang="cs-CZ" b="1" dirty="0" smtClean="0">
                <a:solidFill>
                  <a:srgbClr val="00B050"/>
                </a:solidFill>
                <a:latin typeface="+mn-lt"/>
              </a:rPr>
            </a:br>
            <a:r>
              <a:rPr lang="cs-CZ" b="1" dirty="0" smtClean="0">
                <a:solidFill>
                  <a:srgbClr val="00B050"/>
                </a:solidFill>
                <a:latin typeface="+mn-lt"/>
              </a:rPr>
              <a:t>Kontrola průchodu studiem</a:t>
            </a:r>
            <a:endParaRPr lang="cs-CZ" b="1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06" y="2419349"/>
            <a:ext cx="8082558" cy="342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016" y="1706960"/>
            <a:ext cx="8229600" cy="931242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nadefinovaná kontrolní šablona dle studijního plánu</a:t>
            </a:r>
            <a:endParaRPr lang="cs-CZ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16" y="2707367"/>
            <a:ext cx="4968552" cy="394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2016" y="5639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latin typeface="+mn-lt"/>
              </a:rPr>
              <a:t>IS -&gt; </a:t>
            </a:r>
            <a:r>
              <a:rPr lang="cs-CZ" b="1" dirty="0" smtClean="0">
                <a:solidFill>
                  <a:srgbClr val="00B050"/>
                </a:solidFill>
                <a:latin typeface="+mn-lt"/>
              </a:rPr>
              <a:t>Student -&gt; </a:t>
            </a:r>
            <a:br>
              <a:rPr lang="cs-CZ" b="1" dirty="0" smtClean="0">
                <a:solidFill>
                  <a:srgbClr val="00B050"/>
                </a:solidFill>
                <a:latin typeface="+mn-lt"/>
              </a:rPr>
            </a:br>
            <a:r>
              <a:rPr lang="cs-CZ" b="1" dirty="0" smtClean="0">
                <a:solidFill>
                  <a:srgbClr val="00B050"/>
                </a:solidFill>
                <a:latin typeface="+mn-lt"/>
              </a:rPr>
              <a:t>Kontrola průchodu studiem</a:t>
            </a:r>
            <a:endParaRPr lang="cs-CZ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652120" y="4942036"/>
            <a:ext cx="3384376" cy="17273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-&gt; pokud zde nevidíte nadefinovanou šablonu, kontaktujte </a:t>
            </a:r>
            <a:r>
              <a:rPr lang="cs-CZ" sz="1800" b="1" dirty="0" smtClean="0"/>
              <a:t>odborného referenta pro pedagogickou činnost (stredova@mail.vstecb.cz)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0696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Zkontrolovat studium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77281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Zeleně (</a:t>
            </a:r>
            <a:r>
              <a:rPr lang="cs-CZ" sz="2400" b="1" dirty="0">
                <a:solidFill>
                  <a:srgbClr val="00B050"/>
                </a:solidFill>
              </a:rPr>
              <a:t>o</a:t>
            </a:r>
            <a:r>
              <a:rPr lang="cs-CZ" sz="2400" dirty="0"/>
              <a:t>) jsou označeny splněné předměty či bloky, </a:t>
            </a:r>
            <a:endParaRPr lang="cs-CZ" sz="2400" dirty="0" smtClean="0"/>
          </a:p>
          <a:p>
            <a:r>
              <a:rPr lang="cs-CZ" sz="2400" dirty="0" smtClean="0"/>
              <a:t>červeně </a:t>
            </a:r>
            <a:r>
              <a:rPr lang="cs-CZ" sz="2400" dirty="0"/>
              <a:t>(</a:t>
            </a:r>
            <a:r>
              <a:rPr lang="cs-CZ" sz="2400" b="1" dirty="0">
                <a:solidFill>
                  <a:srgbClr val="FF0000"/>
                </a:solidFill>
              </a:rPr>
              <a:t>x</a:t>
            </a:r>
            <a:r>
              <a:rPr lang="cs-CZ" sz="2400" dirty="0"/>
              <a:t>) nesplněné. </a:t>
            </a:r>
            <a:endParaRPr lang="cs-CZ" sz="2400" dirty="0" smtClean="0"/>
          </a:p>
          <a:p>
            <a:r>
              <a:rPr lang="cs-CZ" sz="2400" dirty="0" smtClean="0"/>
              <a:t>Modře </a:t>
            </a:r>
            <a:r>
              <a:rPr lang="cs-CZ" sz="2400" dirty="0"/>
              <a:t>(</a:t>
            </a:r>
            <a:r>
              <a:rPr lang="cs-CZ" sz="2400" b="1" dirty="0">
                <a:solidFill>
                  <a:srgbClr val="0070C0"/>
                </a:solidFill>
              </a:rPr>
              <a:t>o</a:t>
            </a:r>
            <a:r>
              <a:rPr lang="cs-CZ" sz="2400" dirty="0"/>
              <a:t>) jsou označeny předměty splněné v jiném z vašich studií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1124744"/>
            <a:ext cx="22711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/>
              <a:t>Poznámky</a:t>
            </a:r>
            <a:endParaRPr lang="cs-CZ" sz="28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64" y="4069420"/>
            <a:ext cx="4761408" cy="211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1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01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Zkontrolovat studium </a:t>
            </a:r>
            <a:br>
              <a:rPr lang="cs-CZ" sz="3600" b="1" dirty="0" smtClean="0">
                <a:solidFill>
                  <a:srgbClr val="00B050"/>
                </a:solidFill>
              </a:rPr>
            </a:br>
            <a:r>
              <a:rPr lang="cs-CZ" sz="3600" b="1" dirty="0" smtClean="0">
                <a:solidFill>
                  <a:srgbClr val="00B050"/>
                </a:solidFill>
              </a:rPr>
              <a:t>legenda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471" y="4365104"/>
            <a:ext cx="568642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>
            <a:endCxn id="12" idx="2"/>
          </p:cNvCxnSpPr>
          <p:nvPr/>
        </p:nvCxnSpPr>
        <p:spPr>
          <a:xfrm flipH="1" flipV="1">
            <a:off x="3435412" y="2923203"/>
            <a:ext cx="180020" cy="173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635212" y="227687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Kontrolní šablona zaměřena na kontrolu povinných předmětů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534207" y="3864810"/>
            <a:ext cx="648072" cy="6841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07504" y="3524881"/>
            <a:ext cx="1620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Povinné předměty celkově nejsou splněné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132684" y="3133935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Minimální počet, které je nutné získat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4794684" y="3476014"/>
            <a:ext cx="0" cy="1049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130540" y="357167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Kolik aktuálně získáno kreditů 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606704" y="4041938"/>
            <a:ext cx="147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 kolika předmětů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5652120" y="3941011"/>
            <a:ext cx="936104" cy="531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872832" y="4321564"/>
            <a:ext cx="765064" cy="2658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23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0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Hierarchie kreditů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Povinně volitelné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Volitelné odborné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Volitelné neodborné</a:t>
            </a:r>
            <a:endParaRPr lang="cs-CZ" dirty="0"/>
          </a:p>
        </p:txBody>
      </p:sp>
      <p:sp>
        <p:nvSpPr>
          <p:cNvPr id="4" name="Zahnutá šipka doleva 3"/>
          <p:cNvSpPr/>
          <p:nvPr/>
        </p:nvSpPr>
        <p:spPr>
          <a:xfrm>
            <a:off x="4510720" y="2348880"/>
            <a:ext cx="792088" cy="1728192"/>
          </a:xfrm>
          <a:prstGeom prst="curvedLeftArrow">
            <a:avLst>
              <a:gd name="adj1" fmla="val 25000"/>
              <a:gd name="adj2" fmla="val 40303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leva 4"/>
          <p:cNvSpPr/>
          <p:nvPr/>
        </p:nvSpPr>
        <p:spPr>
          <a:xfrm>
            <a:off x="4498268" y="4258256"/>
            <a:ext cx="792088" cy="1728192"/>
          </a:xfrm>
          <a:prstGeom prst="curvedLeftArrow">
            <a:avLst>
              <a:gd name="adj1" fmla="val 25000"/>
              <a:gd name="adj2" fmla="val 40303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01320" y="2119412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Pokud máte více povinně volitelných kreditů, převedou se Vám do volitelných odborných.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20804" y="4077072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Pokud máte volitelných odborných, převedou se Vám do volitelných neodborných.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6145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8000"/>
                </a:solidFill>
              </a:rPr>
              <a:t>Převod v </a:t>
            </a:r>
            <a:r>
              <a:rPr lang="cs-CZ" sz="2800" b="1" dirty="0" err="1" smtClean="0">
                <a:solidFill>
                  <a:srgbClr val="008000"/>
                </a:solidFill>
              </a:rPr>
              <a:t>is</a:t>
            </a:r>
            <a:r>
              <a:rPr lang="cs-CZ" sz="2800" b="1" dirty="0" smtClean="0">
                <a:solidFill>
                  <a:srgbClr val="008000"/>
                </a:solidFill>
              </a:rPr>
              <a:t> neuvidíte!!!</a:t>
            </a:r>
            <a:endParaRPr lang="cs-CZ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Jakou mám studijní skupinu?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23528" y="1268760"/>
            <a:ext cx="7921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prstClr val="black"/>
                </a:solidFill>
                <a:ea typeface="+mj-ea"/>
                <a:cs typeface="+mj-cs"/>
              </a:rPr>
              <a:t>1/ IS -&gt; Lidé -&gt; Studijní skupina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1"/>
          <a:stretch/>
        </p:blipFill>
        <p:spPr bwMode="auto">
          <a:xfrm>
            <a:off x="3960847" y="2106476"/>
            <a:ext cx="4953000" cy="450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Přímá spojnice se šipkou 16"/>
          <p:cNvCxnSpPr/>
          <p:nvPr/>
        </p:nvCxnSpPr>
        <p:spPr>
          <a:xfrm>
            <a:off x="2555776" y="1791980"/>
            <a:ext cx="1405071" cy="43013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3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Jakou mám studijní skupinu?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39552" y="1268760"/>
            <a:ext cx="79216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prstClr val="black"/>
                </a:solidFill>
                <a:ea typeface="+mj-ea"/>
                <a:cs typeface="+mj-cs"/>
              </a:rPr>
              <a:t>2</a:t>
            </a:r>
            <a:r>
              <a:rPr lang="cs-CZ" sz="2800" b="1" dirty="0" smtClean="0">
                <a:solidFill>
                  <a:prstClr val="black"/>
                </a:solidFill>
                <a:ea typeface="+mj-ea"/>
                <a:cs typeface="+mj-cs"/>
              </a:rPr>
              <a:t>/ Studijní skupina je stejná, jako je označen (můj) doporučený studijní plán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6300192" y="2348880"/>
            <a:ext cx="1872208" cy="2448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51648"/>
            <a:ext cx="8450188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5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Jakou mám studijní skupinu?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67544" y="1242120"/>
            <a:ext cx="79216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prstClr val="black"/>
                </a:solidFill>
                <a:ea typeface="+mj-ea"/>
                <a:cs typeface="+mj-cs"/>
              </a:rPr>
              <a:t>3/ Tato studijní skupina je nadefinovaná do IS, do kontrolní šablony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23048"/>
            <a:ext cx="74199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Přímá spojnice se šipkou 16"/>
          <p:cNvCxnSpPr/>
          <p:nvPr/>
        </p:nvCxnSpPr>
        <p:spPr>
          <a:xfrm>
            <a:off x="4211960" y="2196227"/>
            <a:ext cx="1261464" cy="31308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184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Kontrolní šablony    Jak si zkontrolovat mé studium v IS</vt:lpstr>
      <vt:lpstr>IS -&gt; Student -&gt;  Kontrola průchodu studiem</vt:lpstr>
      <vt:lpstr>nadefinovaná kontrolní šablona dle studijního plánu</vt:lpstr>
      <vt:lpstr>Zkontrolovat studium</vt:lpstr>
      <vt:lpstr>Zkontrolovat studium  legenda</vt:lpstr>
      <vt:lpstr>Hierarchie kreditů</vt:lpstr>
      <vt:lpstr>Jakou mám studijní skupinu?</vt:lpstr>
      <vt:lpstr>Jakou mám studijní skupinu?</vt:lpstr>
      <vt:lpstr>Jakou mám studijní skupinu?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fill your personal section in information system</dc:title>
  <cp:lastModifiedBy>Středová Michaela</cp:lastModifiedBy>
  <cp:revision>18</cp:revision>
  <dcterms:created xsi:type="dcterms:W3CDTF">2012-03-23T12:21:51Z</dcterms:created>
  <dcterms:modified xsi:type="dcterms:W3CDTF">2016-02-25T12:57:32Z</dcterms:modified>
</cp:coreProperties>
</file>