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9"/>
  </p:notesMasterIdLst>
  <p:sldIdLst>
    <p:sldId id="256" r:id="rId2"/>
    <p:sldId id="380" r:id="rId3"/>
    <p:sldId id="294" r:id="rId4"/>
    <p:sldId id="465" r:id="rId5"/>
    <p:sldId id="466" r:id="rId6"/>
    <p:sldId id="467" r:id="rId7"/>
    <p:sldId id="293" r:id="rId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27.08.2020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180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Progresivní materiály a parametry materiálů pro Průmysl 4.0</a:t>
            </a: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2" y="1107335"/>
            <a:ext cx="674939" cy="6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8BB2F3-0BDE-4237-88B0-677CCD80E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" y="754786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B8E3E65-75BE-4F7B-B340-73C903F081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08525"/>
          </a:xfrm>
        </p:spPr>
        <p:txBody>
          <a:bodyPr numCol="2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Automatizace a robotizace produkčních procesů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Architektura manipulátorů a robotů pro průmyslovou výrobu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Automatizované systémy produkčních procesů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Analýza a zpracování velkých dat v Průmyslu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Řízení v reálném čase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Průmysl 4.0 a průmyslový internet věcí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Základní členění materiálů, jejich vlastností a kritéria volby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Materiály v současné strojírenské praxi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98141B"/>
                </a:solidFill>
              </a:rPr>
              <a:t>Progresivní materiály a parametry materiálů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Projektování automatizovaných produkčních pracovišť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Metody materiálových toků a sledu operací výroby produktů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Dispoziční uspořádání automatizace  produkčních procesů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Příklad řešení vybraného automatizovaného logistického prvku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667518"/>
            <a:ext cx="9144000" cy="41665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Progresivní materiály a parametry materiálů pro Průmysl 4.0 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15CF10BE-365F-43FC-8021-B711091B3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93158"/>
              </p:ext>
            </p:extLst>
          </p:nvPr>
        </p:nvGraphicFramePr>
        <p:xfrm>
          <a:off x="1235074" y="2685599"/>
          <a:ext cx="6947476" cy="339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List" r:id="rId4" imgW="4714840" imgH="2171858" progId="Excel.Sheet.8">
                  <p:embed/>
                </p:oleObj>
              </mc:Choice>
              <mc:Fallback>
                <p:oleObj name="List" r:id="rId4" imgW="4714840" imgH="2171858" progId="Excel.Sheet.8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4" y="2685599"/>
                        <a:ext cx="6947476" cy="3391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CD3AEA23-FCE0-4718-8B6A-7225277F0FDB}"/>
              </a:ext>
            </a:extLst>
          </p:cNvPr>
          <p:cNvSpPr/>
          <p:nvPr/>
        </p:nvSpPr>
        <p:spPr>
          <a:xfrm>
            <a:off x="1454845" y="2274241"/>
            <a:ext cx="650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Vybrané vlastnosti v současnosti vyráběných hliníkových pěn.</a:t>
            </a:r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667518"/>
            <a:ext cx="9144000" cy="41665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Progresivní materiály a parametry materiálů pro Průmysl 4.0 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5A1CD63-5747-4891-BCA3-03B112CDD4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409326"/>
              </p:ext>
            </p:extLst>
          </p:nvPr>
        </p:nvGraphicFramePr>
        <p:xfrm>
          <a:off x="57150" y="2901006"/>
          <a:ext cx="4957104" cy="176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List" r:id="rId4" imgW="3886324" imgH="1400338" progId="Excel.Sheet.8">
                  <p:embed/>
                </p:oleObj>
              </mc:Choice>
              <mc:Fallback>
                <p:oleObj name="List" r:id="rId4" imgW="3886324" imgH="1400338" progId="Excel.Sheet.8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2901006"/>
                        <a:ext cx="4957104" cy="1769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74B7322A-2FA9-44C6-BD96-AC707880BB94}"/>
              </a:ext>
            </a:extLst>
          </p:cNvPr>
          <p:cNvSpPr/>
          <p:nvPr/>
        </p:nvSpPr>
        <p:spPr>
          <a:xfrm>
            <a:off x="0" y="5037136"/>
            <a:ext cx="5014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Hustota, modul pružnosti a měrná tuhost typických konstrukčních materiálů.</a:t>
            </a:r>
          </a:p>
        </p:txBody>
      </p:sp>
      <p:pic>
        <p:nvPicPr>
          <p:cNvPr id="10" name="Obrázok 9" descr="DefObr">
            <a:extLst>
              <a:ext uri="{FF2B5EF4-FFF2-40B4-BE49-F238E27FC236}">
                <a16:creationId xmlns:a16="http://schemas.microsoft.com/office/drawing/2014/main" id="{2D7B4D38-86EA-41D5-AF01-A77AC162979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0512" y="2783616"/>
            <a:ext cx="3913488" cy="200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F442DE13-F720-4FF7-862B-71B917A180A1}"/>
              </a:ext>
            </a:extLst>
          </p:cNvPr>
          <p:cNvSpPr/>
          <p:nvPr/>
        </p:nvSpPr>
        <p:spPr>
          <a:xfrm>
            <a:off x="5360987" y="5037136"/>
            <a:ext cx="3717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Příklad křivky získané při ohybových zkouškách pěnového hliníku.</a:t>
            </a:r>
          </a:p>
        </p:txBody>
      </p:sp>
    </p:spTree>
    <p:extLst>
      <p:ext uri="{BB962C8B-B14F-4D97-AF65-F5344CB8AC3E}">
        <p14:creationId xmlns:p14="http://schemas.microsoft.com/office/powerpoint/2010/main" val="3136106950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667518"/>
            <a:ext cx="9144000" cy="41665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Progresivní materiály a parametry materiálů pro Průmysl 4.0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12935D1-84B1-4DF4-BBF6-8D7EF2CE9B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" y="2831941"/>
            <a:ext cx="5138103" cy="222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6" descr="KP3">
            <a:extLst>
              <a:ext uri="{FF2B5EF4-FFF2-40B4-BE49-F238E27FC236}">
                <a16:creationId xmlns:a16="http://schemas.microsoft.com/office/drawing/2014/main" id="{8D446B6C-CF7A-4184-8BF3-1F708F3C044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98" y="2831941"/>
            <a:ext cx="2720182" cy="22237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DFCBC7D0-8312-47A0-AF72-8913E7E66632}"/>
              </a:ext>
            </a:extLst>
          </p:cNvPr>
          <p:cNvSpPr/>
          <p:nvPr/>
        </p:nvSpPr>
        <p:spPr>
          <a:xfrm>
            <a:off x="206375" y="5344194"/>
            <a:ext cx="515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Charakteristika pěnového hliníku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9172CA4-CB3C-42E0-8565-5F399CAAEC98}"/>
              </a:ext>
            </a:extLst>
          </p:cNvPr>
          <p:cNvSpPr/>
          <p:nvPr/>
        </p:nvSpPr>
        <p:spPr>
          <a:xfrm>
            <a:off x="6122987" y="5341815"/>
            <a:ext cx="2727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Kovová pěna</a:t>
            </a:r>
          </a:p>
        </p:txBody>
      </p:sp>
    </p:spTree>
    <p:extLst>
      <p:ext uri="{BB962C8B-B14F-4D97-AF65-F5344CB8AC3E}">
        <p14:creationId xmlns:p14="http://schemas.microsoft.com/office/powerpoint/2010/main" val="1372073741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435163"/>
            <a:ext cx="9144000" cy="41665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Progresivní materiály a parametry materiálů pro Průmysl 4.0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612F76-CACC-47FF-AC64-568C900ED7B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5603" r="8243"/>
          <a:stretch/>
        </p:blipFill>
        <p:spPr bwMode="auto">
          <a:xfrm>
            <a:off x="2" y="2333687"/>
            <a:ext cx="4819650" cy="2367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548449B-A9FD-463F-BB35-C959A598D4F1}"/>
              </a:ext>
            </a:extLst>
          </p:cNvPr>
          <p:cNvSpPr/>
          <p:nvPr/>
        </p:nvSpPr>
        <p:spPr>
          <a:xfrm>
            <a:off x="0" y="5043399"/>
            <a:ext cx="4736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Závislost </a:t>
            </a:r>
            <a:r>
              <a:rPr lang="cs-CZ" dirty="0" err="1"/>
              <a:t>napjatostně</a:t>
            </a:r>
            <a:r>
              <a:rPr lang="cs-CZ" dirty="0"/>
              <a:t>-deformačních f-</a:t>
            </a:r>
            <a:r>
              <a:rPr lang="cs-CZ" dirty="0" err="1"/>
              <a:t>cí</a:t>
            </a:r>
            <a:r>
              <a:rPr lang="cs-CZ" dirty="0"/>
              <a:t> na podélném prodloužení </a:t>
            </a:r>
            <a:r>
              <a:rPr lang="cs-CZ" i="1" dirty="0"/>
              <a:t>ε</a:t>
            </a:r>
            <a:r>
              <a:rPr lang="cs-CZ" dirty="0"/>
              <a:t> pro hliníkovou pěnu pro </a:t>
            </a:r>
            <a:r>
              <a:rPr lang="cs-CZ" i="1" dirty="0" err="1"/>
              <a:t>E</a:t>
            </a:r>
            <a:r>
              <a:rPr lang="cs-CZ" i="1" baseline="-25000" dirty="0" err="1"/>
              <a:t>mat</a:t>
            </a:r>
            <a:r>
              <a:rPr lang="cs-CZ" dirty="0"/>
              <a:t> = 8 000 </a:t>
            </a:r>
            <a:r>
              <a:rPr lang="cs-CZ" dirty="0" err="1"/>
              <a:t>MPa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79650F2-6A71-4168-876E-A49A4F484417}"/>
              </a:ext>
            </a:extLst>
          </p:cNvPr>
          <p:cNvSpPr/>
          <p:nvPr/>
        </p:nvSpPr>
        <p:spPr>
          <a:xfrm>
            <a:off x="4736757" y="1851818"/>
            <a:ext cx="48196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Z tohoto diagramu </a:t>
            </a:r>
            <a:r>
              <a:rPr lang="cs-CZ" sz="1600" i="1" dirty="0"/>
              <a:t>σ</a:t>
            </a:r>
            <a:r>
              <a:rPr lang="cs-CZ" sz="1600" dirty="0"/>
              <a:t>-</a:t>
            </a:r>
            <a:r>
              <a:rPr lang="cs-CZ" sz="1600" i="1" dirty="0"/>
              <a:t>ε</a:t>
            </a:r>
            <a:r>
              <a:rPr lang="cs-CZ" sz="1600" dirty="0"/>
              <a:t> můžeme explicitně identifikovat:</a:t>
            </a:r>
          </a:p>
          <a:p>
            <a:pPr lvl="0"/>
            <a:r>
              <a:rPr lang="cs-CZ" sz="1600" b="1" i="1" dirty="0"/>
              <a:t>geometrické parametry</a:t>
            </a:r>
            <a:r>
              <a:rPr lang="cs-CZ" sz="1600" dirty="0"/>
              <a:t>: </a:t>
            </a:r>
          </a:p>
          <a:p>
            <a:r>
              <a:rPr lang="cs-CZ" sz="1600" i="1" dirty="0"/>
              <a:t>Ra</a:t>
            </a:r>
            <a:r>
              <a:rPr lang="cs-CZ" sz="1600" i="1" baseline="-25000" dirty="0"/>
              <a:t>0</a:t>
            </a:r>
            <a:r>
              <a:rPr lang="cs-CZ" sz="1600" dirty="0"/>
              <a:t> - drsnost povrchu na neutrální rovině,</a:t>
            </a:r>
          </a:p>
          <a:p>
            <a:r>
              <a:rPr lang="cs-CZ" sz="1600" i="1" dirty="0" err="1"/>
              <a:t>Ra</a:t>
            </a:r>
            <a:r>
              <a:rPr lang="cs-CZ" sz="1600" dirty="0"/>
              <a:t> - drsnost povrchu, </a:t>
            </a:r>
          </a:p>
          <a:p>
            <a:r>
              <a:rPr lang="cs-CZ" sz="1600" i="1" dirty="0" err="1"/>
              <a:t>Y</a:t>
            </a:r>
            <a:r>
              <a:rPr lang="cs-CZ" sz="1600" i="1" baseline="-25000" dirty="0" err="1"/>
              <a:t>ret</a:t>
            </a:r>
            <a:r>
              <a:rPr lang="cs-CZ" sz="1600" dirty="0"/>
              <a:t> - úhel vnitřního tření při namáhání,</a:t>
            </a:r>
          </a:p>
          <a:p>
            <a:pPr lvl="0"/>
            <a:r>
              <a:rPr lang="cs-CZ" sz="1600" b="1" i="1" dirty="0" err="1"/>
              <a:t>napjatostní</a:t>
            </a:r>
            <a:r>
              <a:rPr lang="cs-CZ" sz="1600" b="1" i="1" dirty="0"/>
              <a:t> parametry</a:t>
            </a:r>
            <a:r>
              <a:rPr lang="cs-CZ" sz="1600" dirty="0"/>
              <a:t>: </a:t>
            </a:r>
          </a:p>
          <a:p>
            <a:r>
              <a:rPr lang="cs-CZ" sz="1600" i="1" dirty="0" err="1"/>
              <a:t>Rel</a:t>
            </a:r>
            <a:r>
              <a:rPr lang="cs-CZ" sz="1600" baseline="-25000" dirty="0"/>
              <a:t> </a:t>
            </a:r>
            <a:r>
              <a:rPr lang="cs-CZ" sz="1600" dirty="0"/>
              <a:t>– mez elasticity, </a:t>
            </a:r>
          </a:p>
          <a:p>
            <a:r>
              <a:rPr lang="cs-CZ" sz="1600" i="1" dirty="0"/>
              <a:t>Re</a:t>
            </a:r>
            <a:r>
              <a:rPr lang="cs-CZ" sz="1600" dirty="0"/>
              <a:t> – mez kluzu, </a:t>
            </a:r>
          </a:p>
          <a:p>
            <a:r>
              <a:rPr lang="cs-CZ" sz="1600" i="1" dirty="0" err="1"/>
              <a:t>Rm</a:t>
            </a:r>
            <a:r>
              <a:rPr lang="cs-CZ" sz="1600" dirty="0"/>
              <a:t> – mez smluvní pevnosti v tahu, </a:t>
            </a:r>
          </a:p>
          <a:p>
            <a:r>
              <a:rPr lang="cs-CZ" sz="1600" i="1" dirty="0" err="1"/>
              <a:t>σ</a:t>
            </a:r>
            <a:r>
              <a:rPr lang="cs-CZ" sz="1600" i="1" baseline="-25000" dirty="0" err="1"/>
              <a:t>sm</a:t>
            </a:r>
            <a:r>
              <a:rPr lang="cs-CZ" sz="1600" dirty="0"/>
              <a:t> – smluvní napětí, </a:t>
            </a:r>
          </a:p>
          <a:p>
            <a:r>
              <a:rPr lang="cs-CZ" sz="1600" i="1" dirty="0" err="1"/>
              <a:t>σ</a:t>
            </a:r>
            <a:r>
              <a:rPr lang="cs-CZ" sz="1600" i="1" baseline="-25000" dirty="0" err="1"/>
              <a:t>sk</a:t>
            </a:r>
            <a:r>
              <a:rPr lang="cs-CZ" sz="1600" dirty="0"/>
              <a:t> – skutečné napětí, </a:t>
            </a:r>
          </a:p>
          <a:p>
            <a:r>
              <a:rPr lang="cs-CZ" sz="1600" i="1" dirty="0" err="1"/>
              <a:t>R</a:t>
            </a:r>
            <a:r>
              <a:rPr lang="cs-CZ" sz="1600" i="1" baseline="-25000" dirty="0" err="1"/>
              <a:t>fr</a:t>
            </a:r>
            <a:r>
              <a:rPr lang="cs-CZ" sz="1600" dirty="0"/>
              <a:t> – mez pevnosti při přetržení,</a:t>
            </a:r>
          </a:p>
          <a:p>
            <a:pPr lvl="0"/>
            <a:r>
              <a:rPr lang="cs-CZ" sz="1600" b="1" i="1" dirty="0"/>
              <a:t>deformační parametry</a:t>
            </a:r>
            <a:r>
              <a:rPr lang="cs-CZ" sz="1600" b="1" dirty="0"/>
              <a:t>:</a:t>
            </a:r>
            <a:r>
              <a:rPr lang="cs-CZ" sz="1600" dirty="0"/>
              <a:t> </a:t>
            </a:r>
          </a:p>
          <a:p>
            <a:r>
              <a:rPr lang="cs-CZ" sz="1600" i="1" dirty="0" err="1"/>
              <a:t>ε</a:t>
            </a:r>
            <a:r>
              <a:rPr lang="cs-CZ" sz="1600" i="1" baseline="-25000" dirty="0" err="1"/>
              <a:t>el</a:t>
            </a:r>
            <a:r>
              <a:rPr lang="cs-CZ" sz="1600" dirty="0"/>
              <a:t> - poměrné prodloužení na mezi elasticity, </a:t>
            </a:r>
          </a:p>
          <a:p>
            <a:r>
              <a:rPr lang="cs-CZ" sz="1600" i="1" dirty="0" err="1"/>
              <a:t>ε</a:t>
            </a:r>
            <a:r>
              <a:rPr lang="cs-CZ" sz="1600" i="1" baseline="-25000" dirty="0" err="1"/>
              <a:t>Re</a:t>
            </a:r>
            <a:r>
              <a:rPr lang="cs-CZ" sz="1600" dirty="0"/>
              <a:t> - poměrné prodloužení na mezi kluzu, </a:t>
            </a:r>
          </a:p>
          <a:p>
            <a:r>
              <a:rPr lang="cs-CZ" sz="1600" i="1" dirty="0" err="1"/>
              <a:t>ε</a:t>
            </a:r>
            <a:r>
              <a:rPr lang="cs-CZ" sz="1600" i="1" baseline="-25000" dirty="0" err="1"/>
              <a:t>Rm</a:t>
            </a:r>
            <a:r>
              <a:rPr lang="cs-CZ" sz="1600" dirty="0"/>
              <a:t> - poměrné prodloužení na mezi pevnosti, </a:t>
            </a:r>
          </a:p>
          <a:p>
            <a:r>
              <a:rPr lang="cs-CZ" sz="1600" i="1" dirty="0" err="1"/>
              <a:t>ε</a:t>
            </a:r>
            <a:r>
              <a:rPr lang="cs-CZ" sz="1600" i="1" baseline="-25000" dirty="0" err="1"/>
              <a:t>fr</a:t>
            </a:r>
            <a:r>
              <a:rPr lang="cs-CZ" sz="1600" dirty="0"/>
              <a:t> - poměrné prodloužení na mezi pevnosti při přetržení</a:t>
            </a:r>
            <a:r>
              <a:rPr lang="cs-CZ" sz="1600" b="1" dirty="0"/>
              <a:t>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50321121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5423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6605</TotalTime>
  <Words>510</Words>
  <Application>Microsoft Office PowerPoint</Application>
  <PresentationFormat>Předvádění na obrazovce (4:3)</PresentationFormat>
  <Paragraphs>55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Motiv Office</vt:lpstr>
      <vt:lpstr>List</vt:lpstr>
      <vt:lpstr>Progresivní materiály a parametry materiálů pro Průmysl 4.0</vt:lpstr>
      <vt:lpstr>Kurz CŽV orientovaný na výkon povolání</vt:lpstr>
      <vt:lpstr>Kurz CŽV orientovaný na výkon povolání</vt:lpstr>
      <vt:lpstr>Kurz CŽV orientovaný na výkon povolání</vt:lpstr>
      <vt:lpstr>Kurz CŽV orientovaný na výkon povolání</vt:lpstr>
      <vt:lpstr>Kurz CŽV orientovaný na výkon povolání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Anna Palokha</cp:lastModifiedBy>
  <cp:revision>253</cp:revision>
  <dcterms:created xsi:type="dcterms:W3CDTF">2015-10-09T09:08:26Z</dcterms:created>
  <dcterms:modified xsi:type="dcterms:W3CDTF">2020-08-27T11:41:07Z</dcterms:modified>
</cp:coreProperties>
</file>