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9"/>
  </p:notesMasterIdLst>
  <p:sldIdLst>
    <p:sldId id="256" r:id="rId2"/>
    <p:sldId id="380" r:id="rId3"/>
    <p:sldId id="294" r:id="rId4"/>
    <p:sldId id="465" r:id="rId5"/>
    <p:sldId id="466" r:id="rId6"/>
    <p:sldId id="467" r:id="rId7"/>
    <p:sldId id="293" r:id="rId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7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7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:a16="http://schemas.microsoft.com/office/drawing/2014/main" id="{E169075B-CC2A-A246-9BE2-44B3792662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0D72DE7B-9807-304E-B113-07106B5FE3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66E3F7-B81A-E347-899F-ECE6E9467646}" type="datetimeFigureOut">
              <a:rPr lang="cs-CZ"/>
              <a:pPr>
                <a:defRPr/>
              </a:pPr>
              <a:t>27.08.2020</a:t>
            </a:fld>
            <a:endParaRPr lang="cs-CZ"/>
          </a:p>
        </p:txBody>
      </p:sp>
      <p:sp>
        <p:nvSpPr>
          <p:cNvPr id="4" name="Zástupný symbol obrazu snímky 3">
            <a:extLst>
              <a:ext uri="{FF2B5EF4-FFF2-40B4-BE49-F238E27FC236}">
                <a16:creationId xmlns:a16="http://schemas.microsoft.com/office/drawing/2014/main" id="{7C452DB2-D0A0-9048-BA12-FEF1EBDB4B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oznámok 4">
            <a:extLst>
              <a:ext uri="{FF2B5EF4-FFF2-40B4-BE49-F238E27FC236}">
                <a16:creationId xmlns:a16="http://schemas.microsoft.com/office/drawing/2014/main" id="{F1CC6C1C-37F6-1445-88D8-C0C315223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cs-CZ" noProof="0"/>
          </a:p>
        </p:txBody>
      </p:sp>
      <p:sp>
        <p:nvSpPr>
          <p:cNvPr id="6" name="Zástupný symbol päty 5">
            <a:extLst>
              <a:ext uri="{FF2B5EF4-FFF2-40B4-BE49-F238E27FC236}">
                <a16:creationId xmlns:a16="http://schemas.microsoft.com/office/drawing/2014/main" id="{22E57085-77BB-3B47-9F92-3AF9F2BD46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:a16="http://schemas.microsoft.com/office/drawing/2014/main" id="{5A75D23F-AD84-E848-AE8A-0ADFDF92E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6AC7EC-89F2-3946-BE34-997CEAFD66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2694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 podnadpisů.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F3C24-F785-6B43-8B82-D51088DB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466E-40E1-4441-BABD-D347ADBFB6D7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19104-603D-E64F-8B15-E1FCED0B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E06A0-8F70-104A-B71B-FEC199AD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B1D7E-5C34-B64F-BD06-258E36215471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94012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0F7D6-1E73-774B-8E8B-91D80A03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4B43-6C96-4A40-A808-580195111A64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0BF08-819A-5545-A329-7DD26A5C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81728-870E-764A-A876-B1A2B8B8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6F83-658E-734E-B2D6-C089A0C8927C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38426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0A183-B033-BA4A-AEC1-8A75293D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F539-959D-B34E-8709-EBEF908FF6A6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E993-7089-2049-8C85-FDCFD59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E5A2E-8BA7-0140-9BB0-FB6ACA88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E346-8FF3-E940-B041-3BCDA563A3A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0396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5C8FD-E78E-6E42-81DD-756DF3B5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EFCF-2DF6-BE46-9AFE-ACD35B994AF3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E771D-66FD-BE47-A661-6E0A7D16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27475-0B63-1144-B2E9-6BBD7777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71C2-0F8F-7841-B85A-445BD80B66CF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59209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BF44-6B2A-1844-B37B-CD1D88EF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735B-88E7-154D-BF7F-47988E167A22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C1995-765A-4C4A-9DD7-BFC75FC9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AE9ED-395D-7F4F-808B-F8673145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6F78-11B3-2F44-8E28-F00375AFEB20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08410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D738E2-C269-2B40-B4C2-A3CF465B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F5467-32E8-8E48-8A31-046EA149BFB6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1B063D-6A8F-AD4F-849A-A581EEE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3A3F98-2A38-7F48-85B7-6BC76266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CFDD-4BB7-E040-A703-D885B8F7A5F8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99991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85DD28-0F5E-1B42-9C1D-0C7D2C83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50DC9-7735-6E44-AF04-D509739D264D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2A84F7-4ABC-864C-8E78-59689F89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126BE7-9482-0F43-9AD5-0B4D7587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8B44-A719-9A43-BC2A-4E13B021963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40890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009EB1D-782E-F24A-B4A0-8934128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3CED-BC59-C24A-AEAD-E0BC76ED2908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9C14BD-AEE9-6646-A1E6-FBE6644B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873373-2367-D246-8B4C-A81DD391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CACA-88A4-DF48-B2B1-21296B9A5FC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50301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945695-8DEE-DA4A-8514-41E338F6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AA41-7A2C-3347-A03E-522E0D6D2781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A309396-B8C4-EE47-9D95-CD39A5CE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24BD09-318D-D14C-A6A3-24D07362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4A00B-BB65-9541-BBE2-F2C7D3CA9B0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49023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F90FAF-F15B-0D4C-8B80-27CE93B7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1FDB-6227-8840-BDF9-F018B1B7C7D3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FE1757-1ACC-7C40-BD7A-9DC89F5F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44D693-7FEB-394B-B45E-5D50D9EB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7D85-8CDA-5F43-89CD-3D83123EFD9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21899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E437BD-52B9-9240-8C0C-EB718E52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397B-A09D-584B-BF39-D05BF5269078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8074C8-7A43-0141-AD2A-537E547B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36FB60-9C80-5C46-931A-E49B2842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303C0-B19C-2B48-9660-EBD0F9BC4F1E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3091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C2B2DCE9-C790-4D4B-BFE8-E730D894E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077999D1-192B-154C-AC4A-62B622EEC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97F48-74BD-F041-804F-C4C6ACCAC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BE5B89-A59B-AA43-BC59-2D5FE768FFE6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7C848-4E0D-154B-B588-3CDBAF6B8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4A79-6B55-D948-BA0A-8BD3F27F4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EEBE5B-DA56-624C-A424-F3D277D4DBA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0014 kopie-prezentace.jpg">
            <a:extLst>
              <a:ext uri="{FF2B5EF4-FFF2-40B4-BE49-F238E27FC236}">
                <a16:creationId xmlns:a16="http://schemas.microsoft.com/office/drawing/2014/main" id="{38A5ED6A-8037-0146-B03F-5CDDB9F04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8553"/>
            <a:ext cx="9144000" cy="372031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51805"/>
            <a:ext cx="9144000" cy="230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Materiály v současné strojírenské praxi</a:t>
            </a:r>
            <a:br>
              <a:rPr lang="cs-CZ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50" name="Obrázek 3">
            <a:extLst>
              <a:ext uri="{FF2B5EF4-FFF2-40B4-BE49-F238E27FC236}">
                <a16:creationId xmlns:a16="http://schemas.microsoft.com/office/drawing/2014/main" id="{ABA4BAFA-7BE0-5443-9AD1-02995DFE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852" y="1107335"/>
            <a:ext cx="674939" cy="67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400" dirty="0"/>
              <a:t>Kurzy pro společnost 4.0, s registračním číslem: CZ.02.2.69/0.0/0.0/16_031/0011591 </a:t>
            </a:r>
            <a:r>
              <a:rPr lang="cs-CZ" dirty="0"/>
              <a:t>		www.VSTECB.cz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38BB2F3-0BDE-4237-88B0-677CCD80E7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8" y="754786"/>
            <a:ext cx="6218151" cy="13800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Kurz CŽV orientovaný na výkon povolání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DCB52877-48CB-47F7-A408-271924C031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708525"/>
          </a:xfrm>
        </p:spPr>
        <p:txBody>
          <a:bodyPr numCol="2"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Automatizace a robotizace produkčních procesů pro Průmysl 4.0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Architektura manipulátorů a robotů pro průmyslovou výrobu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Automatizované systémy produkčních procesů pro Průmysl 4.0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Analýza a zpracování velkých dat v Průmyslu 4.0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Řízení v reálném čase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Průmysl 4.0 a průmyslový internet věcí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Základní členění materiálů, jejich vlastností a kritéria volby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98141B"/>
                </a:solidFill>
              </a:rPr>
              <a:t>Materiály v současné strojírenské praxi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Progresivní materiály a parametry materiálů pro Průmysl 4.0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Projektování automatizovaných produkčních pracovišť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Metody materiálových toků a sledu operací výroby produktů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Dispoziční uspořádání automatizace  produkčních procesů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Příklad řešení vybraného automatizovaného logistického prvku</a:t>
            </a:r>
          </a:p>
        </p:txBody>
      </p:sp>
    </p:spTree>
    <p:extLst>
      <p:ext uri="{BB962C8B-B14F-4D97-AF65-F5344CB8AC3E}">
        <p14:creationId xmlns:p14="http://schemas.microsoft.com/office/powerpoint/2010/main" val="460493379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Kurz CŽV orientovaný na výkon povolání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417637" y="1584238"/>
            <a:ext cx="7886700" cy="480970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Materiály v současné strojírenské praxi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5B82C04-2880-42FC-89C7-53F64C8A704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2231896"/>
            <a:ext cx="6865938" cy="35814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F232E48A-F0EB-4B48-B403-4D662E350450}"/>
              </a:ext>
            </a:extLst>
          </p:cNvPr>
          <p:cNvSpPr/>
          <p:nvPr/>
        </p:nvSpPr>
        <p:spPr>
          <a:xfrm>
            <a:off x="206375" y="5939138"/>
            <a:ext cx="8764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Vztah mezi plastickými a pevnostními vlastnostmi ocelí pro automobilový průmysl.</a:t>
            </a:r>
          </a:p>
        </p:txBody>
      </p:sp>
    </p:spTree>
    <p:extLst>
      <p:ext uri="{BB962C8B-B14F-4D97-AF65-F5344CB8AC3E}">
        <p14:creationId xmlns:p14="http://schemas.microsoft.com/office/powerpoint/2010/main" val="2886907291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Kurz CŽV orientovaný na výkon povolání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417637" y="1584238"/>
            <a:ext cx="7886700" cy="480970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Materiály v současné strojírenské praxi </a:t>
            </a:r>
          </a:p>
        </p:txBody>
      </p:sp>
      <p:pic>
        <p:nvPicPr>
          <p:cNvPr id="5" name="Obrázok 264" descr="059">
            <a:extLst>
              <a:ext uri="{FF2B5EF4-FFF2-40B4-BE49-F238E27FC236}">
                <a16:creationId xmlns:a16="http://schemas.microsoft.com/office/drawing/2014/main" id="{C41363CF-2B7F-4C9F-90DD-3D30BEE514C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73876"/>
            <a:ext cx="3739978" cy="1972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263" descr="046">
            <a:extLst>
              <a:ext uri="{FF2B5EF4-FFF2-40B4-BE49-F238E27FC236}">
                <a16:creationId xmlns:a16="http://schemas.microsoft.com/office/drawing/2014/main" id="{C1A53F0F-F79B-49E3-B13F-79F23931634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396" y="2640779"/>
            <a:ext cx="2599758" cy="1905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ok 262" descr="047">
            <a:extLst>
              <a:ext uri="{FF2B5EF4-FFF2-40B4-BE49-F238E27FC236}">
                <a16:creationId xmlns:a16="http://schemas.microsoft.com/office/drawing/2014/main" id="{C63DC66B-3FA0-4D2D-B124-1001BF90FC4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572" y="2607327"/>
            <a:ext cx="2351428" cy="190550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35B244AB-E5FE-4722-AB4D-A075A43C3501}"/>
              </a:ext>
            </a:extLst>
          </p:cNvPr>
          <p:cNvSpPr/>
          <p:nvPr/>
        </p:nvSpPr>
        <p:spPr>
          <a:xfrm>
            <a:off x="1" y="5121858"/>
            <a:ext cx="3966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Různé oceli použité při výrobě disků kol automobilu.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567C05D5-1401-47AF-BA05-6AFC4AA5B58F}"/>
              </a:ext>
            </a:extLst>
          </p:cNvPr>
          <p:cNvSpPr/>
          <p:nvPr/>
        </p:nvSpPr>
        <p:spPr>
          <a:xfrm>
            <a:off x="3966396" y="5121858"/>
            <a:ext cx="5177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Různé oceli použité při výrobě části podvozku automobilu.</a:t>
            </a:r>
          </a:p>
        </p:txBody>
      </p:sp>
    </p:spTree>
    <p:extLst>
      <p:ext uri="{BB962C8B-B14F-4D97-AF65-F5344CB8AC3E}">
        <p14:creationId xmlns:p14="http://schemas.microsoft.com/office/powerpoint/2010/main" val="4159504993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Kurz CŽV orientovaný na výkon povolání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4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417637" y="1442628"/>
            <a:ext cx="7886700" cy="480970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Materiály v současné strojírenské praxi </a:t>
            </a:r>
          </a:p>
        </p:txBody>
      </p:sp>
      <p:pic>
        <p:nvPicPr>
          <p:cNvPr id="2" name="Obrázok 269" descr="090">
            <a:extLst>
              <a:ext uri="{FF2B5EF4-FFF2-40B4-BE49-F238E27FC236}">
                <a16:creationId xmlns:a16="http://schemas.microsoft.com/office/drawing/2014/main" id="{348D9DD3-9047-4128-A17E-7D45DBED0A7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2980"/>
            <a:ext cx="9058275" cy="40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0922C77F-29EB-44E3-B7E9-65A33A5D9346}"/>
              </a:ext>
            </a:extLst>
          </p:cNvPr>
          <p:cNvSpPr/>
          <p:nvPr/>
        </p:nvSpPr>
        <p:spPr>
          <a:xfrm>
            <a:off x="300037" y="6073918"/>
            <a:ext cx="8543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Použití jednotlivých </a:t>
            </a:r>
            <a:r>
              <a:rPr lang="sk-SK" dirty="0" err="1"/>
              <a:t>druhů</a:t>
            </a:r>
            <a:r>
              <a:rPr lang="sk-SK" dirty="0"/>
              <a:t> ocelí </a:t>
            </a:r>
            <a:r>
              <a:rPr lang="sk-SK" dirty="0" err="1"/>
              <a:t>při</a:t>
            </a:r>
            <a:r>
              <a:rPr lang="sk-SK" dirty="0"/>
              <a:t> </a:t>
            </a:r>
            <a:r>
              <a:rPr lang="sk-SK" dirty="0" err="1"/>
              <a:t>výrobě</a:t>
            </a:r>
            <a:r>
              <a:rPr lang="sk-SK" dirty="0"/>
              <a:t> nosných </a:t>
            </a:r>
            <a:r>
              <a:rPr lang="sk-SK" dirty="0" err="1"/>
              <a:t>částí</a:t>
            </a:r>
            <a:r>
              <a:rPr lang="sk-SK" dirty="0"/>
              <a:t> automobilové </a:t>
            </a:r>
            <a:r>
              <a:rPr lang="sk-SK" dirty="0" err="1"/>
              <a:t>karoserie</a:t>
            </a:r>
            <a:r>
              <a:rPr lang="sk-SK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3239677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Kurz CŽV orientovaný na výkon povolání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5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417637" y="1442628"/>
            <a:ext cx="7886700" cy="480970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Materiály v současné strojírenské praxi </a:t>
            </a:r>
          </a:p>
        </p:txBody>
      </p:sp>
      <p:pic>
        <p:nvPicPr>
          <p:cNvPr id="5" name="Obrázok 268" descr="094">
            <a:extLst>
              <a:ext uri="{FF2B5EF4-FFF2-40B4-BE49-F238E27FC236}">
                <a16:creationId xmlns:a16="http://schemas.microsoft.com/office/drawing/2014/main" id="{22AA05D1-B720-45FA-B9FA-FF0E7268461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46" y="1986739"/>
            <a:ext cx="7334507" cy="39191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1A481645-BBDF-45AC-87A6-759F8B0BFFFD}"/>
              </a:ext>
            </a:extLst>
          </p:cNvPr>
          <p:cNvSpPr/>
          <p:nvPr/>
        </p:nvSpPr>
        <p:spPr>
          <a:xfrm>
            <a:off x="99283" y="60314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Použití jednotlivých </a:t>
            </a:r>
            <a:r>
              <a:rPr lang="sk-SK" dirty="0" err="1"/>
              <a:t>druhů</a:t>
            </a:r>
            <a:r>
              <a:rPr lang="sk-SK" dirty="0"/>
              <a:t> ocelí </a:t>
            </a:r>
            <a:r>
              <a:rPr lang="sk-SK" dirty="0" err="1"/>
              <a:t>při</a:t>
            </a:r>
            <a:r>
              <a:rPr lang="sk-SK" dirty="0"/>
              <a:t> </a:t>
            </a:r>
            <a:r>
              <a:rPr lang="sk-SK" dirty="0" err="1"/>
              <a:t>výrobě</a:t>
            </a:r>
            <a:r>
              <a:rPr lang="sk-SK" dirty="0"/>
              <a:t> povrchových </a:t>
            </a:r>
            <a:r>
              <a:rPr lang="sk-SK" dirty="0" err="1"/>
              <a:t>částí</a:t>
            </a:r>
            <a:r>
              <a:rPr lang="sk-SK" dirty="0"/>
              <a:t> automobilové </a:t>
            </a:r>
            <a:r>
              <a:rPr lang="sk-SK" dirty="0" err="1"/>
              <a:t>karoserie</a:t>
            </a:r>
            <a:r>
              <a:rPr lang="sk-SK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8710992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912" y="2489575"/>
            <a:ext cx="9144000" cy="32377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/>
              <a:t>Děkuji za pozornost</a:t>
            </a:r>
            <a:br>
              <a:rPr lang="cs-CZ" sz="3600" dirty="0"/>
            </a:br>
            <a:r>
              <a:rPr lang="cs-CZ" sz="1600" dirty="0"/>
              <a:t>Realizováno v rámci projektu:</a:t>
            </a:r>
            <a:br>
              <a:rPr lang="cs-CZ" sz="1600" dirty="0"/>
            </a:br>
            <a:r>
              <a:rPr lang="cs-CZ" sz="1600" dirty="0"/>
              <a:t>Kurzy pro společnost 4.0, s registračním číslem: CZ.02.2.69/0.0/0.0/16_031/0011591,</a:t>
            </a:r>
            <a:br>
              <a:rPr lang="cs-CZ" sz="1600" dirty="0"/>
            </a:br>
            <a:r>
              <a:rPr lang="cs-CZ" sz="1600" dirty="0"/>
              <a:t>ve výzvě č. 02_16_031 Celoživotní vzdělávání na vysokých školách v prioritní ose 2 OP, Operačního programu Výzkum, vývoj a vzdělávání.</a:t>
            </a:r>
            <a:br>
              <a:rPr lang="cs-CZ" sz="1600" dirty="0"/>
            </a:br>
            <a:r>
              <a:rPr lang="cs-CZ" sz="1600" dirty="0"/>
              <a:t>Realizace projektu je spolufinancována z prostředků ESF a státního rozpočtu ČR.</a:t>
            </a:r>
            <a:br>
              <a:rPr lang="cs-CZ" sz="3600" dirty="0"/>
            </a:b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2290" name="Obrázek 3">
            <a:extLst>
              <a:ext uri="{FF2B5EF4-FFF2-40B4-BE49-F238E27FC236}">
                <a16:creationId xmlns:a16="http://schemas.microsoft.com/office/drawing/2014/main" id="{D821E6C9-A6C4-FA4F-B59C-4B1B4BCE6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7684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</a:p>
        </p:txBody>
      </p:sp>
      <p:sp>
        <p:nvSpPr>
          <p:cNvPr id="12293" name="Obdélník 2">
            <a:extLst>
              <a:ext uri="{FF2B5EF4-FFF2-40B4-BE49-F238E27FC236}">
                <a16:creationId xmlns:a16="http://schemas.microsoft.com/office/drawing/2014/main" id="{73229695-8A7F-9A48-B36C-61F6DD808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5542381"/>
            <a:ext cx="184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 dirty="0"/>
              <a:t>www.VSTECB.cz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6598</TotalTime>
  <Words>391</Words>
  <Application>Microsoft Office PowerPoint</Application>
  <PresentationFormat>Předvádění na obrazovce (4:3)</PresentationFormat>
  <Paragraphs>37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Trebuchet MS</vt:lpstr>
      <vt:lpstr>Motiv Office</vt:lpstr>
      <vt:lpstr>Materiály v současné strojírenské praxi </vt:lpstr>
      <vt:lpstr>Kurz CŽV orientovaný na výkon povolání</vt:lpstr>
      <vt:lpstr>Kurz CŽV orientovaný na výkon povolání</vt:lpstr>
      <vt:lpstr>Kurz CŽV orientovaný na výkon povolání</vt:lpstr>
      <vt:lpstr>Kurz CŽV orientovaný na výkon povolání</vt:lpstr>
      <vt:lpstr>Kurz CŽV orientovaný na výkon povolání</vt:lpstr>
      <vt:lpstr>Děkuji za pozornost Realizováno v rámci projektu: Kurzy pro společnost 4.0, s registračním číslem: CZ.02.2.69/0.0/0.0/16_031/0011591, ve výzvě č. 02_16_031 Celoživotní vzdělávání na vysokých školách v prioritní ose 2 OP, Operačního programu Výzkum, vývoj a vzdělávání. Realizace projektu je spolufinancována z prostředků ESF a státního rozpočtu ČR.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Monika</dc:creator>
  <cp:lastModifiedBy>Anna Palokha</cp:lastModifiedBy>
  <cp:revision>253</cp:revision>
  <dcterms:created xsi:type="dcterms:W3CDTF">2015-10-09T09:08:26Z</dcterms:created>
  <dcterms:modified xsi:type="dcterms:W3CDTF">2020-08-27T11:23:38Z</dcterms:modified>
</cp:coreProperties>
</file>