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14"/>
  </p:notesMasterIdLst>
  <p:sldIdLst>
    <p:sldId id="256" r:id="rId2"/>
    <p:sldId id="380" r:id="rId3"/>
    <p:sldId id="294" r:id="rId4"/>
    <p:sldId id="446" r:id="rId5"/>
    <p:sldId id="447" r:id="rId6"/>
    <p:sldId id="448" r:id="rId7"/>
    <p:sldId id="449" r:id="rId8"/>
    <p:sldId id="450" r:id="rId9"/>
    <p:sldId id="451" r:id="rId10"/>
    <p:sldId id="452" r:id="rId11"/>
    <p:sldId id="453" r:id="rId12"/>
    <p:sldId id="293" r:id="rId13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79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E169075B-CC2A-A246-9BE2-44B37926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0D72DE7B-9807-304E-B113-07106B5FE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6E3F7-B81A-E347-899F-ECE6E9467646}" type="datetimeFigureOut">
              <a:rPr lang="cs-CZ"/>
              <a:pPr>
                <a:defRPr/>
              </a:pPr>
              <a:t>27.08.2020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7C452DB2-D0A0-9048-BA12-FEF1EBDB4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F1CC6C1C-37F6-1445-88D8-C0C315223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22E57085-77BB-3B47-9F92-3AF9F2BD46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5A75D23F-AD84-E848-AE8A-0ADFDF92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6AC7EC-89F2-3946-BE34-997CEAFD6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694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F3C24-F785-6B43-8B82-D51088D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466E-40E1-4441-BABD-D347ADBFB6D7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19104-603D-E64F-8B15-E1FCED0B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E06A0-8F70-104A-B71B-FEC199AD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1D7E-5C34-B64F-BD06-258E3621547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401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0F7D6-1E73-774B-8E8B-91D80A03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4B43-6C96-4A40-A808-580195111A64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0BF08-819A-5545-A329-7DD26A5C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1728-870E-764A-A876-B1A2B8B8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6F83-658E-734E-B2D6-C089A0C8927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38426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0A183-B033-BA4A-AEC1-8A75293D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F539-959D-B34E-8709-EBEF908FF6A6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E993-7089-2049-8C85-FDCFD59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5A2E-8BA7-0140-9BB0-FB6ACA88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E346-8FF3-E940-B041-3BCDA563A3A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039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5C8FD-E78E-6E42-81DD-756DF3B5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EFCF-2DF6-BE46-9AFE-ACD35B994AF3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E771D-66FD-BE47-A661-6E0A7D16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7475-0B63-1144-B2E9-6BBD7777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71C2-0F8F-7841-B85A-445BD80B66C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920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BF44-6B2A-1844-B37B-CD1D88E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35B-88E7-154D-BF7F-47988E167A22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1995-765A-4C4A-9DD7-BFC75FC9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E9ED-395D-7F4F-808B-F8673145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6F78-11B3-2F44-8E28-F00375AFEB2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8410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D738E2-C269-2B40-B4C2-A3CF465B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5467-32E8-8E48-8A31-046EA149BFB6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1B063D-6A8F-AD4F-849A-A581EEE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3A3F98-2A38-7F48-85B7-6BC76266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CFDD-4BB7-E040-A703-D885B8F7A5F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999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85DD28-0F5E-1B42-9C1D-0C7D2C83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0DC9-7735-6E44-AF04-D509739D264D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2A84F7-4ABC-864C-8E78-59689F89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126BE7-9482-0F43-9AD5-0B4D7587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8B44-A719-9A43-BC2A-4E13B021963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089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09EB1D-782E-F24A-B4A0-8934128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3CED-BC59-C24A-AEAD-E0BC76ED2908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9C14BD-AEE9-6646-A1E6-FBE6644B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73373-2367-D246-8B4C-A81DD391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CACA-88A4-DF48-B2B1-21296B9A5FC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0301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945695-8DEE-DA4A-8514-41E338F6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AA41-7A2C-3347-A03E-522E0D6D2781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309396-B8C4-EE47-9D95-CD39A5CE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24BD09-318D-D14C-A6A3-24D0736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A00B-BB65-9541-BBE2-F2C7D3CA9B0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902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F90FAF-F15B-0D4C-8B80-27CE93B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1FDB-6227-8840-BDF9-F018B1B7C7D3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FE1757-1ACC-7C40-BD7A-9DC89F5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44D693-7FEB-394B-B45E-5D50D9EB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7D85-8CDA-5F43-89CD-3D83123EFD9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1899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E437BD-52B9-9240-8C0C-EB718E52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397B-A09D-584B-BF39-D05BF5269078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8074C8-7A43-0141-AD2A-537E547B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36FB60-9C80-5C46-931A-E49B284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03C0-B19C-2B48-9660-EBD0F9BC4F1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3091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C2B2DCE9-C790-4D4B-BFE8-E730D894E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077999D1-192B-154C-AC4A-62B622EE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7F48-74BD-F041-804F-C4C6ACCAC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BE5B89-A59B-AA43-BC59-2D5FE768FFE6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7C848-4E0D-154B-B588-3CDBAF6B8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4A79-6B55-D948-BA0A-8BD3F27F4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BE5B-DA56-624C-A424-F3D277D4DBA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14 kopie-prezentace.jpg">
            <a:extLst>
              <a:ext uri="{FF2B5EF4-FFF2-40B4-BE49-F238E27FC236}">
                <a16:creationId xmlns:a16="http://schemas.microsoft.com/office/drawing/2014/main" id="{38A5ED6A-8037-0146-B03F-5CDDB9F04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553"/>
            <a:ext cx="9144000" cy="37203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51805"/>
            <a:ext cx="9144000" cy="230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Průmysl 4.0 a průmyslový internet věcí</a:t>
            </a:r>
            <a:br>
              <a:rPr lang="cs-CZ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0" name="Obrázek 3">
            <a:extLst>
              <a:ext uri="{FF2B5EF4-FFF2-40B4-BE49-F238E27FC236}">
                <a16:creationId xmlns:a16="http://schemas.microsoft.com/office/drawing/2014/main" id="{ABA4BAFA-7BE0-5443-9AD1-02995DFE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852" y="1107335"/>
            <a:ext cx="674939" cy="67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400" dirty="0"/>
              <a:t>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38BB2F3-0BDE-4237-88B0-677CCD80E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8" y="754786"/>
            <a:ext cx="6218151" cy="13800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7566025" cy="1233488"/>
          </a:xfrm>
        </p:spPr>
        <p:txBody>
          <a:bodyPr/>
          <a:lstStyle/>
          <a:p>
            <a:r>
              <a:rPr lang="cs-CZ" altLang="cs-CZ" sz="3600" b="1" dirty="0" err="1">
                <a:solidFill>
                  <a:srgbClr val="98141B"/>
                </a:solidFill>
              </a:rPr>
              <a:t>IoT</a:t>
            </a:r>
            <a:r>
              <a:rPr lang="cs-CZ" altLang="cs-CZ" sz="3600" b="1" dirty="0">
                <a:solidFill>
                  <a:srgbClr val="98141B"/>
                </a:solidFill>
              </a:rPr>
              <a:t> a </a:t>
            </a:r>
            <a:r>
              <a:rPr lang="cs-CZ" altLang="cs-CZ" sz="3600" b="1" dirty="0" err="1">
                <a:solidFill>
                  <a:srgbClr val="98141B"/>
                </a:solidFill>
              </a:rPr>
              <a:t>streaming</a:t>
            </a:r>
            <a:r>
              <a:rPr lang="cs-CZ" altLang="cs-CZ" sz="3600" b="1" dirty="0">
                <a:solidFill>
                  <a:srgbClr val="98141B"/>
                </a:solidFill>
              </a:rPr>
              <a:t> – lambda architektura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9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61893" y="10370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880" y="3609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270918" y="42150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545766" y="4605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" name="Picture 2" descr="Lambda Architecture for IoT and Big Data Systems">
            <a:extLst>
              <a:ext uri="{FF2B5EF4-FFF2-40B4-BE49-F238E27FC236}">
                <a16:creationId xmlns:a16="http://schemas.microsoft.com/office/drawing/2014/main" id="{608587DB-8E6D-45A8-8E44-EEA07566B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3203"/>
            <a:ext cx="904875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786661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Trendy v </a:t>
            </a:r>
            <a:r>
              <a:rPr lang="cs-CZ" altLang="cs-CZ" sz="3600" b="1" dirty="0" err="1">
                <a:solidFill>
                  <a:srgbClr val="98141B"/>
                </a:solidFill>
              </a:rPr>
              <a:t>IoT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10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87169" y="1772889"/>
            <a:ext cx="8169662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600" dirty="0"/>
              <a:t>Extrémní nárůst dat (tzv. </a:t>
            </a:r>
            <a:r>
              <a:rPr lang="cs-CZ" sz="2600" dirty="0" err="1"/>
              <a:t>exaflood</a:t>
            </a:r>
            <a:r>
              <a:rPr lang="cs-CZ" sz="2600" dirty="0"/>
              <a:t>)</a:t>
            </a:r>
          </a:p>
          <a:p>
            <a:pPr>
              <a:lnSpc>
                <a:spcPct val="150000"/>
              </a:lnSpc>
            </a:pPr>
            <a:r>
              <a:rPr lang="cs-CZ" sz="2600" dirty="0"/>
              <a:t>Miniaturizace zařízení</a:t>
            </a:r>
          </a:p>
          <a:p>
            <a:pPr>
              <a:lnSpc>
                <a:spcPct val="150000"/>
              </a:lnSpc>
            </a:pPr>
            <a:r>
              <a:rPr lang="cs-CZ" sz="2600" dirty="0"/>
              <a:t>Snižování spotřeby zařízení</a:t>
            </a:r>
          </a:p>
          <a:p>
            <a:pPr>
              <a:lnSpc>
                <a:spcPct val="150000"/>
              </a:lnSpc>
            </a:pPr>
            <a:r>
              <a:rPr lang="cs-CZ" sz="2600" dirty="0"/>
              <a:t>Rostoucí složitost vede k autonomním systémům</a:t>
            </a:r>
          </a:p>
        </p:txBody>
      </p:sp>
    </p:spTree>
    <p:extLst>
      <p:ext uri="{BB962C8B-B14F-4D97-AF65-F5344CB8AC3E}">
        <p14:creationId xmlns:p14="http://schemas.microsoft.com/office/powerpoint/2010/main" val="628892456"/>
      </p:ext>
    </p:extLst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912" y="2489575"/>
            <a:ext cx="9144000" cy="3237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Děkuji za pozornost</a:t>
            </a:r>
            <a:br>
              <a:rPr lang="cs-CZ" sz="3600" dirty="0"/>
            </a:br>
            <a:r>
              <a:rPr lang="cs-CZ" sz="1600" dirty="0"/>
              <a:t>Realizováno v rámci projektu:</a:t>
            </a:r>
            <a:br>
              <a:rPr lang="cs-CZ" sz="1600" dirty="0"/>
            </a:br>
            <a:r>
              <a:rPr lang="cs-CZ" sz="1600" dirty="0"/>
              <a:t>Kurzy pro společnost 4.0, s registračním číslem: CZ.02.2.69/0.0/0.0/16_031/0011591,</a:t>
            </a:r>
            <a:br>
              <a:rPr lang="cs-CZ" sz="1600" dirty="0"/>
            </a:br>
            <a:r>
              <a:rPr lang="cs-CZ" sz="1600" dirty="0"/>
              <a:t>ve výzvě č. 02_16_031 Celoživotní vzdělávání na vysokých školách v prioritní ose 2 OP, Operačního programu Výzkum, vývoj a vzdělávání.</a:t>
            </a:r>
            <a:br>
              <a:rPr lang="cs-CZ" sz="1600" dirty="0"/>
            </a:br>
            <a:r>
              <a:rPr lang="cs-CZ" sz="1600" dirty="0"/>
              <a:t>Realizace projektu je spolufinancována z prostředků ESF a státního rozpočtu ČR.</a:t>
            </a:r>
            <a:br>
              <a:rPr lang="cs-CZ" sz="3600" dirty="0"/>
            </a:b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2290" name="Obrázek 3">
            <a:extLst>
              <a:ext uri="{FF2B5EF4-FFF2-40B4-BE49-F238E27FC236}">
                <a16:creationId xmlns:a16="http://schemas.microsoft.com/office/drawing/2014/main" id="{D821E6C9-A6C4-FA4F-B59C-4B1B4BCE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684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</a:p>
        </p:txBody>
      </p:sp>
      <p:sp>
        <p:nvSpPr>
          <p:cNvPr id="12293" name="Obdélník 2">
            <a:extLst>
              <a:ext uri="{FF2B5EF4-FFF2-40B4-BE49-F238E27FC236}">
                <a16:creationId xmlns:a16="http://schemas.microsoft.com/office/drawing/2014/main" id="{73229695-8A7F-9A48-B36C-61F6DD80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5542381"/>
            <a:ext cx="184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 dirty="0"/>
              <a:t>www.VSTECB.cz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Kurz CŽV orientovaný na výkon povolání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074A2F7-4A4B-42A2-AA67-744D951862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08525"/>
          </a:xfrm>
        </p:spPr>
        <p:txBody>
          <a:bodyPr numCol="2"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Automatizace a robotizace produkčních procesů pro Průmysl 4.0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Architektura manipulátorů a robotů pro průmyslovou výrobu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Automatizované systémy produkčních procesů pro Průmysl 4.0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Analýza a zpracování velkých dat v Průmyslu 4.0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Řízení v reálném čase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98141B"/>
                </a:solidFill>
              </a:rPr>
              <a:t>Průmysl 4.0 a průmyslový internet věcí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Základní členění materiálů, jejich vlastností a kritéria volby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Materiály v současné strojírenské praxi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Progresivní materiály a parametry materiálů pro Průmysl 4.0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Projektování automatizovaných produkčních pracovišť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Metody materiálových toků a sledu operací výroby produktů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Dispoziční uspořádání automatizace  produkčních procesů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Příklad řešení vybraného automatizovaného logistického prvku</a:t>
            </a:r>
          </a:p>
        </p:txBody>
      </p:sp>
    </p:spTree>
    <p:extLst>
      <p:ext uri="{BB962C8B-B14F-4D97-AF65-F5344CB8AC3E}">
        <p14:creationId xmlns:p14="http://schemas.microsoft.com/office/powerpoint/2010/main" val="460493379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7566025" cy="1233488"/>
          </a:xfrm>
        </p:spPr>
        <p:txBody>
          <a:bodyPr/>
          <a:lstStyle/>
          <a:p>
            <a:pPr algn="ctr"/>
            <a:r>
              <a:rPr lang="cs-CZ" altLang="cs-CZ" sz="3600" b="1" dirty="0">
                <a:solidFill>
                  <a:srgbClr val="98141B"/>
                </a:solidFill>
              </a:rPr>
              <a:t>Průmysl 4.0 a průmyslový Internet věcí (</a:t>
            </a:r>
            <a:r>
              <a:rPr lang="cs-CZ" altLang="cs-CZ" sz="3600" b="1" dirty="0" err="1">
                <a:solidFill>
                  <a:srgbClr val="98141B"/>
                </a:solidFill>
              </a:rPr>
              <a:t>Industrial</a:t>
            </a:r>
            <a:r>
              <a:rPr lang="cs-CZ" altLang="cs-CZ" sz="3600" b="1" dirty="0">
                <a:solidFill>
                  <a:srgbClr val="98141B"/>
                </a:solidFill>
              </a:rPr>
              <a:t> Internet </a:t>
            </a:r>
            <a:r>
              <a:rPr lang="cs-CZ" altLang="cs-CZ" sz="3600" b="1" dirty="0" err="1">
                <a:solidFill>
                  <a:srgbClr val="98141B"/>
                </a:solidFill>
              </a:rPr>
              <a:t>of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Things</a:t>
            </a:r>
            <a:r>
              <a:rPr lang="cs-CZ" altLang="cs-CZ" sz="3600" b="1" dirty="0">
                <a:solidFill>
                  <a:srgbClr val="98141B"/>
                </a:solidFill>
              </a:rPr>
              <a:t> - </a:t>
            </a:r>
            <a:r>
              <a:rPr lang="cs-CZ" altLang="cs-CZ" sz="3600" b="1" dirty="0" err="1">
                <a:solidFill>
                  <a:srgbClr val="98141B"/>
                </a:solidFill>
              </a:rPr>
              <a:t>IIoT</a:t>
            </a:r>
            <a:r>
              <a:rPr lang="cs-CZ" altLang="cs-CZ" sz="3600" b="1" dirty="0">
                <a:solidFill>
                  <a:srgbClr val="98141B"/>
                </a:solidFill>
              </a:rPr>
              <a:t>)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Co je to Internet věcí (Internet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Things</a:t>
            </a:r>
            <a:r>
              <a:rPr lang="cs-CZ" sz="2400" dirty="0"/>
              <a:t>)?</a:t>
            </a:r>
          </a:p>
          <a:p>
            <a:r>
              <a:rPr lang="cs-CZ" sz="2400" dirty="0"/>
              <a:t>Jaká je souvislost mezi </a:t>
            </a:r>
            <a:r>
              <a:rPr lang="cs-CZ" sz="2400" dirty="0" err="1"/>
              <a:t>IoT</a:t>
            </a:r>
            <a:r>
              <a:rPr lang="cs-CZ" sz="2400" dirty="0"/>
              <a:t> a Průmyslem 4.0?</a:t>
            </a:r>
          </a:p>
          <a:p>
            <a:r>
              <a:rPr lang="cs-CZ" sz="2400" dirty="0"/>
              <a:t>Na jakých technických a softwarových prostředcích je </a:t>
            </a:r>
            <a:r>
              <a:rPr lang="cs-CZ" sz="2400" dirty="0" err="1"/>
              <a:t>IoT</a:t>
            </a:r>
            <a:r>
              <a:rPr lang="cs-CZ" sz="2400" dirty="0"/>
              <a:t> založen?</a:t>
            </a:r>
          </a:p>
          <a:p>
            <a:r>
              <a:rPr lang="cs-CZ" sz="2400" dirty="0"/>
              <a:t>Proč </a:t>
            </a:r>
            <a:r>
              <a:rPr lang="cs-CZ" sz="2400" dirty="0" err="1"/>
              <a:t>IoT</a:t>
            </a:r>
            <a:r>
              <a:rPr lang="cs-CZ" sz="2400" dirty="0"/>
              <a:t> používá speciální protokoly pro přenos dat? Proč nám nestačí klasický HTTP protokol?</a:t>
            </a:r>
          </a:p>
        </p:txBody>
      </p:sp>
    </p:spTree>
    <p:extLst>
      <p:ext uri="{BB962C8B-B14F-4D97-AF65-F5344CB8AC3E}">
        <p14:creationId xmlns:p14="http://schemas.microsoft.com/office/powerpoint/2010/main" val="2886907291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Průmysl 4.0 a průmyslový Internet věcí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9A77400B-AABA-4558-9ADF-EF32BF44C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41" y="1506536"/>
            <a:ext cx="892157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Referenční model </a:t>
            </a:r>
            <a:r>
              <a:rPr lang="cs-CZ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IoT</a:t>
            </a:r>
            <a:r>
              <a:rPr lang="cs-CZ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World</a:t>
            </a:r>
            <a:r>
              <a:rPr lang="cs-CZ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Forum</a:t>
            </a:r>
            <a:r>
              <a:rPr lang="cs-CZ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– osm vrstev </a:t>
            </a:r>
            <a:r>
              <a:rPr lang="cs-CZ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IoT</a:t>
            </a:r>
            <a:r>
              <a:rPr lang="cs-CZ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(Internet </a:t>
            </a:r>
            <a:r>
              <a:rPr lang="cs-CZ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cs-CZ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Things</a:t>
            </a:r>
            <a:r>
              <a:rPr lang="cs-CZ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cs-CZ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0" name="Obrázek 9" descr="IIot platformy">
            <a:extLst>
              <a:ext uri="{FF2B5EF4-FFF2-40B4-BE49-F238E27FC236}">
                <a16:creationId xmlns:a16="http://schemas.microsoft.com/office/drawing/2014/main" id="{E0D35D39-EF61-412E-BF2B-EC737CD10AB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63" y="1962149"/>
            <a:ext cx="7023736" cy="44386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1590544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Standardy </a:t>
            </a:r>
            <a:r>
              <a:rPr lang="cs-CZ" altLang="cs-CZ" sz="3600" b="1" dirty="0" err="1">
                <a:solidFill>
                  <a:srgbClr val="98141B"/>
                </a:solidFill>
              </a:rPr>
              <a:t>IoT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505985" y="1721160"/>
            <a:ext cx="8102555" cy="3248180"/>
          </a:xfrm>
        </p:spPr>
        <p:txBody>
          <a:bodyPr/>
          <a:lstStyle/>
          <a:p>
            <a:pPr algn="just"/>
            <a:r>
              <a:rPr lang="cs-CZ" sz="2400" dirty="0"/>
              <a:t>Vrstva přístupu do sítě (Network </a:t>
            </a:r>
            <a:r>
              <a:rPr lang="cs-CZ" sz="2400" dirty="0" err="1"/>
              <a:t>access</a:t>
            </a:r>
            <a:r>
              <a:rPr lang="cs-CZ" sz="2400" dirty="0"/>
              <a:t> </a:t>
            </a:r>
            <a:r>
              <a:rPr lang="cs-CZ" sz="2400" dirty="0" err="1"/>
              <a:t>layer</a:t>
            </a:r>
            <a:r>
              <a:rPr lang="cs-CZ" sz="2400" dirty="0"/>
              <a:t>) – RFID, NFC, UWB</a:t>
            </a:r>
          </a:p>
          <a:p>
            <a:pPr algn="just"/>
            <a:r>
              <a:rPr lang="cs-CZ" sz="2400" dirty="0"/>
              <a:t>Síťová vrstva (Network </a:t>
            </a:r>
            <a:r>
              <a:rPr lang="cs-CZ" sz="2400" dirty="0" err="1"/>
              <a:t>layer</a:t>
            </a:r>
            <a:r>
              <a:rPr lang="cs-CZ" sz="2400" dirty="0"/>
              <a:t>) – IPv4, IPv6, 6LoWPAN, </a:t>
            </a:r>
            <a:r>
              <a:rPr lang="cs-CZ" sz="2400" dirty="0" err="1"/>
              <a:t>IPSec</a:t>
            </a:r>
            <a:r>
              <a:rPr lang="cs-CZ" sz="2400" dirty="0"/>
              <a:t>, …</a:t>
            </a:r>
          </a:p>
          <a:p>
            <a:pPr algn="just"/>
            <a:r>
              <a:rPr lang="cs-CZ" sz="2400" dirty="0"/>
              <a:t>Transportní vrstva (Transport </a:t>
            </a:r>
            <a:r>
              <a:rPr lang="cs-CZ" sz="2400" dirty="0" err="1"/>
              <a:t>layer</a:t>
            </a:r>
            <a:r>
              <a:rPr lang="cs-CZ" sz="2400" dirty="0"/>
              <a:t>) – protokoly TCP, UDP</a:t>
            </a:r>
          </a:p>
          <a:p>
            <a:pPr algn="just"/>
            <a:r>
              <a:rPr lang="cs-CZ" sz="2400" dirty="0"/>
              <a:t>Aplikační vrstva (</a:t>
            </a:r>
            <a:r>
              <a:rPr lang="cs-CZ" sz="2400" dirty="0" err="1"/>
              <a:t>Application</a:t>
            </a:r>
            <a:r>
              <a:rPr lang="cs-CZ" sz="2400" dirty="0"/>
              <a:t> </a:t>
            </a:r>
            <a:r>
              <a:rPr lang="cs-CZ" sz="2400" dirty="0" err="1"/>
              <a:t>layer</a:t>
            </a:r>
            <a:r>
              <a:rPr lang="cs-CZ" sz="2400" dirty="0"/>
              <a:t>) – protokoly </a:t>
            </a:r>
            <a:r>
              <a:rPr lang="cs-CZ" sz="2400" dirty="0" err="1"/>
              <a:t>CoAP</a:t>
            </a:r>
            <a:r>
              <a:rPr lang="cs-CZ" sz="2400" dirty="0"/>
              <a:t>, MQTT, DDS, AMQP, XMPP, WS/SOAP, http/REST atd.</a:t>
            </a:r>
          </a:p>
        </p:txBody>
      </p:sp>
    </p:spTree>
    <p:extLst>
      <p:ext uri="{BB962C8B-B14F-4D97-AF65-F5344CB8AC3E}">
        <p14:creationId xmlns:p14="http://schemas.microsoft.com/office/powerpoint/2010/main" val="1609312948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 err="1">
                <a:solidFill>
                  <a:srgbClr val="98141B"/>
                </a:solidFill>
              </a:rPr>
              <a:t>IoT</a:t>
            </a:r>
            <a:r>
              <a:rPr lang="cs-CZ" altLang="cs-CZ" sz="3600" b="1" dirty="0">
                <a:solidFill>
                  <a:srgbClr val="98141B"/>
                </a:solidFill>
              </a:rPr>
              <a:t> – protokol MQTT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5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28650" y="1948367"/>
            <a:ext cx="7886700" cy="3248180"/>
          </a:xfrm>
        </p:spPr>
        <p:txBody>
          <a:bodyPr/>
          <a:lstStyle/>
          <a:p>
            <a:r>
              <a:rPr lang="cs-CZ" sz="2600" b="1" dirty="0"/>
              <a:t>MQTT</a:t>
            </a:r>
            <a:r>
              <a:rPr lang="cs-CZ" sz="2600" dirty="0"/>
              <a:t> (</a:t>
            </a:r>
            <a:r>
              <a:rPr lang="cs-CZ" sz="2600" dirty="0" err="1"/>
              <a:t>Message</a:t>
            </a:r>
            <a:r>
              <a:rPr lang="cs-CZ" sz="2600" dirty="0"/>
              <a:t> </a:t>
            </a:r>
            <a:r>
              <a:rPr lang="cs-CZ" sz="2600" dirty="0" err="1"/>
              <a:t>Queuing</a:t>
            </a:r>
            <a:r>
              <a:rPr lang="cs-CZ" sz="2600" dirty="0"/>
              <a:t> Telemetry Transport) je komunikační protokol, data jsou přenášena pomocí TCP po vzoru </a:t>
            </a:r>
            <a:r>
              <a:rPr lang="cs-CZ" sz="2600" dirty="0" err="1"/>
              <a:t>publisher</a:t>
            </a:r>
            <a:r>
              <a:rPr lang="cs-CZ" sz="2600" dirty="0"/>
              <a:t> (vydavatel) a </a:t>
            </a:r>
            <a:r>
              <a:rPr lang="cs-CZ" sz="2600" dirty="0" err="1"/>
              <a:t>subscriber</a:t>
            </a:r>
            <a:r>
              <a:rPr lang="cs-CZ" sz="2600" dirty="0"/>
              <a:t> (odběratel). Zprávy jsou mezi uživateli přenášeny pomocí centrálního bodu (brokeru). Tento centrální bod (MQTT broker) má na starosti výměnu dat, které jsou zpracovány do tzv. témat (</a:t>
            </a:r>
            <a:r>
              <a:rPr lang="cs-CZ" sz="2600" dirty="0" err="1"/>
              <a:t>topiců</a:t>
            </a:r>
            <a:r>
              <a:rPr lang="cs-CZ" sz="2600" dirty="0"/>
              <a:t>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29C46D5-B7D8-4633-A307-B02E90BB738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6" y="4573163"/>
            <a:ext cx="7572374" cy="176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0987865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 err="1">
                <a:solidFill>
                  <a:srgbClr val="98141B"/>
                </a:solidFill>
              </a:rPr>
              <a:t>IoT</a:t>
            </a:r>
            <a:r>
              <a:rPr lang="cs-CZ" altLang="cs-CZ" sz="3600" b="1" dirty="0">
                <a:solidFill>
                  <a:srgbClr val="98141B"/>
                </a:solidFill>
              </a:rPr>
              <a:t> – Node-RED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6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	</a:t>
            </a:r>
            <a:r>
              <a:rPr lang="cs-CZ" dirty="0"/>
              <a:t>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28650" y="1948367"/>
            <a:ext cx="7886700" cy="3248180"/>
          </a:xfrm>
        </p:spPr>
        <p:txBody>
          <a:bodyPr/>
          <a:lstStyle/>
          <a:p>
            <a:r>
              <a:rPr lang="cs-CZ" sz="2400" b="1" dirty="0"/>
              <a:t>Nod-RED</a:t>
            </a:r>
            <a:r>
              <a:rPr lang="cs-CZ" sz="2400" dirty="0"/>
              <a:t> – </a:t>
            </a:r>
            <a:r>
              <a:rPr lang="cs-CZ" sz="2400" dirty="0" err="1"/>
              <a:t>flow</a:t>
            </a:r>
            <a:r>
              <a:rPr lang="cs-CZ" sz="2400" dirty="0"/>
              <a:t> </a:t>
            </a:r>
            <a:r>
              <a:rPr lang="cs-CZ" sz="2400" dirty="0" err="1"/>
              <a:t>based</a:t>
            </a:r>
            <a:r>
              <a:rPr lang="cs-CZ" sz="2400" dirty="0"/>
              <a:t>, </a:t>
            </a:r>
            <a:r>
              <a:rPr lang="cs-CZ" sz="2400" dirty="0" err="1"/>
              <a:t>visual</a:t>
            </a:r>
            <a:r>
              <a:rPr lang="cs-CZ" sz="2400" dirty="0"/>
              <a:t> </a:t>
            </a:r>
            <a:r>
              <a:rPr lang="cs-CZ" sz="2400" dirty="0" err="1"/>
              <a:t>programming</a:t>
            </a:r>
            <a:r>
              <a:rPr lang="cs-CZ" sz="2400" dirty="0"/>
              <a:t>. </a:t>
            </a:r>
          </a:p>
          <a:p>
            <a:r>
              <a:rPr lang="cs-CZ" sz="2400" dirty="0"/>
              <a:t>Napsán v Javascriptu, podpora pro MQTT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ADFCE7F-1B58-4C58-B117-7F7F6773709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3228975"/>
            <a:ext cx="5753100" cy="1800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5617525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7566025" cy="1233488"/>
          </a:xfrm>
        </p:spPr>
        <p:txBody>
          <a:bodyPr/>
          <a:lstStyle/>
          <a:p>
            <a:pPr algn="ctr"/>
            <a:r>
              <a:rPr lang="cs-CZ" altLang="cs-CZ" sz="3600" b="1" dirty="0" err="1">
                <a:solidFill>
                  <a:srgbClr val="98141B"/>
                </a:solidFill>
              </a:rPr>
              <a:t>IoT</a:t>
            </a:r>
            <a:r>
              <a:rPr lang="cs-CZ" altLang="cs-CZ" sz="3600" b="1" dirty="0">
                <a:solidFill>
                  <a:srgbClr val="98141B"/>
                </a:solidFill>
              </a:rPr>
              <a:t> – příklad sběru dat </a:t>
            </a:r>
            <a:br>
              <a:rPr lang="cs-CZ" altLang="cs-CZ" sz="3600" b="1" dirty="0">
                <a:solidFill>
                  <a:srgbClr val="98141B"/>
                </a:solidFill>
              </a:rPr>
            </a:br>
            <a:r>
              <a:rPr lang="cs-CZ" altLang="cs-CZ" sz="3600" b="1" dirty="0">
                <a:solidFill>
                  <a:srgbClr val="98141B"/>
                </a:solidFill>
              </a:rPr>
              <a:t>s využitím protokolu MQTT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7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3BDDF06-D61D-4C3E-A80B-EA0A7A03820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77975" y="1997869"/>
            <a:ext cx="7067550" cy="426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77388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7566025" cy="1233488"/>
          </a:xfrm>
        </p:spPr>
        <p:txBody>
          <a:bodyPr/>
          <a:lstStyle/>
          <a:p>
            <a:pPr algn="ctr"/>
            <a:r>
              <a:rPr lang="cs-CZ" altLang="cs-CZ" sz="3600" b="1" dirty="0" err="1">
                <a:solidFill>
                  <a:srgbClr val="98141B"/>
                </a:solidFill>
              </a:rPr>
              <a:t>IoT</a:t>
            </a:r>
            <a:r>
              <a:rPr lang="cs-CZ" altLang="cs-CZ" sz="3600" b="1" dirty="0">
                <a:solidFill>
                  <a:srgbClr val="98141B"/>
                </a:solidFill>
              </a:rPr>
              <a:t> – příklad sběru dat </a:t>
            </a:r>
            <a:br>
              <a:rPr lang="cs-CZ" altLang="cs-CZ" sz="3600" b="1" dirty="0">
                <a:solidFill>
                  <a:srgbClr val="98141B"/>
                </a:solidFill>
              </a:rPr>
            </a:br>
            <a:r>
              <a:rPr lang="cs-CZ" altLang="cs-CZ" sz="3600" b="1" dirty="0">
                <a:solidFill>
                  <a:srgbClr val="98141B"/>
                </a:solidFill>
              </a:rPr>
              <a:t>s využitím protokolu MQTT – Node-RED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8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2A1F31C-35B6-4511-892A-AEA78DA6042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2294792"/>
            <a:ext cx="7300912" cy="3556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260331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6597</TotalTime>
  <Words>685</Words>
  <Application>Microsoft Office PowerPoint</Application>
  <PresentationFormat>Předvádění na obrazovce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Trebuchet MS</vt:lpstr>
      <vt:lpstr>Motiv Office</vt:lpstr>
      <vt:lpstr>Průmysl 4.0 a průmyslový internet věcí </vt:lpstr>
      <vt:lpstr>Kurz CŽV orientovaný na výkon povolání</vt:lpstr>
      <vt:lpstr>Průmysl 4.0 a průmyslový Internet věcí (Industrial Internet of Things - IIoT)</vt:lpstr>
      <vt:lpstr>Průmysl 4.0 a průmyslový Internet věcí</vt:lpstr>
      <vt:lpstr>Standardy IoT</vt:lpstr>
      <vt:lpstr>IoT – protokol MQTT</vt:lpstr>
      <vt:lpstr>IoT – Node-RED</vt:lpstr>
      <vt:lpstr>IoT – příklad sběru dat  s využitím protokolu MQTT</vt:lpstr>
      <vt:lpstr>IoT – příklad sběru dat  s využitím protokolu MQTT – Node-RED</vt:lpstr>
      <vt:lpstr>IoT a streaming – lambda architektura</vt:lpstr>
      <vt:lpstr>Trendy v IoT</vt:lpstr>
      <vt:lpstr>Děkuji za pozornost Realizováno v rámci projektu: Kurzy pro společnost 4.0, s registračním číslem: CZ.02.2.69/0.0/0.0/16_031/0011591, ve výzvě č. 02_16_031 Celoživotní vzdělávání na vysokých školách v prioritní ose 2 OP, Operačního programu Výzkum, vývoj a vzdělávání. Realizace projektu je spolufinancována z prostředků ESF a státního rozpočtu ČR.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Anna Palokha</cp:lastModifiedBy>
  <cp:revision>252</cp:revision>
  <dcterms:created xsi:type="dcterms:W3CDTF">2015-10-09T09:08:26Z</dcterms:created>
  <dcterms:modified xsi:type="dcterms:W3CDTF">2020-08-27T09:51:46Z</dcterms:modified>
</cp:coreProperties>
</file>