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2" r:id="rId1"/>
  </p:sldMasterIdLst>
  <p:notesMasterIdLst>
    <p:notesMasterId r:id="rId11"/>
  </p:notesMasterIdLst>
  <p:sldIdLst>
    <p:sldId id="256" r:id="rId2"/>
    <p:sldId id="380" r:id="rId3"/>
    <p:sldId id="294" r:id="rId4"/>
    <p:sldId id="446" r:id="rId5"/>
    <p:sldId id="447" r:id="rId6"/>
    <p:sldId id="448" r:id="rId7"/>
    <p:sldId id="449" r:id="rId8"/>
    <p:sldId id="450" r:id="rId9"/>
    <p:sldId id="293" r:id="rId10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14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štýlu, mriežka tabuľ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Stredný štý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75" autoAdjust="0"/>
    <p:restoredTop sz="94660"/>
  </p:normalViewPr>
  <p:slideViewPr>
    <p:cSldViewPr snapToGrid="0">
      <p:cViewPr varScale="1">
        <p:scale>
          <a:sx n="77" d="100"/>
          <a:sy n="77" d="100"/>
        </p:scale>
        <p:origin x="163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>
            <a:extLst>
              <a:ext uri="{FF2B5EF4-FFF2-40B4-BE49-F238E27FC236}">
                <a16:creationId xmlns:a16="http://schemas.microsoft.com/office/drawing/2014/main" id="{E169075B-CC2A-A246-9BE2-44B3792662D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dátumu 2">
            <a:extLst>
              <a:ext uri="{FF2B5EF4-FFF2-40B4-BE49-F238E27FC236}">
                <a16:creationId xmlns:a16="http://schemas.microsoft.com/office/drawing/2014/main" id="{0D72DE7B-9807-304E-B113-07106B5FE3F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966E3F7-B81A-E347-899F-ECE6E9467646}" type="datetimeFigureOut">
              <a:rPr lang="cs-CZ"/>
              <a:pPr>
                <a:defRPr/>
              </a:pPr>
              <a:t>28.08.2020</a:t>
            </a:fld>
            <a:endParaRPr lang="cs-CZ"/>
          </a:p>
        </p:txBody>
      </p:sp>
      <p:sp>
        <p:nvSpPr>
          <p:cNvPr id="4" name="Zástupný symbol obrazu snímky 3">
            <a:extLst>
              <a:ext uri="{FF2B5EF4-FFF2-40B4-BE49-F238E27FC236}">
                <a16:creationId xmlns:a16="http://schemas.microsoft.com/office/drawing/2014/main" id="{7C452DB2-D0A0-9048-BA12-FEF1EBDB4BD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oznámok 4">
            <a:extLst>
              <a:ext uri="{FF2B5EF4-FFF2-40B4-BE49-F238E27FC236}">
                <a16:creationId xmlns:a16="http://schemas.microsoft.com/office/drawing/2014/main" id="{F1CC6C1C-37F6-1445-88D8-C0C3152238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noProof="0"/>
              <a:t>Upravte štýl predlohy textu.</a:t>
            </a:r>
          </a:p>
          <a:p>
            <a:pPr lvl="1"/>
            <a:r>
              <a:rPr lang="sk-SK" noProof="0"/>
              <a:t>Druhá úroveň</a:t>
            </a:r>
          </a:p>
          <a:p>
            <a:pPr lvl="2"/>
            <a:r>
              <a:rPr lang="sk-SK" noProof="0"/>
              <a:t>Tretia úroveň</a:t>
            </a:r>
          </a:p>
          <a:p>
            <a:pPr lvl="3"/>
            <a:r>
              <a:rPr lang="sk-SK" noProof="0"/>
              <a:t>Štvrtá úroveň</a:t>
            </a:r>
          </a:p>
          <a:p>
            <a:pPr lvl="4"/>
            <a:r>
              <a:rPr lang="sk-SK" noProof="0"/>
              <a:t>Piata úroveň</a:t>
            </a:r>
            <a:endParaRPr lang="cs-CZ" noProof="0"/>
          </a:p>
        </p:txBody>
      </p:sp>
      <p:sp>
        <p:nvSpPr>
          <p:cNvPr id="6" name="Zástupný symbol päty 5">
            <a:extLst>
              <a:ext uri="{FF2B5EF4-FFF2-40B4-BE49-F238E27FC236}">
                <a16:creationId xmlns:a16="http://schemas.microsoft.com/office/drawing/2014/main" id="{22E57085-77BB-3B47-9F92-3AF9F2BD465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čísla snímky 6">
            <a:extLst>
              <a:ext uri="{FF2B5EF4-FFF2-40B4-BE49-F238E27FC236}">
                <a16:creationId xmlns:a16="http://schemas.microsoft.com/office/drawing/2014/main" id="{5A75D23F-AD84-E848-AE8A-0ADFDF92EB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86AC7EC-89F2-3946-BE34-997CEAFD66F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026948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 podnadpisů.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DF3C24-F785-6B43-8B82-D51088DB1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E466E-40E1-4441-BABD-D347ADBFB6D7}" type="datetimeFigureOut">
              <a:rPr lang="sk-SK"/>
              <a:pPr>
                <a:defRPr/>
              </a:pPr>
              <a:t>28. 8. 2020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A19104-603D-E64F-8B15-E1FCED0BC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7E06A0-8F70-104A-B71B-FEC199AD6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B1D7E-5C34-B64F-BD06-258E36215471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940127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60F7D6-1E73-774B-8E8B-91D80A032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74B43-6C96-4A40-A808-580195111A64}" type="datetimeFigureOut">
              <a:rPr lang="sk-SK"/>
              <a:pPr>
                <a:defRPr/>
              </a:pPr>
              <a:t>28. 8. 2020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30BF08-819A-5545-A329-7DD26A5CC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081728-870E-764A-A876-B1A2B8B83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86F83-658E-734E-B2D6-C089A0C8927C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384263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C0A183-B033-BA4A-AEC1-8A75293DC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DF539-959D-B34E-8709-EBEF908FF6A6}" type="datetimeFigureOut">
              <a:rPr lang="sk-SK"/>
              <a:pPr>
                <a:defRPr/>
              </a:pPr>
              <a:t>28. 8. 2020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FEE993-7089-2049-8C85-FDCFD59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2E5A2E-8BA7-0140-9BB0-FB6ACA881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3E346-8FF3-E940-B041-3BCDA563A3A6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603966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85C8FD-E78E-6E42-81DD-756DF3B5B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7EFCF-2DF6-BE46-9AFE-ACD35B994AF3}" type="datetimeFigureOut">
              <a:rPr lang="sk-SK"/>
              <a:pPr>
                <a:defRPr/>
              </a:pPr>
              <a:t>28. 8. 2020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AE771D-66FD-BE47-A661-6E0A7D16B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27475-0B63-1144-B2E9-6BBD77776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A71C2-0F8F-7841-B85A-445BD80B66CF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592096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24BF44-6B2A-1844-B37B-CD1D88EF8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F735B-88E7-154D-BF7F-47988E167A22}" type="datetimeFigureOut">
              <a:rPr lang="sk-SK"/>
              <a:pPr>
                <a:defRPr/>
              </a:pPr>
              <a:t>28. 8. 2020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2C1995-765A-4C4A-9DD7-BFC75FC9C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EAE9ED-395D-7F4F-808B-F8673145A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D6F78-11B3-2F44-8E28-F00375AFEB20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084103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7D738E2-C269-2B40-B4C2-A3CF465BA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F5467-32E8-8E48-8A31-046EA149BFB6}" type="datetimeFigureOut">
              <a:rPr lang="sk-SK"/>
              <a:pPr>
                <a:defRPr/>
              </a:pPr>
              <a:t>28. 8. 2020</a:t>
            </a:fld>
            <a:endParaRPr lang="sk-SK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71B063D-6A8F-AD4F-849A-A581EEE90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A3A3F98-2A38-7F48-85B7-6BC76266D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9CFDD-4BB7-E040-A703-D885B8F7A5F8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999915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385DD28-0F5E-1B42-9C1D-0C7D2C83C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50DC9-7735-6E44-AF04-D509739D264D}" type="datetimeFigureOut">
              <a:rPr lang="sk-SK"/>
              <a:pPr>
                <a:defRPr/>
              </a:pPr>
              <a:t>28. 8. 2020</a:t>
            </a:fld>
            <a:endParaRPr lang="sk-SK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82A84F7-4ABC-864C-8E78-59689F892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E126BE7-9482-0F43-9AD5-0B4D7587F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B8B44-A719-9A43-BC2A-4E13B0219636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408909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009EB1D-782E-F24A-B4A0-8934128A3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73CED-BC59-C24A-AEAD-E0BC76ED2908}" type="datetimeFigureOut">
              <a:rPr lang="sk-SK"/>
              <a:pPr>
                <a:defRPr/>
              </a:pPr>
              <a:t>28. 8. 2020</a:t>
            </a:fld>
            <a:endParaRPr lang="sk-SK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19C14BD-AEE9-6646-A1E6-FBE6644B9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D873373-2367-D246-8B4C-A81DD3912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9CACA-88A4-DF48-B2B1-21296B9A5FCD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503011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7945695-8DEE-DA4A-8514-41E338F6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8AA41-7A2C-3347-A03E-522E0D6D2781}" type="datetimeFigureOut">
              <a:rPr lang="sk-SK"/>
              <a:pPr>
                <a:defRPr/>
              </a:pPr>
              <a:t>28. 8. 2020</a:t>
            </a:fld>
            <a:endParaRPr lang="sk-SK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A309396-B8C4-EE47-9D95-CD39A5CE9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A24BD09-318D-D14C-A6A3-24D073622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4A00B-BB65-9541-BBE2-F2C7D3CA9B0B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490232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6F90FAF-F15B-0D4C-8B80-27CE93B7F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61FDB-6227-8840-BDF9-F018B1B7C7D3}" type="datetimeFigureOut">
              <a:rPr lang="sk-SK"/>
              <a:pPr>
                <a:defRPr/>
              </a:pPr>
              <a:t>28. 8. 2020</a:t>
            </a:fld>
            <a:endParaRPr lang="sk-SK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9FE1757-1ACC-7C40-BD7A-9DC89F5FA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F44D693-7FEB-394B-B45E-5D50D9EB0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17D85-8CDA-5F43-89CD-3D83123EFD9B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218992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7E437BD-52B9-9240-8C0C-EB718E52C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1397B-A09D-584B-BF39-D05BF5269078}" type="datetimeFigureOut">
              <a:rPr lang="sk-SK"/>
              <a:pPr>
                <a:defRPr/>
              </a:pPr>
              <a:t>28. 8. 2020</a:t>
            </a:fld>
            <a:endParaRPr lang="sk-SK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08074C8-7A43-0141-AD2A-537E547B7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A36FB60-9C80-5C46-931A-E49B2842C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303C0-B19C-2B48-9660-EBD0F9BC4F1E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630917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>
            <a:extLst>
              <a:ext uri="{FF2B5EF4-FFF2-40B4-BE49-F238E27FC236}">
                <a16:creationId xmlns:a16="http://schemas.microsoft.com/office/drawing/2014/main" id="{C2B2DCE9-C790-4D4B-BFE8-E730D894E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  <a:endParaRPr lang="en-US" altLang="cs-CZ"/>
          </a:p>
        </p:txBody>
      </p:sp>
      <p:sp>
        <p:nvSpPr>
          <p:cNvPr id="13315" name="Text Placeholder 2">
            <a:extLst>
              <a:ext uri="{FF2B5EF4-FFF2-40B4-BE49-F238E27FC236}">
                <a16:creationId xmlns:a16="http://schemas.microsoft.com/office/drawing/2014/main" id="{077999D1-192B-154C-AC4A-62B622EECB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Upravte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F97F48-74BD-F041-804F-C4C6ACCACA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6BE5B89-A59B-AA43-BC59-2D5FE768FFE6}" type="datetimeFigureOut">
              <a:rPr lang="sk-SK"/>
              <a:pPr>
                <a:defRPr/>
              </a:pPr>
              <a:t>28. 8. 2020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7C848-4E0D-154B-B588-3CDBAF6B8B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94A79-6B55-D948-BA0A-8BD3F27F4B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9EEBE5B-DA56-624C-A424-F3D277D4DBAD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nlogic.com/company/io-hub/exploring-real-time-operating-systems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ontroleng.com/articles/designing-real-time-process-controllers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lynx.com/" TargetMode="External"/><Relationship Id="rId3" Type="http://schemas.openxmlformats.org/officeDocument/2006/relationships/hyperlink" Target="http://cs.uccs.edu/~cchow/pub/rtl/doc/html/GettingStarted/" TargetMode="External"/><Relationship Id="rId7" Type="http://schemas.openxmlformats.org/officeDocument/2006/relationships/hyperlink" Target="https://developer.microsoft.com/cs-cz/windows/iot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sdn.microsoft.com/en-us/library/ee504804(v=winembedded.60).aspx" TargetMode="External"/><Relationship Id="rId11" Type="http://schemas.openxmlformats.org/officeDocument/2006/relationships/hyperlink" Target="https://www.windriver.com/products/vxworks/" TargetMode="External"/><Relationship Id="rId5" Type="http://schemas.openxmlformats.org/officeDocument/2006/relationships/hyperlink" Target="https://www.intervalzero.com/tag/rtx-real-time-operating-system/" TargetMode="External"/><Relationship Id="rId10" Type="http://schemas.openxmlformats.org/officeDocument/2006/relationships/hyperlink" Target="https://www.ghs.com/" TargetMode="External"/><Relationship Id="rId4" Type="http://schemas.openxmlformats.org/officeDocument/2006/relationships/hyperlink" Target="https://www.rtai.org/" TargetMode="External"/><Relationship Id="rId9" Type="http://schemas.openxmlformats.org/officeDocument/2006/relationships/hyperlink" Target="http://www.qnx.com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alend.com/blog/2017/08/28/lambda-kappa-real-time-big-data-architectures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SC_0014 kopie-prezentace.jpg">
            <a:extLst>
              <a:ext uri="{FF2B5EF4-FFF2-40B4-BE49-F238E27FC236}">
                <a16:creationId xmlns:a16="http://schemas.microsoft.com/office/drawing/2014/main" id="{38A5ED6A-8037-0146-B03F-5CDDB9F047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18553"/>
            <a:ext cx="9144000" cy="3720317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6DDADF8B-464A-3F45-B014-7F0CD8566F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51805"/>
            <a:ext cx="9144000" cy="230028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Řízení v reálném čase</a:t>
            </a:r>
            <a:br>
              <a:rPr lang="cs-CZ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cs-CZ" sz="36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2050" name="Obrázek 3">
            <a:extLst>
              <a:ext uri="{FF2B5EF4-FFF2-40B4-BE49-F238E27FC236}">
                <a16:creationId xmlns:a16="http://schemas.microsoft.com/office/drawing/2014/main" id="{ABA4BAFA-7BE0-5443-9AD1-02995DFE9A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7852" y="1107335"/>
            <a:ext cx="674939" cy="6749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78774FE2-1786-5A47-AF59-59A361EE262A}"/>
              </a:ext>
            </a:extLst>
          </p:cNvPr>
          <p:cNvSpPr/>
          <p:nvPr/>
        </p:nvSpPr>
        <p:spPr>
          <a:xfrm>
            <a:off x="0" y="206375"/>
            <a:ext cx="9144000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0579023-0446-774E-AD99-603CD77DD536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sz="1400" dirty="0"/>
              <a:t>Kurzy pro společnost 4.0, s registračním číslem: CZ.02.2.69/0.0/0.0/16_031/0011591 </a:t>
            </a:r>
            <a:r>
              <a:rPr lang="cs-CZ" dirty="0"/>
              <a:t>		www.VSTECB.cz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638BB2F3-0BDE-4237-88B0-677CCD80E7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018" y="754786"/>
            <a:ext cx="6218151" cy="138003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</a:rPr>
              <a:t>Kurz CŽV orientovaný na výkon povolání</a:t>
            </a:r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1	</a:t>
            </a:r>
            <a:r>
              <a:rPr lang="cs-CZ" sz="1400" dirty="0">
                <a:solidFill>
                  <a:prstClr val="white"/>
                </a:solidFill>
              </a:rPr>
              <a:t>Kurzy pro společnost 4.0, s registračním číslem: CZ.02.2.69/0.0/0.0/16_031/0011591 </a:t>
            </a:r>
            <a:r>
              <a:rPr lang="cs-CZ" dirty="0"/>
              <a:t>	www.VSTECB.cz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8A3325C2-F343-41A2-B3D8-B5E55C5C828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1692275"/>
            <a:ext cx="8194716" cy="4708525"/>
          </a:xfrm>
        </p:spPr>
        <p:txBody>
          <a:bodyPr numCol="2">
            <a:normAutofit fontScale="62500" lnSpcReduction="20000"/>
          </a:bodyPr>
          <a:lstStyle/>
          <a:p>
            <a:pPr>
              <a:lnSpc>
                <a:spcPct val="150000"/>
              </a:lnSpc>
            </a:pPr>
            <a:r>
              <a:rPr lang="cs-CZ" sz="2400" dirty="0"/>
              <a:t>Automatizace a robotizace produkčních procesů pro Průmysl 4.0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Architektura manipulátorů a robotů pro průmyslovou výrobu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Automatizované systémy produkčních procesů pro Průmysl 4.0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Analýza a zpracování velkých dat v Průmyslu 4.0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98141B"/>
                </a:solidFill>
              </a:rPr>
              <a:t>Řízení v reálném čase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Průmysl 4.0 a průmyslový internet věcí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Základní členění materiálů, jejich vlastností a kritéria volby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Materiály v současné strojírenské praxi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Progresivní materiály a parametry materiálů pro Průmysl 4.0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Projektování automatizovaných produkčních pracovišť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Metody materiálových toků a sledu operací výroby produktů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Dispoziční uspořádání automatizace  produkčních procesů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Příklad řešení vybraného automatizovaného logistického prvku</a:t>
            </a:r>
          </a:p>
        </p:txBody>
      </p:sp>
    </p:spTree>
    <p:extLst>
      <p:ext uri="{BB962C8B-B14F-4D97-AF65-F5344CB8AC3E}">
        <p14:creationId xmlns:p14="http://schemas.microsoft.com/office/powerpoint/2010/main" val="460493379"/>
      </p:ext>
    </p:extLst>
  </p:cSld>
  <p:clrMapOvr>
    <a:masterClrMapping/>
  </p:clrMapOvr>
  <p:transition spd="slow"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</a:rPr>
              <a:t>Řízení v reálném čase</a:t>
            </a:r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2	</a:t>
            </a:r>
            <a:r>
              <a:rPr lang="cs-CZ" sz="1400" dirty="0">
                <a:solidFill>
                  <a:prstClr val="white"/>
                </a:solidFill>
              </a:rPr>
              <a:t> Kurzy pro společnost 4.0, s registračním číslem: CZ.02.2.69/0.0/0.0/16_031/0011591 </a:t>
            </a:r>
            <a:r>
              <a:rPr lang="cs-CZ" dirty="0"/>
              <a:t>	www.VSTECB.cz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Čím je specifické řízení zařízení v reálném čase?</a:t>
            </a:r>
          </a:p>
          <a:p>
            <a:r>
              <a:rPr lang="cs-CZ" sz="2400" dirty="0"/>
              <a:t>Proč potřebujeme speciální operační systémy?</a:t>
            </a:r>
          </a:p>
          <a:p>
            <a:r>
              <a:rPr lang="cs-CZ" sz="2400" dirty="0"/>
              <a:t>Jaký je rozdíl mezi soft a hard </a:t>
            </a:r>
            <a:r>
              <a:rPr lang="cs-CZ" sz="2400" dirty="0" err="1"/>
              <a:t>real</a:t>
            </a:r>
            <a:r>
              <a:rPr lang="cs-CZ" sz="2400" dirty="0"/>
              <a:t> </a:t>
            </a:r>
            <a:r>
              <a:rPr lang="cs-CZ" sz="2400" dirty="0" err="1"/>
              <a:t>time</a:t>
            </a:r>
            <a:r>
              <a:rPr lang="cs-CZ" sz="2400" dirty="0"/>
              <a:t> systémem?</a:t>
            </a:r>
          </a:p>
          <a:p>
            <a:r>
              <a:rPr lang="cs-CZ" sz="2400" dirty="0"/>
              <a:t>Přehled technických prostředků a možností</a:t>
            </a:r>
          </a:p>
        </p:txBody>
      </p:sp>
    </p:spTree>
    <p:extLst>
      <p:ext uri="{BB962C8B-B14F-4D97-AF65-F5344CB8AC3E}">
        <p14:creationId xmlns:p14="http://schemas.microsoft.com/office/powerpoint/2010/main" val="2886907291"/>
      </p:ext>
    </p:extLst>
  </p:cSld>
  <p:clrMapOvr>
    <a:masterClrMapping/>
  </p:clrMapOvr>
  <p:transition spd="slow"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en-US" altLang="cs-CZ" sz="3600" b="1" dirty="0">
                <a:solidFill>
                  <a:srgbClr val="98141B"/>
                </a:solidFill>
              </a:rPr>
              <a:t>Hard RT a Soft RT</a:t>
            </a:r>
            <a:endParaRPr lang="cs-CZ" altLang="cs-CZ" sz="3600" b="1" dirty="0">
              <a:solidFill>
                <a:srgbClr val="98141B"/>
              </a:solidFill>
            </a:endParaRPr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3	</a:t>
            </a:r>
            <a:r>
              <a:rPr lang="cs-CZ" sz="1400" dirty="0">
                <a:solidFill>
                  <a:prstClr val="white"/>
                </a:solidFill>
              </a:rPr>
              <a:t> Kurzy pro společnost 4.0, s registračním číslem: CZ.02.2.69/0.0/0.0/16_031/0011591 </a:t>
            </a:r>
            <a:r>
              <a:rPr lang="cs-CZ" dirty="0"/>
              <a:t>	www.VSTECB.cz</a:t>
            </a:r>
          </a:p>
        </p:txBody>
      </p:sp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04427076-39AF-426E-9120-1CD1A039B4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222" y="6111875"/>
            <a:ext cx="10515600" cy="27305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sk-SK" dirty="0"/>
              <a:t>Zdroj: </a:t>
            </a:r>
            <a:r>
              <a:rPr lang="cs-CZ" dirty="0">
                <a:hlinkClick r:id="rId3"/>
              </a:rPr>
              <a:t>https://www.onlogic.com/company/io-hub/exploring-real-time-operating-systems/</a:t>
            </a:r>
            <a:endParaRPr lang="sk-SK" dirty="0"/>
          </a:p>
        </p:txBody>
      </p:sp>
      <p:pic>
        <p:nvPicPr>
          <p:cNvPr id="10" name="Picture 4" descr="Real Time Spectrum">
            <a:extLst>
              <a:ext uri="{FF2B5EF4-FFF2-40B4-BE49-F238E27FC236}">
                <a16:creationId xmlns:a16="http://schemas.microsoft.com/office/drawing/2014/main" id="{F759AE4D-D932-4C3F-B828-DEF42AA042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222" y="2932991"/>
            <a:ext cx="4994189" cy="1269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Figure 2.2 from Distributed real-time operating system (DRTOS ...">
            <a:extLst>
              <a:ext uri="{FF2B5EF4-FFF2-40B4-BE49-F238E27FC236}">
                <a16:creationId xmlns:a16="http://schemas.microsoft.com/office/drawing/2014/main" id="{67D4D688-4050-4163-8188-2E5E3D74A3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0987" y="2192576"/>
            <a:ext cx="3752124" cy="2066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1590544"/>
      </p:ext>
    </p:extLst>
  </p:cSld>
  <p:clrMapOvr>
    <a:masterClrMapping/>
  </p:clrMapOvr>
  <p:transition spd="slow"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en-US" altLang="cs-CZ" sz="3600" b="1" dirty="0">
                <a:solidFill>
                  <a:srgbClr val="98141B"/>
                </a:solidFill>
              </a:rPr>
              <a:t>Hard RT a Soft RT</a:t>
            </a:r>
            <a:endParaRPr lang="cs-CZ" altLang="cs-CZ" sz="3600" b="1" dirty="0">
              <a:solidFill>
                <a:srgbClr val="98141B"/>
              </a:solidFill>
            </a:endParaRPr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4	</a:t>
            </a:r>
            <a:r>
              <a:rPr lang="cs-CZ" sz="1400" dirty="0">
                <a:solidFill>
                  <a:prstClr val="white"/>
                </a:solidFill>
              </a:rPr>
              <a:t> Kurzy pro společnost 4.0, s registračním číslem: CZ.02.2.69/0.0/0.0/16_031/0011591 </a:t>
            </a:r>
            <a:r>
              <a:rPr lang="cs-CZ" dirty="0"/>
              <a:t>	www.VSTECB.cz</a:t>
            </a:r>
          </a:p>
        </p:txBody>
      </p:sp>
      <p:pic>
        <p:nvPicPr>
          <p:cNvPr id="6" name="Picture 2" descr="Table courtesy: Mario Torre">
            <a:extLst>
              <a:ext uri="{FF2B5EF4-FFF2-40B4-BE49-F238E27FC236}">
                <a16:creationId xmlns:a16="http://schemas.microsoft.com/office/drawing/2014/main" id="{BC38CFEB-29B8-4795-89B5-9A703280A9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3743" y="2182175"/>
            <a:ext cx="4762500" cy="2771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Zástupný obsah 2">
            <a:extLst>
              <a:ext uri="{FF2B5EF4-FFF2-40B4-BE49-F238E27FC236}">
                <a16:creationId xmlns:a16="http://schemas.microsoft.com/office/drawing/2014/main" id="{55CDC475-E4C5-4B5E-A012-CCB9273E7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375" y="6111875"/>
            <a:ext cx="10515600" cy="27305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sk-SK" dirty="0"/>
              <a:t>Zdroj: </a:t>
            </a:r>
            <a:r>
              <a:rPr lang="cs-CZ" dirty="0">
                <a:hlinkClick r:id="rId4"/>
              </a:rPr>
              <a:t>https://www.controleng.com/articles/designing-real-time-process-controllers/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09312948"/>
      </p:ext>
    </p:extLst>
  </p:cSld>
  <p:clrMapOvr>
    <a:masterClrMapping/>
  </p:clrMapOvr>
  <p:transition spd="slow"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7566025" cy="1233488"/>
          </a:xfrm>
        </p:spPr>
        <p:txBody>
          <a:bodyPr/>
          <a:lstStyle/>
          <a:p>
            <a:pPr algn="ctr"/>
            <a:r>
              <a:rPr lang="cs-CZ" altLang="cs-CZ" sz="3600" b="1" dirty="0">
                <a:solidFill>
                  <a:srgbClr val="98141B"/>
                </a:solidFill>
              </a:rPr>
              <a:t>Řízení v reálném čase</a:t>
            </a:r>
            <a:br>
              <a:rPr lang="cs-CZ" altLang="cs-CZ" sz="3600" b="1" dirty="0">
                <a:solidFill>
                  <a:srgbClr val="98141B"/>
                </a:solidFill>
              </a:rPr>
            </a:br>
            <a:r>
              <a:rPr lang="cs-CZ" altLang="cs-CZ" sz="3600" b="1" dirty="0">
                <a:solidFill>
                  <a:srgbClr val="98141B"/>
                </a:solidFill>
              </a:rPr>
              <a:t>přehled nejznámějších RTOS</a:t>
            </a:r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5	</a:t>
            </a:r>
            <a:r>
              <a:rPr lang="cs-CZ" sz="1400" dirty="0">
                <a:solidFill>
                  <a:prstClr val="white"/>
                </a:solidFill>
              </a:rPr>
              <a:t> Kurzy pro společnost 4.0, s registračním číslem: CZ.02.2.69/0.0/0.0/16_031/0011591 </a:t>
            </a:r>
            <a:r>
              <a:rPr lang="cs-CZ" dirty="0"/>
              <a:t>	www.VSTECB.cz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8AF65722-1179-4775-8FFD-584EA2F5A9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415882"/>
              </p:ext>
            </p:extLst>
          </p:nvPr>
        </p:nvGraphicFramePr>
        <p:xfrm>
          <a:off x="206375" y="1561819"/>
          <a:ext cx="8822295" cy="4927267"/>
        </p:xfrm>
        <a:graphic>
          <a:graphicData uri="http://schemas.openxmlformats.org/drawingml/2006/table">
            <a:tbl>
              <a:tblPr firstRow="1" firstCol="1" bandRow="1"/>
              <a:tblGrid>
                <a:gridCol w="1726101">
                  <a:extLst>
                    <a:ext uri="{9D8B030D-6E8A-4147-A177-3AD203B41FA5}">
                      <a16:colId xmlns:a16="http://schemas.microsoft.com/office/drawing/2014/main" val="446306532"/>
                    </a:ext>
                  </a:extLst>
                </a:gridCol>
                <a:gridCol w="2589152">
                  <a:extLst>
                    <a:ext uri="{9D8B030D-6E8A-4147-A177-3AD203B41FA5}">
                      <a16:colId xmlns:a16="http://schemas.microsoft.com/office/drawing/2014/main" val="381287646"/>
                    </a:ext>
                  </a:extLst>
                </a:gridCol>
                <a:gridCol w="4507042">
                  <a:extLst>
                    <a:ext uri="{9D8B030D-6E8A-4147-A177-3AD203B41FA5}">
                      <a16:colId xmlns:a16="http://schemas.microsoft.com/office/drawing/2014/main" val="1702363845"/>
                    </a:ext>
                  </a:extLst>
                </a:gridCol>
              </a:tblGrid>
              <a:tr h="51068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Operační systém reálného času</a:t>
                      </a:r>
                      <a:endParaRPr lang="sk-SK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10" marR="477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Poznámka</a:t>
                      </a:r>
                      <a:endParaRPr lang="sk-SK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10" marR="477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URL</a:t>
                      </a:r>
                      <a:endParaRPr lang="sk-SK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10" marR="477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3774245"/>
                  </a:ext>
                </a:extLst>
              </a:tr>
              <a:tr h="6091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RTLinux</a:t>
                      </a:r>
                      <a:endParaRPr lang="sk-SK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10" marR="477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Hard RT</a:t>
                      </a:r>
                      <a:endParaRPr lang="sk-SK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10" marR="477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u="sng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http://cs.uccs.edu/~cchow/pub/rtl/doc/html/GettingStarted/</a:t>
                      </a:r>
                      <a:endParaRPr lang="sk-SK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10" marR="477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9711101"/>
                  </a:ext>
                </a:extLst>
              </a:tr>
              <a:tr h="39766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RTAI</a:t>
                      </a:r>
                      <a:endParaRPr lang="sk-SK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10" marR="477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Real-</a:t>
                      </a:r>
                      <a:r>
                        <a:rPr lang="cs-CZ" sz="1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time</a:t>
                      </a: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application</a:t>
                      </a: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interface, Linux</a:t>
                      </a:r>
                      <a:endParaRPr lang="sk-SK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10" marR="477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u="sng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https://www.rtai.org/</a:t>
                      </a:r>
                      <a:endParaRPr lang="sk-SK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10" marR="477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4483273"/>
                  </a:ext>
                </a:extLst>
              </a:tr>
              <a:tr h="51068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Windows RTX</a:t>
                      </a:r>
                      <a:endParaRPr lang="sk-SK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10" marR="477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Nadstavba pro Windows od firmy </a:t>
                      </a:r>
                      <a:r>
                        <a:rPr lang="cs-CZ" sz="1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IntervalZero</a:t>
                      </a:r>
                      <a:endParaRPr lang="sk-SK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10" marR="477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u="sng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https://www.intervalzero.com/tag/rtx-real-time-operating-system/</a:t>
                      </a:r>
                      <a:endParaRPr lang="sk-SK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sk-SK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10" marR="477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5728918"/>
                  </a:ext>
                </a:extLst>
              </a:tr>
              <a:tr h="82068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WindowsCE</a:t>
                      </a:r>
                      <a:endParaRPr lang="sk-SK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10" marR="477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Latence 50-100 </a:t>
                      </a:r>
                      <a:r>
                        <a:rPr lang="cs-CZ" sz="1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microsekund</a:t>
                      </a:r>
                      <a:endParaRPr lang="sk-SK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10" marR="477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u="sng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6"/>
                        </a:rPr>
                        <a:t>https://msdn.microsoft.com/en-us/library/ee504804(v=winembedded.60).aspx</a:t>
                      </a:r>
                      <a:endParaRPr lang="sk-SK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10" marR="477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3666429"/>
                  </a:ext>
                </a:extLst>
              </a:tr>
              <a:tr h="39766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Windows 10 </a:t>
                      </a:r>
                      <a:r>
                        <a:rPr lang="cs-CZ" sz="1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IoT</a:t>
                      </a: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Core</a:t>
                      </a:r>
                      <a:endParaRPr lang="sk-SK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10" marR="477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sk-SK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10" marR="477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u="sng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7"/>
                        </a:rPr>
                        <a:t>https://developer.microsoft.com/cs-cz/windows/iot/</a:t>
                      </a:r>
                      <a:endParaRPr lang="sk-SK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10" marR="477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9527319"/>
                  </a:ext>
                </a:extLst>
              </a:tr>
              <a:tr h="23905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Lynx</a:t>
                      </a: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RT</a:t>
                      </a:r>
                      <a:endParaRPr lang="sk-SK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10" marR="477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Unix-like</a:t>
                      </a:r>
                      <a:endParaRPr lang="sk-SK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10" marR="477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u="sng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8"/>
                        </a:rPr>
                        <a:t>http://www.lynx.com</a:t>
                      </a:r>
                      <a:endParaRPr lang="sk-SK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10" marR="477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339000"/>
                  </a:ext>
                </a:extLst>
              </a:tr>
              <a:tr h="39766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QNX</a:t>
                      </a:r>
                      <a:endParaRPr lang="sk-SK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10" marR="477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Unix-like, pro embedded systémy</a:t>
                      </a:r>
                      <a:endParaRPr lang="sk-SK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10" marR="477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u="sng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9"/>
                        </a:rPr>
                        <a:t>http://www.qnx.com</a:t>
                      </a:r>
                      <a:endParaRPr lang="sk-SK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10" marR="477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5687434"/>
                  </a:ext>
                </a:extLst>
              </a:tr>
              <a:tr h="23905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Green </a:t>
                      </a:r>
                      <a:r>
                        <a:rPr lang="cs-CZ" sz="1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Hills</a:t>
                      </a: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Integrity RTOS</a:t>
                      </a:r>
                      <a:endParaRPr lang="sk-SK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10" marR="477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sk-SK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10" marR="477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u="sng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0"/>
                        </a:rPr>
                        <a:t>https://www.ghs.com/</a:t>
                      </a:r>
                      <a:endParaRPr lang="sk-SK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10" marR="477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458851"/>
                  </a:ext>
                </a:extLst>
              </a:tr>
              <a:tr h="51068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VxWorks</a:t>
                      </a:r>
                      <a:endParaRPr lang="sk-SK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10" marR="477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sk-SK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10" marR="477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1"/>
                        </a:rPr>
                        <a:t>https://www.windriver.com/products/vxworks/</a:t>
                      </a:r>
                      <a:endParaRPr lang="sk-SK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sk-SK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10" marR="477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12401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987865"/>
      </p:ext>
    </p:extLst>
  </p:cSld>
  <p:clrMapOvr>
    <a:masterClrMapping/>
  </p:clrMapOvr>
  <p:transition spd="slow"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</a:rPr>
              <a:t>Architektura systému RTAI</a:t>
            </a:r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6	</a:t>
            </a:r>
            <a:r>
              <a:rPr lang="cs-CZ" sz="1400" dirty="0">
                <a:solidFill>
                  <a:prstClr val="white"/>
                </a:solidFill>
              </a:rPr>
              <a:t> Kurzy pro společnost 4.0, s registračním číslem: CZ.02.2.69/0.0/0.0/16_031/0011591	</a:t>
            </a:r>
            <a:r>
              <a:rPr lang="cs-CZ" dirty="0"/>
              <a:t>www.VSTECB.cz</a:t>
            </a:r>
          </a:p>
        </p:txBody>
      </p:sp>
      <p:pic>
        <p:nvPicPr>
          <p:cNvPr id="2" name="Picture 2" descr="3. Architecture of the RTAI/HAL Linux kernel.">
            <a:extLst>
              <a:ext uri="{FF2B5EF4-FFF2-40B4-BE49-F238E27FC236}">
                <a16:creationId xmlns:a16="http://schemas.microsoft.com/office/drawing/2014/main" id="{B0CBC3A6-5355-44E0-BAEB-7366F3EEFC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053" y="1663700"/>
            <a:ext cx="8096250" cy="444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5617525"/>
      </p:ext>
    </p:extLst>
  </p:cSld>
  <p:clrMapOvr>
    <a:masterClrMapping/>
  </p:clrMapOvr>
  <p:transition spd="slow"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en-US" altLang="cs-CZ" sz="3600" b="1" dirty="0">
                <a:solidFill>
                  <a:srgbClr val="98141B"/>
                </a:solidFill>
              </a:rPr>
              <a:t>Real Time </a:t>
            </a:r>
            <a:r>
              <a:rPr lang="en-US" altLang="cs-CZ" sz="3600" b="1" dirty="0" err="1">
                <a:solidFill>
                  <a:srgbClr val="98141B"/>
                </a:solidFill>
              </a:rPr>
              <a:t>architektura</a:t>
            </a:r>
            <a:r>
              <a:rPr lang="en-US" altLang="cs-CZ" sz="3600" b="1" dirty="0">
                <a:solidFill>
                  <a:srgbClr val="98141B"/>
                </a:solidFill>
              </a:rPr>
              <a:t> pro streaming</a:t>
            </a:r>
            <a:endParaRPr lang="cs-CZ" altLang="cs-CZ" sz="3600" b="1" dirty="0">
              <a:solidFill>
                <a:srgbClr val="98141B"/>
              </a:solidFill>
            </a:endParaRPr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7	</a:t>
            </a:r>
            <a:r>
              <a:rPr lang="cs-CZ" sz="1400" dirty="0">
                <a:solidFill>
                  <a:prstClr val="white"/>
                </a:solidFill>
              </a:rPr>
              <a:t> Kurzy pro společnost 4.0, s registračním číslem: CZ.02.2.69/0.0/0.0/16_031/0011591 </a:t>
            </a:r>
            <a:r>
              <a:rPr lang="cs-CZ" dirty="0"/>
              <a:t>	www.VSTECB.cz</a:t>
            </a:r>
          </a:p>
        </p:txBody>
      </p:sp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C9FDCECD-781C-4AED-AA8F-83614788B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6111875"/>
            <a:ext cx="10515600" cy="27305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sk-SK" dirty="0"/>
              <a:t>Zdroj: </a:t>
            </a:r>
            <a:r>
              <a:rPr lang="cs-CZ" dirty="0">
                <a:hlinkClick r:id="rId3"/>
              </a:rPr>
              <a:t>https://www.talend.com/blog/2017/08/28/lambda-kappa-real-time-big-data-architectures/</a:t>
            </a:r>
            <a:endParaRPr lang="sk-SK" dirty="0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5B8BE2CF-D15C-4DB5-8D36-962EC076EE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563" y="1916113"/>
            <a:ext cx="7823964" cy="3752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3077388"/>
      </p:ext>
    </p:extLst>
  </p:cSld>
  <p:clrMapOvr>
    <a:masterClrMapping/>
  </p:clrMapOvr>
  <p:transition spd="slow"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DADF8B-464A-3F45-B014-7F0CD8566F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34912" y="2489575"/>
            <a:ext cx="9144000" cy="323775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dirty="0"/>
              <a:t>Děkuji za pozornost</a:t>
            </a:r>
            <a:br>
              <a:rPr lang="cs-CZ" sz="3600" dirty="0"/>
            </a:br>
            <a:r>
              <a:rPr lang="cs-CZ" sz="1600" dirty="0"/>
              <a:t>Realizováno v rámci projektu:</a:t>
            </a:r>
            <a:br>
              <a:rPr lang="cs-CZ" sz="1600" dirty="0"/>
            </a:br>
            <a:r>
              <a:rPr lang="cs-CZ" sz="1600" dirty="0"/>
              <a:t>Kurzy pro společnost 4.0, s registračním číslem: CZ.02.2.69/0.0/0.0/16_031/0011591,</a:t>
            </a:r>
            <a:br>
              <a:rPr lang="cs-CZ" sz="1600" dirty="0"/>
            </a:br>
            <a:r>
              <a:rPr lang="cs-CZ" sz="1600" dirty="0"/>
              <a:t>ve výzvě č. 02_16_031 Celoživotní vzdělávání na vysokých školách v prioritní ose 2 OP, Operačního programu Výzkum, vývoj a vzdělávání.</a:t>
            </a:r>
            <a:br>
              <a:rPr lang="cs-CZ" sz="1600" dirty="0"/>
            </a:br>
            <a:r>
              <a:rPr lang="cs-CZ" sz="1600" dirty="0"/>
              <a:t>Realizace projektu je spolufinancována z prostředků ESF a státního rozpočtu ČR.</a:t>
            </a:r>
            <a:br>
              <a:rPr lang="cs-CZ" sz="3600" dirty="0"/>
            </a:br>
            <a:br>
              <a:rPr lang="sk-SK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cs-CZ" sz="2400" b="1" dirty="0">
              <a:solidFill>
                <a:schemeClr val="accent6"/>
              </a:solidFill>
              <a:latin typeface="+mn-lt"/>
            </a:endParaRPr>
          </a:p>
        </p:txBody>
      </p:sp>
      <p:pic>
        <p:nvPicPr>
          <p:cNvPr id="12290" name="Obrázek 3">
            <a:extLst>
              <a:ext uri="{FF2B5EF4-FFF2-40B4-BE49-F238E27FC236}">
                <a16:creationId xmlns:a16="http://schemas.microsoft.com/office/drawing/2014/main" id="{D821E6C9-A6C4-FA4F-B59C-4B1B4BCE62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650" y="17684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78774FE2-1786-5A47-AF59-59A361EE262A}"/>
              </a:ext>
            </a:extLst>
          </p:cNvPr>
          <p:cNvSpPr/>
          <p:nvPr/>
        </p:nvSpPr>
        <p:spPr>
          <a:xfrm>
            <a:off x="0" y="206375"/>
            <a:ext cx="9144000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0579023-0446-774E-AD99-603CD77DD536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								</a:t>
            </a:r>
          </a:p>
        </p:txBody>
      </p:sp>
      <p:sp>
        <p:nvSpPr>
          <p:cNvPr id="12293" name="Obdélník 2">
            <a:extLst>
              <a:ext uri="{FF2B5EF4-FFF2-40B4-BE49-F238E27FC236}">
                <a16:creationId xmlns:a16="http://schemas.microsoft.com/office/drawing/2014/main" id="{73229695-8A7F-9A48-B36C-61F6DD808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250" y="5542381"/>
            <a:ext cx="1841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r>
              <a:rPr lang="cs-CZ" altLang="cs-CZ" dirty="0"/>
              <a:t>www.VSTECB.cz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6595</TotalTime>
  <Words>603</Words>
  <Application>Microsoft Office PowerPoint</Application>
  <PresentationFormat>Předvádění na obrazovce (4:3)</PresentationFormat>
  <Paragraphs>71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Trebuchet MS</vt:lpstr>
      <vt:lpstr>Motiv Office</vt:lpstr>
      <vt:lpstr>Řízení v reálném čase </vt:lpstr>
      <vt:lpstr>Kurz CŽV orientovaný na výkon povolání</vt:lpstr>
      <vt:lpstr>Řízení v reálném čase</vt:lpstr>
      <vt:lpstr>Hard RT a Soft RT</vt:lpstr>
      <vt:lpstr>Hard RT a Soft RT</vt:lpstr>
      <vt:lpstr>Řízení v reálném čase přehled nejznámějších RTOS</vt:lpstr>
      <vt:lpstr>Architektura systému RTAI</vt:lpstr>
      <vt:lpstr>Real Time architektura pro streaming</vt:lpstr>
      <vt:lpstr>Děkuji za pozornost Realizováno v rámci projektu: Kurzy pro společnost 4.0, s registračním číslem: CZ.02.2.69/0.0/0.0/16_031/0011591, ve výzvě č. 02_16_031 Celoživotní vzdělávání na vysokých školách v prioritní ose 2 OP, Operačního programu Výzkum, vývoj a vzdělávání. Realizace projektu je spolufinancována z prostředků ESF a státního rozpočtu ČR.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Monika</dc:creator>
  <cp:lastModifiedBy>Anna Palokha</cp:lastModifiedBy>
  <cp:revision>252</cp:revision>
  <dcterms:created xsi:type="dcterms:W3CDTF">2015-10-09T09:08:26Z</dcterms:created>
  <dcterms:modified xsi:type="dcterms:W3CDTF">2020-08-28T07:16:52Z</dcterms:modified>
</cp:coreProperties>
</file>