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2" r:id="rId1"/>
  </p:sldMasterIdLst>
  <p:notesMasterIdLst>
    <p:notesMasterId r:id="rId11"/>
  </p:notesMasterIdLst>
  <p:sldIdLst>
    <p:sldId id="256" r:id="rId2"/>
    <p:sldId id="380" r:id="rId3"/>
    <p:sldId id="294" r:id="rId4"/>
    <p:sldId id="446" r:id="rId5"/>
    <p:sldId id="448" r:id="rId6"/>
    <p:sldId id="449" r:id="rId7"/>
    <p:sldId id="450" r:id="rId8"/>
    <p:sldId id="451" r:id="rId9"/>
    <p:sldId id="293" r:id="rId1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redný štý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79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>
            <a:extLst>
              <a:ext uri="{FF2B5EF4-FFF2-40B4-BE49-F238E27FC236}">
                <a16:creationId xmlns:a16="http://schemas.microsoft.com/office/drawing/2014/main" id="{E169075B-CC2A-A246-9BE2-44B3792662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dátumu 2">
            <a:extLst>
              <a:ext uri="{FF2B5EF4-FFF2-40B4-BE49-F238E27FC236}">
                <a16:creationId xmlns:a16="http://schemas.microsoft.com/office/drawing/2014/main" id="{0D72DE7B-9807-304E-B113-07106B5FE3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966E3F7-B81A-E347-899F-ECE6E9467646}" type="datetimeFigureOut">
              <a:rPr lang="cs-CZ"/>
              <a:pPr>
                <a:defRPr/>
              </a:pPr>
              <a:t>27.08.2020</a:t>
            </a:fld>
            <a:endParaRPr lang="cs-CZ"/>
          </a:p>
        </p:txBody>
      </p:sp>
      <p:sp>
        <p:nvSpPr>
          <p:cNvPr id="4" name="Zástupný symbol obrazu snímky 3">
            <a:extLst>
              <a:ext uri="{FF2B5EF4-FFF2-40B4-BE49-F238E27FC236}">
                <a16:creationId xmlns:a16="http://schemas.microsoft.com/office/drawing/2014/main" id="{7C452DB2-D0A0-9048-BA12-FEF1EBDB4B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oznámok 4">
            <a:extLst>
              <a:ext uri="{FF2B5EF4-FFF2-40B4-BE49-F238E27FC236}">
                <a16:creationId xmlns:a16="http://schemas.microsoft.com/office/drawing/2014/main" id="{F1CC6C1C-37F6-1445-88D8-C0C315223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noProof="0"/>
              <a:t>Upravte štýl predlohy textu.</a:t>
            </a:r>
          </a:p>
          <a:p>
            <a:pPr lvl="1"/>
            <a:r>
              <a:rPr lang="sk-SK" noProof="0"/>
              <a:t>Druhá úroveň</a:t>
            </a:r>
          </a:p>
          <a:p>
            <a:pPr lvl="2"/>
            <a:r>
              <a:rPr lang="sk-SK" noProof="0"/>
              <a:t>Tretia úroveň</a:t>
            </a:r>
          </a:p>
          <a:p>
            <a:pPr lvl="3"/>
            <a:r>
              <a:rPr lang="sk-SK" noProof="0"/>
              <a:t>Štvrtá úroveň</a:t>
            </a:r>
          </a:p>
          <a:p>
            <a:pPr lvl="4"/>
            <a:r>
              <a:rPr lang="sk-SK" noProof="0"/>
              <a:t>Piata úroveň</a:t>
            </a:r>
            <a:endParaRPr lang="cs-CZ" noProof="0"/>
          </a:p>
        </p:txBody>
      </p:sp>
      <p:sp>
        <p:nvSpPr>
          <p:cNvPr id="6" name="Zástupný symbol päty 5">
            <a:extLst>
              <a:ext uri="{FF2B5EF4-FFF2-40B4-BE49-F238E27FC236}">
                <a16:creationId xmlns:a16="http://schemas.microsoft.com/office/drawing/2014/main" id="{22E57085-77BB-3B47-9F92-3AF9F2BD46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čísla snímky 6">
            <a:extLst>
              <a:ext uri="{FF2B5EF4-FFF2-40B4-BE49-F238E27FC236}">
                <a16:creationId xmlns:a16="http://schemas.microsoft.com/office/drawing/2014/main" id="{5A75D23F-AD84-E848-AE8A-0ADFDF92EB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6AC7EC-89F2-3946-BE34-997CEAFD66F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026948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 podnadpisů.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F3C24-F785-6B43-8B82-D51088DB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466E-40E1-4441-BABD-D347ADBFB6D7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19104-603D-E64F-8B15-E1FCED0B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E06A0-8F70-104A-B71B-FEC199AD6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CB1D7E-5C34-B64F-BD06-258E36215471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940127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0F7D6-1E73-774B-8E8B-91D80A032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4B43-6C96-4A40-A808-580195111A64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0BF08-819A-5545-A329-7DD26A5CC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81728-870E-764A-A876-B1A2B8B83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86F83-658E-734E-B2D6-C089A0C8927C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38426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0A183-B033-BA4A-AEC1-8A75293DC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F539-959D-B34E-8709-EBEF908FF6A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EE993-7089-2049-8C85-FDCFD59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5A2E-8BA7-0140-9BB0-FB6ACA881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3E346-8FF3-E940-B041-3BCDA563A3A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03966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5C8FD-E78E-6E42-81DD-756DF3B5B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7EFCF-2DF6-BE46-9AFE-ACD35B994AF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E771D-66FD-BE47-A661-6E0A7D16B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27475-0B63-1144-B2E9-6BBD77776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A71C2-0F8F-7841-B85A-445BD80B66CF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2592096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4BF44-6B2A-1844-B37B-CD1D88EF8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F735B-88E7-154D-BF7F-47988E167A22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1995-765A-4C4A-9DD7-BFC75FC9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AE9ED-395D-7F4F-808B-F8673145A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D6F78-11B3-2F44-8E28-F00375AFEB20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084103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7D738E2-C269-2B40-B4C2-A3CF465BA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F5467-32E8-8E48-8A31-046EA149BFB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71B063D-6A8F-AD4F-849A-A581EEE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3A3F98-2A38-7F48-85B7-6BC76266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9CFDD-4BB7-E040-A703-D885B8F7A5F8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999915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385DD28-0F5E-1B42-9C1D-0C7D2C83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50DC9-7735-6E44-AF04-D509739D264D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2A84F7-4ABC-864C-8E78-59689F89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126BE7-9482-0F43-9AD5-0B4D7587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B8B44-A719-9A43-BC2A-4E13B0219636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340890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009EB1D-782E-F24A-B4A0-8934128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3CED-BC59-C24A-AEAD-E0BC76ED290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19C14BD-AEE9-6646-A1E6-FBE6644B9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D873373-2367-D246-8B4C-A81DD3912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9CACA-88A4-DF48-B2B1-21296B9A5FC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50301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945695-8DEE-DA4A-8514-41E338F6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8AA41-7A2C-3347-A03E-522E0D6D2781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A309396-B8C4-EE47-9D95-CD39A5CE9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24BD09-318D-D14C-A6A3-24D073622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4A00B-BB65-9541-BBE2-F2C7D3CA9B0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4902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6F90FAF-F15B-0D4C-8B80-27CE93B7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1FDB-6227-8840-BDF9-F018B1B7C7D3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9FE1757-1ACC-7C40-BD7A-9DC89F5FA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44D693-7FEB-394B-B45E-5D50D9EB0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17D85-8CDA-5F43-89CD-3D83123EFD9B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1218992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7E437BD-52B9-9240-8C0C-EB718E52C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397B-A09D-584B-BF39-D05BF5269078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08074C8-7A43-0141-AD2A-537E547B7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36FB60-9C80-5C46-931A-E49B2842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03C0-B19C-2B48-9660-EBD0F9BC4F1E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  <p:extLst>
      <p:ext uri="{BB962C8B-B14F-4D97-AF65-F5344CB8AC3E}">
        <p14:creationId xmlns:p14="http://schemas.microsoft.com/office/powerpoint/2010/main" val="63091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>
            <a:extLst>
              <a:ext uri="{FF2B5EF4-FFF2-40B4-BE49-F238E27FC236}">
                <a16:creationId xmlns:a16="http://schemas.microsoft.com/office/drawing/2014/main" id="{C2B2DCE9-C790-4D4B-BFE8-E730D894E8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3315" name="Text Placeholder 2">
            <a:extLst>
              <a:ext uri="{FF2B5EF4-FFF2-40B4-BE49-F238E27FC236}">
                <a16:creationId xmlns:a16="http://schemas.microsoft.com/office/drawing/2014/main" id="{077999D1-192B-154C-AC4A-62B622EEC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97F48-74BD-F041-804F-C4C6ACCAC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6BE5B89-A59B-AA43-BC59-2D5FE768FFE6}" type="datetimeFigureOut">
              <a:rPr lang="sk-SK"/>
              <a:pPr>
                <a:defRPr/>
              </a:pPr>
              <a:t>27. 8. 2020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7C848-4E0D-154B-B588-3CDBAF6B8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94A79-6B55-D948-BA0A-8BD3F27F4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9EEBE5B-DA56-624C-A424-F3D277D4DBAD}" type="slidenum">
              <a:rPr lang="sk-SK" altLang="cs-CZ"/>
              <a:pPr>
                <a:defRPr/>
              </a:pPr>
              <a:t>‹#›</a:t>
            </a:fld>
            <a:endParaRPr lang="sk-SK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SC_0014 kopie-prezentace.jpg">
            <a:extLst>
              <a:ext uri="{FF2B5EF4-FFF2-40B4-BE49-F238E27FC236}">
                <a16:creationId xmlns:a16="http://schemas.microsoft.com/office/drawing/2014/main" id="{38A5ED6A-8037-0146-B03F-5CDDB9F04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553"/>
            <a:ext cx="9144000" cy="372031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51805"/>
            <a:ext cx="9144000" cy="230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Analýza a zpracování velkých dat v Průmyslu 4.0</a:t>
            </a:r>
          </a:p>
        </p:txBody>
      </p:sp>
      <p:pic>
        <p:nvPicPr>
          <p:cNvPr id="2050" name="Obrázek 3">
            <a:extLst>
              <a:ext uri="{FF2B5EF4-FFF2-40B4-BE49-F238E27FC236}">
                <a16:creationId xmlns:a16="http://schemas.microsoft.com/office/drawing/2014/main" id="{ABA4BAFA-7BE0-5443-9AD1-02995DFE9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852" y="1107335"/>
            <a:ext cx="674939" cy="67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400" dirty="0"/>
              <a:t>Kurzy pro společnost 4.0, s registračním číslem: CZ.02.2.69/0.0/0.0/16_031/0011591 </a:t>
            </a:r>
            <a:r>
              <a:rPr lang="cs-CZ" dirty="0"/>
              <a:t>		www.VSTECB.cz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38BB2F3-0BDE-4237-88B0-677CCD80E7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8" y="754786"/>
            <a:ext cx="6218151" cy="138003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Kurz CŽV orientovaný na výkon povolání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1	</a:t>
            </a:r>
            <a:r>
              <a:rPr lang="cs-CZ" sz="1400" dirty="0">
                <a:solidFill>
                  <a:prstClr val="white"/>
                </a:solidFill>
              </a:rPr>
              <a:t>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2DB752B-CE22-4DBB-9A5B-E1716445BE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8650" y="1692275"/>
            <a:ext cx="8194716" cy="4708525"/>
          </a:xfrm>
        </p:spPr>
        <p:txBody>
          <a:bodyPr numCol="2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400" dirty="0"/>
              <a:t>Automatizace a robotizace produkčních procesů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Architektura manipulátorů a robotů pro průmyslovou výrobu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Automatizované systémy produkčních procesů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>
                <a:solidFill>
                  <a:srgbClr val="98141B"/>
                </a:solidFill>
              </a:rPr>
              <a:t>Analýza a zpracování velkých dat v Průmyslu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Řízení v reálném čase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Průmysl 4.0 a průmyslový internet věcí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Základní členění materiálů, jejich vlastností a kritéria volby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Materiály v současné strojírenské praxi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Progresivní materiály a parametry materiálů pro Průmysl 4.0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Projektování automatizovaných produkčních pracovišť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Metody materiálových toků a sledu operací výroby produktů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Dispoziční uspořádání automatizace  produkčních procesů</a:t>
            </a:r>
          </a:p>
          <a:p>
            <a:pPr>
              <a:lnSpc>
                <a:spcPct val="150000"/>
              </a:lnSpc>
            </a:pPr>
            <a:r>
              <a:rPr lang="cs-CZ" sz="2400" dirty="0"/>
              <a:t>Příklad řešení vybraného automatizovaného logistického prvku</a:t>
            </a:r>
          </a:p>
        </p:txBody>
      </p:sp>
    </p:spTree>
    <p:extLst>
      <p:ext uri="{BB962C8B-B14F-4D97-AF65-F5344CB8AC3E}">
        <p14:creationId xmlns:p14="http://schemas.microsoft.com/office/powerpoint/2010/main" val="460493379"/>
      </p:ext>
    </p:extLst>
  </p:cSld>
  <p:clrMapOvr>
    <a:masterClrMapping/>
  </p:clrMapOvr>
  <p:transition spd="slow"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Průmyslová a digitální transformace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2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3" name="Picture 2" descr="Sustainable Industry 4.0 framework: A systematic literature review ...">
            <a:extLst>
              <a:ext uri="{FF2B5EF4-FFF2-40B4-BE49-F238E27FC236}">
                <a16:creationId xmlns:a16="http://schemas.microsoft.com/office/drawing/2014/main" id="{D0333DD6-9D6E-4A5F-A80C-A3DFB4FFB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690688"/>
            <a:ext cx="7151157" cy="447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07291"/>
      </p:ext>
    </p:extLst>
  </p:cSld>
  <p:clrMapOvr>
    <a:masterClrMapping/>
  </p:clrMapOvr>
  <p:transition spd="slow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Průmyslová a digitální transformace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3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248180"/>
          </a:xfrm>
        </p:spPr>
        <p:txBody>
          <a:bodyPr/>
          <a:lstStyle/>
          <a:p>
            <a:r>
              <a:rPr lang="cs-CZ" sz="2400" dirty="0"/>
              <a:t>Analýza a zpracování velkých dat</a:t>
            </a:r>
          </a:p>
          <a:p>
            <a:r>
              <a:rPr lang="cs-CZ" sz="2400" dirty="0"/>
              <a:t>Řízení v reálném čase</a:t>
            </a:r>
          </a:p>
          <a:p>
            <a:r>
              <a:rPr lang="cs-CZ" sz="2400" dirty="0"/>
              <a:t>Průmysl 4.0 a průmyslový Internet věcí (</a:t>
            </a:r>
            <a:r>
              <a:rPr lang="cs-CZ" sz="2400" dirty="0" err="1"/>
              <a:t>Industrial</a:t>
            </a:r>
            <a:r>
              <a:rPr lang="cs-CZ" sz="2400" dirty="0"/>
              <a:t> Internet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Things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1590544"/>
      </p:ext>
    </p:extLst>
  </p:cSld>
  <p:clrMapOvr>
    <a:masterClrMapping/>
  </p:clrMapOvr>
  <p:transition spd="slow" advClick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566025" cy="1233488"/>
          </a:xfrm>
        </p:spPr>
        <p:txBody>
          <a:bodyPr/>
          <a:lstStyle/>
          <a:p>
            <a:pPr algn="ctr"/>
            <a:r>
              <a:rPr lang="cs-CZ" altLang="cs-CZ" sz="3600" b="1" dirty="0">
                <a:solidFill>
                  <a:srgbClr val="98141B"/>
                </a:solidFill>
              </a:rPr>
              <a:t>Analýza a zpracování velkých dat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(Big Data) v Průmyslu 4.0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4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948367"/>
            <a:ext cx="7886700" cy="3248180"/>
          </a:xfrm>
        </p:spPr>
        <p:txBody>
          <a:bodyPr/>
          <a:lstStyle/>
          <a:p>
            <a:r>
              <a:rPr lang="cs-CZ" sz="2600" dirty="0"/>
              <a:t>Co to jsou „velká“ data a jaká je jejich souvislost s Průmyslem 4.0?</a:t>
            </a:r>
          </a:p>
          <a:p>
            <a:r>
              <a:rPr lang="cs-CZ" sz="2600" dirty="0"/>
              <a:t>Proč nám nestačí klasické relační databáze?</a:t>
            </a:r>
          </a:p>
          <a:p>
            <a:r>
              <a:rPr lang="cs-CZ" sz="2600" dirty="0"/>
              <a:t>Technické prostředky pro Big Data</a:t>
            </a:r>
          </a:p>
        </p:txBody>
      </p:sp>
    </p:spTree>
    <p:extLst>
      <p:ext uri="{BB962C8B-B14F-4D97-AF65-F5344CB8AC3E}">
        <p14:creationId xmlns:p14="http://schemas.microsoft.com/office/powerpoint/2010/main" val="2910987865"/>
      </p:ext>
    </p:extLst>
  </p:cSld>
  <p:clrMapOvr>
    <a:masterClrMapping/>
  </p:clrMapOvr>
  <p:transition spd="slow" advClick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Analýza a zpracování velkých dat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5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	</a:t>
            </a:r>
            <a:r>
              <a:rPr lang="cs-CZ" dirty="0"/>
              <a:t>www.VSTECB.cz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628650" y="1948367"/>
            <a:ext cx="7886700" cy="3248180"/>
          </a:xfrm>
        </p:spPr>
        <p:txBody>
          <a:bodyPr/>
          <a:lstStyle/>
          <a:p>
            <a:pPr marL="0" indent="0" algn="just">
              <a:buNone/>
            </a:pPr>
            <a:r>
              <a:rPr lang="cs-CZ" sz="2400" b="1" dirty="0"/>
              <a:t>Big Data – definice</a:t>
            </a:r>
          </a:p>
          <a:p>
            <a:pPr algn="just"/>
            <a:r>
              <a:rPr lang="cs-CZ" sz="2000" dirty="0"/>
              <a:t>„Soubory dat, jejichž velikost je mimo schopnosti zachycovat, spravovat a zpracovávat data běžně používanými softwarovými nástroji v rozumném čase“ (Gartner)</a:t>
            </a:r>
          </a:p>
          <a:p>
            <a:pPr marL="0" indent="0" algn="just">
              <a:buNone/>
            </a:pPr>
            <a:r>
              <a:rPr lang="cs-CZ" sz="2400" b="1" dirty="0"/>
              <a:t>Big Data 3V</a:t>
            </a:r>
          </a:p>
          <a:p>
            <a:pPr algn="just"/>
            <a:r>
              <a:rPr lang="cs-CZ" sz="2000" dirty="0" err="1"/>
              <a:t>Volume</a:t>
            </a:r>
            <a:r>
              <a:rPr lang="cs-CZ" sz="2000" dirty="0"/>
              <a:t> (Objem) – množství dat vznikajících v rámci provozu firem roste exponenciálně každý rok,</a:t>
            </a:r>
          </a:p>
          <a:p>
            <a:pPr algn="just"/>
            <a:r>
              <a:rPr lang="cs-CZ" sz="2000" dirty="0"/>
              <a:t>Variety (Typ) – různorodost typů dat vzrůstá, například nestrukturované textové soubory, </a:t>
            </a:r>
            <a:r>
              <a:rPr lang="cs-CZ" sz="2000" dirty="0" err="1"/>
              <a:t>semi</a:t>
            </a:r>
            <a:r>
              <a:rPr lang="cs-CZ" sz="2000" dirty="0"/>
              <a:t>-strukturovaná data (XML), data o geografické poloze, data z logů,</a:t>
            </a:r>
          </a:p>
          <a:p>
            <a:pPr algn="just"/>
            <a:r>
              <a:rPr lang="cs-CZ" sz="2000" dirty="0" err="1"/>
              <a:t>Velocity</a:t>
            </a:r>
            <a:r>
              <a:rPr lang="cs-CZ" sz="2000" dirty="0"/>
              <a:t> (rychlost) – rychlost s jakou data vznikají a potřeba jejich analýzy v reálném čase vzrůstá díky pokračující digitalizaci většiny transakcí, mobilním zařízením a vzrůstajícímu počtu internetových uživatelů.</a:t>
            </a:r>
          </a:p>
        </p:txBody>
      </p:sp>
    </p:spTree>
    <p:extLst>
      <p:ext uri="{BB962C8B-B14F-4D97-AF65-F5344CB8AC3E}">
        <p14:creationId xmlns:p14="http://schemas.microsoft.com/office/powerpoint/2010/main" val="1835617525"/>
      </p:ext>
    </p:extLst>
  </p:cSld>
  <p:clrMapOvr>
    <a:masterClrMapping/>
  </p:clrMapOvr>
  <p:transition spd="slow" advClick="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7566025" cy="1233488"/>
          </a:xfrm>
        </p:spPr>
        <p:txBody>
          <a:bodyPr/>
          <a:lstStyle/>
          <a:p>
            <a:pPr algn="ctr"/>
            <a:r>
              <a:rPr lang="cs-CZ" altLang="cs-CZ" sz="3600" b="1" dirty="0">
                <a:solidFill>
                  <a:srgbClr val="98141B"/>
                </a:solidFill>
              </a:rPr>
              <a:t>Analýza a zpracování velkých dat</a:t>
            </a:r>
            <a:br>
              <a:rPr lang="cs-CZ" altLang="cs-CZ" sz="3600" b="1" dirty="0">
                <a:solidFill>
                  <a:srgbClr val="98141B"/>
                </a:solidFill>
              </a:rPr>
            </a:br>
            <a:r>
              <a:rPr lang="cs-CZ" altLang="cs-CZ" sz="3600" b="1" dirty="0">
                <a:solidFill>
                  <a:srgbClr val="98141B"/>
                </a:solidFill>
              </a:rPr>
              <a:t>(Big Data) v Průmyslu 4.0 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6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E08157C-55FA-42F5-AB11-B9672B422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5188"/>
            <a:ext cx="8950244" cy="365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077388"/>
      </p:ext>
    </p:extLst>
  </p:cSld>
  <p:clrMapOvr>
    <a:masterClrMapping/>
  </p:clrMapOvr>
  <p:transition spd="slow"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Nadpis 1">
            <a:extLst>
              <a:ext uri="{FF2B5EF4-FFF2-40B4-BE49-F238E27FC236}">
                <a16:creationId xmlns:a16="http://schemas.microsoft.com/office/drawing/2014/main" id="{E01879B6-1D86-4246-BF4B-9198A2A0A6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77975" y="457200"/>
            <a:ext cx="9090025" cy="1233488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98141B"/>
                </a:solidFill>
              </a:rPr>
              <a:t>Big Data architektura ve výrobě</a:t>
            </a:r>
          </a:p>
        </p:txBody>
      </p:sp>
      <p:pic>
        <p:nvPicPr>
          <p:cNvPr id="3075" name="Obrázek 2">
            <a:extLst>
              <a:ext uri="{FF2B5EF4-FFF2-40B4-BE49-F238E27FC236}">
                <a16:creationId xmlns:a16="http://schemas.microsoft.com/office/drawing/2014/main" id="{5ABCF3C4-E0BF-2E4C-8ED9-D7B94E14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063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97C07646-7446-284E-BAFD-51667D1FF2B8}"/>
              </a:ext>
            </a:extLst>
          </p:cNvPr>
          <p:cNvSpPr/>
          <p:nvPr/>
        </p:nvSpPr>
        <p:spPr>
          <a:xfrm>
            <a:off x="1577975" y="206375"/>
            <a:ext cx="7566025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2C0204FA-40AF-7C41-A518-C498BCCE2033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7	</a:t>
            </a:r>
            <a:r>
              <a:rPr lang="cs-CZ" sz="1400" dirty="0">
                <a:solidFill>
                  <a:prstClr val="white"/>
                </a:solidFill>
              </a:rPr>
              <a:t> Kurzy pro společnost 4.0, s registračním číslem: CZ.02.2.69/0.0/0.0/16_031/0011591 </a:t>
            </a:r>
            <a:r>
              <a:rPr lang="cs-CZ" dirty="0"/>
              <a:t>	www.VSTECB.cz</a:t>
            </a:r>
          </a:p>
        </p:txBody>
      </p:sp>
      <p:pic>
        <p:nvPicPr>
          <p:cNvPr id="3" name="Picture 4" descr="Big Data for Manufacturing – Allied Consultants">
            <a:extLst>
              <a:ext uri="{FF2B5EF4-FFF2-40B4-BE49-F238E27FC236}">
                <a16:creationId xmlns:a16="http://schemas.microsoft.com/office/drawing/2014/main" id="{145785C5-410C-4CB9-A9C4-E900C4ED0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182562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260331"/>
      </p:ext>
    </p:extLst>
  </p:cSld>
  <p:clrMapOvr>
    <a:masterClrMapping/>
  </p:clrMapOvr>
  <p:transition spd="slow"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DADF8B-464A-3F45-B014-7F0CD8566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4912" y="2489575"/>
            <a:ext cx="9144000" cy="3237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600" dirty="0"/>
              <a:t>Děkuji za pozornost</a:t>
            </a:r>
            <a:br>
              <a:rPr lang="cs-CZ" sz="3600" dirty="0"/>
            </a:br>
            <a:r>
              <a:rPr lang="cs-CZ" sz="1600" dirty="0"/>
              <a:t>Realizováno v rámci projektu:</a:t>
            </a:r>
            <a:br>
              <a:rPr lang="cs-CZ" sz="1600" dirty="0"/>
            </a:br>
            <a:r>
              <a:rPr lang="cs-CZ" sz="1600" dirty="0"/>
              <a:t>Kurzy pro společnost 4.0, s registračním číslem: CZ.02.2.69/0.0/0.0/16_031/0011591,</a:t>
            </a:r>
            <a:br>
              <a:rPr lang="cs-CZ" sz="1600" dirty="0"/>
            </a:br>
            <a:r>
              <a:rPr lang="cs-CZ" sz="1600" dirty="0"/>
              <a:t>ve výzvě č. 02_16_031 Celoživotní vzdělávání na vysokých školách v prioritní ose 2 OP, Operačního programu Výzkum, vývoj a vzdělávání.</a:t>
            </a:r>
            <a:br>
              <a:rPr lang="cs-CZ" sz="1600" dirty="0"/>
            </a:br>
            <a:r>
              <a:rPr lang="cs-CZ" sz="1600" dirty="0"/>
              <a:t>Realizace projektu je spolufinancována z prostředků ESF a státního rozpočtu ČR.</a:t>
            </a:r>
            <a:br>
              <a:rPr lang="cs-CZ" sz="3600" dirty="0"/>
            </a:br>
            <a:br>
              <a:rPr lang="sk-SK" sz="36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cs-CZ" sz="2400" b="1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12290" name="Obrázek 3">
            <a:extLst>
              <a:ext uri="{FF2B5EF4-FFF2-40B4-BE49-F238E27FC236}">
                <a16:creationId xmlns:a16="http://schemas.microsoft.com/office/drawing/2014/main" id="{D821E6C9-A6C4-FA4F-B59C-4B1B4BCE6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650" y="1768475"/>
            <a:ext cx="10287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78774FE2-1786-5A47-AF59-59A361EE262A}"/>
              </a:ext>
            </a:extLst>
          </p:cNvPr>
          <p:cNvSpPr/>
          <p:nvPr/>
        </p:nvSpPr>
        <p:spPr>
          <a:xfrm>
            <a:off x="0" y="206375"/>
            <a:ext cx="9144000" cy="250825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0579023-0446-774E-AD99-603CD77DD536}"/>
              </a:ext>
            </a:extLst>
          </p:cNvPr>
          <p:cNvSpPr/>
          <p:nvPr/>
        </p:nvSpPr>
        <p:spPr>
          <a:xfrm>
            <a:off x="0" y="6567488"/>
            <a:ext cx="9144000" cy="290512"/>
          </a:xfrm>
          <a:prstGeom prst="rect">
            <a:avLst/>
          </a:prstGeom>
          <a:solidFill>
            <a:srgbClr val="9814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								</a:t>
            </a:r>
          </a:p>
        </p:txBody>
      </p:sp>
      <p:sp>
        <p:nvSpPr>
          <p:cNvPr id="12293" name="Obdélník 2">
            <a:extLst>
              <a:ext uri="{FF2B5EF4-FFF2-40B4-BE49-F238E27FC236}">
                <a16:creationId xmlns:a16="http://schemas.microsoft.com/office/drawing/2014/main" id="{73229695-8A7F-9A48-B36C-61F6DD8086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1250" y="5542381"/>
            <a:ext cx="1841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703020202090204" pitchFamily="34" charset="0"/>
              </a:defRPr>
            </a:lvl9pPr>
          </a:lstStyle>
          <a:p>
            <a:r>
              <a:rPr lang="cs-CZ" altLang="cs-CZ" dirty="0"/>
              <a:t>www.VSTECB.cz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6596</TotalTime>
  <Words>544</Words>
  <Application>Microsoft Office PowerPoint</Application>
  <PresentationFormat>Předvádění na obrazovce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Trebuchet MS</vt:lpstr>
      <vt:lpstr>Motiv Office</vt:lpstr>
      <vt:lpstr>Analýza a zpracování velkých dat v Průmyslu 4.0</vt:lpstr>
      <vt:lpstr>Kurz CŽV orientovaný na výkon povolání</vt:lpstr>
      <vt:lpstr>Průmyslová a digitální transformace</vt:lpstr>
      <vt:lpstr>Průmyslová a digitální transformace</vt:lpstr>
      <vt:lpstr>Analýza a zpracování velkých dat (Big Data) v Průmyslu 4.0 </vt:lpstr>
      <vt:lpstr>Analýza a zpracování velkých dat</vt:lpstr>
      <vt:lpstr>Analýza a zpracování velkých dat (Big Data) v Průmyslu 4.0 </vt:lpstr>
      <vt:lpstr>Big Data architektura ve výrobě</vt:lpstr>
      <vt:lpstr>Děkuji za pozornost Realizováno v rámci projektu: Kurzy pro společnost 4.0, s registračním číslem: CZ.02.2.69/0.0/0.0/16_031/0011591, ve výzvě č. 02_16_031 Celoživotní vzdělávání na vysokých školách v prioritní ose 2 OP, Operačního programu Výzkum, vývoj a vzdělávání. Realizace projektu je spolufinancována z prostředků ESF a státního rozpočtu ČR.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Monika</dc:creator>
  <cp:lastModifiedBy>Anna Palokha</cp:lastModifiedBy>
  <cp:revision>253</cp:revision>
  <dcterms:created xsi:type="dcterms:W3CDTF">2015-10-09T09:08:26Z</dcterms:created>
  <dcterms:modified xsi:type="dcterms:W3CDTF">2020-08-27T09:24:58Z</dcterms:modified>
</cp:coreProperties>
</file>