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12"/>
  </p:notesMasterIdLst>
  <p:sldIdLst>
    <p:sldId id="256" r:id="rId2"/>
    <p:sldId id="380" r:id="rId3"/>
    <p:sldId id="294" r:id="rId4"/>
    <p:sldId id="465" r:id="rId5"/>
    <p:sldId id="446" r:id="rId6"/>
    <p:sldId id="466" r:id="rId7"/>
    <p:sldId id="467" r:id="rId8"/>
    <p:sldId id="468" r:id="rId9"/>
    <p:sldId id="469" r:id="rId10"/>
    <p:sldId id="293" r:id="rId1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7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27.08.2020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2694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27. 8. 2020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8553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180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Automatizace a robotizace produkčních procesů pro Průmysl 4.0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852" y="1107335"/>
            <a:ext cx="674939" cy="674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400" dirty="0"/>
              <a:t>Kurzy pro společnost 4.0, s registračním číslem: CZ.02.2.69/0.0/0.0/16_031/0011591 </a:t>
            </a:r>
            <a:r>
              <a:rPr lang="cs-CZ" dirty="0"/>
              <a:t>		www.VSTECB.cz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38BB2F3-0BDE-4237-88B0-677CCD80E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18" y="754786"/>
            <a:ext cx="6218151" cy="13800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4912" y="2489575"/>
            <a:ext cx="9144000" cy="3237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cs-CZ" sz="3600" dirty="0"/>
            </a:br>
            <a:r>
              <a:rPr lang="cs-CZ" sz="1600" dirty="0"/>
              <a:t>Realizováno v rámci projektu:</a:t>
            </a:r>
            <a:br>
              <a:rPr lang="cs-CZ" sz="1600" dirty="0"/>
            </a:br>
            <a:r>
              <a:rPr lang="cs-CZ" sz="1600" dirty="0"/>
              <a:t>Kurzy pro společnost 4.0, s registračním číslem: CZ.02.2.69/0.0/0.0/16_031/0011591,</a:t>
            </a:r>
            <a:br>
              <a:rPr lang="cs-CZ" sz="1600" dirty="0"/>
            </a:br>
            <a:r>
              <a:rPr lang="cs-CZ" sz="1600" dirty="0"/>
              <a:t>ve výzvě č. 02_16_031 Celoživotní vzdělávání na vysokých školách v prioritní ose 2 OP, Operačního programu Výzkum, vývoj a vzdělávání.</a:t>
            </a:r>
            <a:br>
              <a:rPr lang="cs-CZ" sz="1600" dirty="0"/>
            </a:br>
            <a:r>
              <a:rPr lang="cs-CZ" sz="1600" dirty="0"/>
              <a:t>Realizace projektu je spolufinancována z prostředků ESF a státního rozpočtu ČR.</a:t>
            </a:r>
            <a:br>
              <a:rPr lang="cs-CZ" sz="3600" dirty="0"/>
            </a:br>
            <a:br>
              <a:rPr lang="cs-CZ" sz="3600" dirty="0"/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554238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Kurz CŽV orientovaný na výkon povolání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708525"/>
          </a:xfrm>
        </p:spPr>
        <p:txBody>
          <a:bodyPr numCol="2"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98141B"/>
                </a:solidFill>
              </a:rPr>
              <a:t>Automatizace a robotizace produkčních procesů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Architektura manipulátorů a robotů pro průmyslovou výrobu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Automatizované systémy produkčních procesů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Analýza a zpracování velkých dat v Průmyslu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Řízení v reálném čase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Průmysl 4.0 a průmyslový internet věcí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Základní členění materiálů, jejich vlastností a kritéria volby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Materiály v současné strojírenské praxi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Progresivní materiály a parametry materiálů pro Průmysl 4.0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Projektování automatizovaných produkčních pracovišť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Metody materiálových toků a sledu operací výroby produktů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Dispoziční uspořádání automatizace  produkčních procesů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Příklad řešení vybraného automatizovaného logistického prvku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</a:t>
            </a:r>
            <a:r>
              <a:rPr lang="cs-CZ" sz="1400" dirty="0">
                <a:solidFill>
                  <a:prstClr val="white"/>
                </a:solidFill>
              </a:rPr>
              <a:t>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</p:spTree>
    <p:extLst>
      <p:ext uri="{BB962C8B-B14F-4D97-AF65-F5344CB8AC3E}">
        <p14:creationId xmlns:p14="http://schemas.microsoft.com/office/powerpoint/2010/main" val="460493379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b="1" dirty="0"/>
              <a:t>Základní pojmy:</a:t>
            </a:r>
          </a:p>
          <a:p>
            <a:r>
              <a:rPr lang="cs-CZ" dirty="0"/>
              <a:t>Produkční proces</a:t>
            </a:r>
          </a:p>
          <a:p>
            <a:r>
              <a:rPr lang="cs-CZ" dirty="0"/>
              <a:t>Automatizace</a:t>
            </a:r>
          </a:p>
          <a:p>
            <a:r>
              <a:rPr lang="cs-CZ" dirty="0"/>
              <a:t>Robotizace</a:t>
            </a:r>
          </a:p>
          <a:p>
            <a:r>
              <a:rPr lang="cs-CZ" dirty="0"/>
              <a:t>Průmyslové roboty a manipulátory (</a:t>
            </a:r>
            <a:r>
              <a:rPr lang="cs-CZ" dirty="0" err="1"/>
              <a:t>PraM</a:t>
            </a:r>
            <a:r>
              <a:rPr lang="cs-CZ" dirty="0"/>
              <a:t>)</a:t>
            </a:r>
          </a:p>
          <a:p>
            <a:r>
              <a:rPr lang="cs-CZ" dirty="0"/>
              <a:t>Inteligence (umělá)</a:t>
            </a:r>
          </a:p>
        </p:txBody>
      </p:sp>
    </p:spTree>
    <p:extLst>
      <p:ext uri="{BB962C8B-B14F-4D97-AF65-F5344CB8AC3E}">
        <p14:creationId xmlns:p14="http://schemas.microsoft.com/office/powerpoint/2010/main" val="2886907291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3600" b="1" dirty="0"/>
              <a:t>Produkční proces</a:t>
            </a:r>
          </a:p>
          <a:p>
            <a:pPr marL="0" indent="0" algn="just">
              <a:buNone/>
            </a:pPr>
            <a:r>
              <a:rPr lang="cs-CZ" dirty="0"/>
              <a:t>je uspořádaný soubor zdrojů, jejichž funkcí je transformace vstupů (suroviny, polotovary, energie aj.) na požadované výstupy (výrobky a služby).</a:t>
            </a:r>
          </a:p>
        </p:txBody>
      </p:sp>
    </p:spTree>
    <p:extLst>
      <p:ext uri="{BB962C8B-B14F-4D97-AF65-F5344CB8AC3E}">
        <p14:creationId xmlns:p14="http://schemas.microsoft.com/office/powerpoint/2010/main" val="1332378240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pic>
        <p:nvPicPr>
          <p:cNvPr id="2" name="Zástupný obsah 1">
            <a:extLst>
              <a:ext uri="{FF2B5EF4-FFF2-40B4-BE49-F238E27FC236}">
                <a16:creationId xmlns:a16="http://schemas.microsoft.com/office/drawing/2014/main" id="{F327F215-DB33-4538-BFC5-FB490B1639B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tretch/>
        </p:blipFill>
        <p:spPr>
          <a:xfrm>
            <a:off x="788988" y="1690688"/>
            <a:ext cx="7566024" cy="450416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1590544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25625"/>
            <a:ext cx="809522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/>
              <a:t>Automatizace</a:t>
            </a:r>
          </a:p>
          <a:p>
            <a:pPr marL="0" indent="0" algn="just">
              <a:buNone/>
            </a:pPr>
            <a:r>
              <a:rPr lang="cs-CZ" dirty="0"/>
              <a:t>je proces, ve kterém je fyzická a duševní činnost člověka nahrazována činností technických prostředků.</a:t>
            </a:r>
          </a:p>
        </p:txBody>
      </p:sp>
    </p:spTree>
    <p:extLst>
      <p:ext uri="{BB962C8B-B14F-4D97-AF65-F5344CB8AC3E}">
        <p14:creationId xmlns:p14="http://schemas.microsoft.com/office/powerpoint/2010/main" val="2981729014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6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25625"/>
            <a:ext cx="809522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/>
              <a:t>Přínosy automatizace</a:t>
            </a:r>
          </a:p>
          <a:p>
            <a:pPr algn="just"/>
            <a:r>
              <a:rPr lang="cs-CZ" dirty="0"/>
              <a:t>Snížení pracnosti (řeší nedostatek pracovních sil)</a:t>
            </a:r>
          </a:p>
          <a:p>
            <a:pPr algn="just"/>
            <a:r>
              <a:rPr lang="cs-CZ" dirty="0"/>
              <a:t>Stabilita kvality</a:t>
            </a:r>
          </a:p>
          <a:p>
            <a:pPr algn="just"/>
            <a:r>
              <a:rPr lang="cs-CZ" dirty="0"/>
              <a:t>Synchronizace výrobních operací</a:t>
            </a:r>
          </a:p>
          <a:p>
            <a:pPr algn="just"/>
            <a:r>
              <a:rPr lang="cs-CZ" dirty="0"/>
              <a:t>Úspora materiálu a energie</a:t>
            </a:r>
          </a:p>
        </p:txBody>
      </p:sp>
    </p:spTree>
    <p:extLst>
      <p:ext uri="{BB962C8B-B14F-4D97-AF65-F5344CB8AC3E}">
        <p14:creationId xmlns:p14="http://schemas.microsoft.com/office/powerpoint/2010/main" val="4212572761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825625"/>
            <a:ext cx="8095220" cy="4351338"/>
          </a:xfrm>
        </p:spPr>
        <p:txBody>
          <a:bodyPr/>
          <a:lstStyle/>
          <a:p>
            <a:pPr marL="0" indent="0">
              <a:buNone/>
            </a:pPr>
            <a:r>
              <a:rPr lang="cs-CZ" sz="3600" b="1" dirty="0"/>
              <a:t>Průmyslové roboty a Manipulátory</a:t>
            </a:r>
          </a:p>
          <a:p>
            <a:pPr marL="0" indent="0" algn="just">
              <a:buNone/>
            </a:pPr>
            <a:r>
              <a:rPr lang="cs-CZ" dirty="0"/>
              <a:t>jsou "manipulační mechanismy", které pro další vysvětlení a popis můžeme rozdělit podle: </a:t>
            </a:r>
          </a:p>
          <a:p>
            <a:pPr algn="just"/>
            <a:r>
              <a:rPr lang="cs-CZ" dirty="0"/>
              <a:t>Funkce</a:t>
            </a:r>
          </a:p>
          <a:p>
            <a:pPr algn="just"/>
            <a:r>
              <a:rPr lang="cs-CZ" dirty="0"/>
              <a:t>Provedení </a:t>
            </a:r>
          </a:p>
          <a:p>
            <a:pPr algn="just"/>
            <a:r>
              <a:rPr lang="cs-CZ" dirty="0"/>
              <a:t>Aplikačních možností</a:t>
            </a:r>
          </a:p>
          <a:p>
            <a:pPr algn="just"/>
            <a:r>
              <a:rPr lang="cs-CZ" dirty="0"/>
              <a:t>Míry autonomnosti</a:t>
            </a:r>
          </a:p>
          <a:p>
            <a:pPr algn="just"/>
            <a:r>
              <a:rPr lang="cs-CZ" dirty="0"/>
              <a:t>Úrovně řízení </a:t>
            </a:r>
          </a:p>
          <a:p>
            <a:pPr algn="just"/>
            <a:r>
              <a:rPr lang="cs-CZ" dirty="0"/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3250748088"/>
      </p:ext>
    </p:extLst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Automatizace a Robotizace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8	</a:t>
            </a:r>
            <a:r>
              <a:rPr lang="cs-CZ" sz="1400" dirty="0">
                <a:solidFill>
                  <a:prstClr val="white"/>
                </a:solidFill>
              </a:rPr>
              <a:t> Kurzy pro společnost 4.0, s registračním číslem: CZ.02.2.69/0.0/0.0/16_031/0011591 </a:t>
            </a:r>
            <a:r>
              <a:rPr lang="cs-CZ" dirty="0"/>
              <a:t>	www.VSTECB.cz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9415CFF-25BA-42DA-9710-792F86CC5414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283959" y="1690688"/>
            <a:ext cx="8576082" cy="391378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6431884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6602</TotalTime>
  <Words>494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Trebuchet MS</vt:lpstr>
      <vt:lpstr>Motiv Office</vt:lpstr>
      <vt:lpstr>Automatizace a robotizace produkčních procesů pro Průmysl 4.0 </vt:lpstr>
      <vt:lpstr>Kurz CŽV orientovaný na výkon povolání</vt:lpstr>
      <vt:lpstr>Automatizace a Robotizace</vt:lpstr>
      <vt:lpstr>Automatizace a Robotizace</vt:lpstr>
      <vt:lpstr>Automatizace a Robotizace</vt:lpstr>
      <vt:lpstr>Automatizace a Robotizace</vt:lpstr>
      <vt:lpstr>Automatizace a Robotizace</vt:lpstr>
      <vt:lpstr>Automatizace a Robotizace</vt:lpstr>
      <vt:lpstr>Automatizace a Robotizace</vt:lpstr>
      <vt:lpstr>Děkuji za pozornost Realizováno v rámci projektu: Kurzy pro společnost 4.0, s registračním číslem: CZ.02.2.69/0.0/0.0/16_031/0011591, ve výzvě č. 02_16_031 Celoživotní vzdělávání na vysokých školách v prioritní ose 2 OP, Operačního programu Výzkum, vývoj a vzdělávání. Realizace projektu je spolufinancována z prostředků ESF a státního rozpočtu ČR.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Anna Palokha</cp:lastModifiedBy>
  <cp:revision>253</cp:revision>
  <dcterms:created xsi:type="dcterms:W3CDTF">2015-10-09T09:08:26Z</dcterms:created>
  <dcterms:modified xsi:type="dcterms:W3CDTF">2020-08-27T08:25:05Z</dcterms:modified>
</cp:coreProperties>
</file>