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2"/>
  </p:notesMasterIdLst>
  <p:sldIdLst>
    <p:sldId id="256" r:id="rId2"/>
    <p:sldId id="380" r:id="rId3"/>
    <p:sldId id="462"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7" r:id="rId18"/>
    <p:sldId id="478" r:id="rId19"/>
    <p:sldId id="479" r:id="rId20"/>
    <p:sldId id="480" r:id="rId21"/>
    <p:sldId id="481" r:id="rId22"/>
    <p:sldId id="482" r:id="rId23"/>
    <p:sldId id="484" r:id="rId24"/>
    <p:sldId id="485" r:id="rId25"/>
    <p:sldId id="486" r:id="rId26"/>
    <p:sldId id="488" r:id="rId27"/>
    <p:sldId id="487" r:id="rId28"/>
    <p:sldId id="461" r:id="rId29"/>
    <p:sldId id="489" r:id="rId30"/>
    <p:sldId id="295" r:id="rId31"/>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redný štý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60"/>
  </p:normalViewPr>
  <p:slideViewPr>
    <p:cSldViewPr snapToGrid="0">
      <p:cViewPr varScale="1">
        <p:scale>
          <a:sx n="116" d="100"/>
          <a:sy n="116"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l Gryc" userId="4cb3adc4-4c39-4654-8559-719ca26ee55b" providerId="ADAL" clId="{1BE854DF-C5DC-474C-8DDF-6A6110A0866A}"/>
    <pc:docChg chg="addSld delSld modSld">
      <pc:chgData name="Karel Gryc" userId="4cb3adc4-4c39-4654-8559-719ca26ee55b" providerId="ADAL" clId="{1BE854DF-C5DC-474C-8DDF-6A6110A0866A}" dt="2020-06-19T14:12:58.793" v="4"/>
      <pc:docMkLst>
        <pc:docMk/>
      </pc:docMkLst>
      <pc:sldChg chg="modSp mod">
        <pc:chgData name="Karel Gryc" userId="4cb3adc4-4c39-4654-8559-719ca26ee55b" providerId="ADAL" clId="{1BE854DF-C5DC-474C-8DDF-6A6110A0866A}" dt="2020-06-19T14:12:32.277" v="0" actId="6549"/>
        <pc:sldMkLst>
          <pc:docMk/>
          <pc:sldMk cId="0" sldId="256"/>
        </pc:sldMkLst>
        <pc:spChg chg="mod">
          <ac:chgData name="Karel Gryc" userId="4cb3adc4-4c39-4654-8559-719ca26ee55b" providerId="ADAL" clId="{1BE854DF-C5DC-474C-8DDF-6A6110A0866A}" dt="2020-06-19T14:12:32.277" v="0" actId="6549"/>
          <ac:spMkLst>
            <pc:docMk/>
            <pc:sldMk cId="0" sldId="256"/>
            <ac:spMk id="6" creationId="{60579023-0446-774E-AD99-603CD77DD536}"/>
          </ac:spMkLst>
        </pc:spChg>
      </pc:sldChg>
      <pc:sldChg chg="del">
        <pc:chgData name="Karel Gryc" userId="4cb3adc4-4c39-4654-8559-719ca26ee55b" providerId="ADAL" clId="{1BE854DF-C5DC-474C-8DDF-6A6110A0866A}" dt="2020-06-19T14:12:44.969" v="2" actId="47"/>
        <pc:sldMkLst>
          <pc:docMk/>
          <pc:sldMk cId="875908718" sldId="489"/>
        </pc:sldMkLst>
      </pc:sldChg>
      <pc:sldChg chg="add">
        <pc:chgData name="Karel Gryc" userId="4cb3adc4-4c39-4654-8559-719ca26ee55b" providerId="ADAL" clId="{1BE854DF-C5DC-474C-8DDF-6A6110A0866A}" dt="2020-06-19T14:12:58.793" v="4"/>
        <pc:sldMkLst>
          <pc:docMk/>
          <pc:sldMk cId="2074756403" sldId="489"/>
        </pc:sldMkLst>
      </pc:sldChg>
      <pc:sldChg chg="add del">
        <pc:chgData name="Karel Gryc" userId="4cb3adc4-4c39-4654-8559-719ca26ee55b" providerId="ADAL" clId="{1BE854DF-C5DC-474C-8DDF-6A6110A0866A}" dt="2020-06-19T14:12:48.632" v="3" actId="47"/>
        <pc:sldMkLst>
          <pc:docMk/>
          <pc:sldMk cId="1926551542" sldId="4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a:extLst>
              <a:ext uri="{FF2B5EF4-FFF2-40B4-BE49-F238E27FC236}">
                <a16:creationId xmlns:a16="http://schemas.microsoft.com/office/drawing/2014/main" id="{E169075B-CC2A-A246-9BE2-44B37926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dátumu 2">
            <a:extLst>
              <a:ext uri="{FF2B5EF4-FFF2-40B4-BE49-F238E27FC236}">
                <a16:creationId xmlns:a16="http://schemas.microsoft.com/office/drawing/2014/main" id="{0D72DE7B-9807-304E-B113-07106B5FE3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66E3F7-B81A-E347-899F-ECE6E9467646}" type="datetimeFigureOut">
              <a:rPr lang="cs-CZ"/>
              <a:pPr>
                <a:defRPr/>
              </a:pPr>
              <a:t>23.06.2020</a:t>
            </a:fld>
            <a:endParaRPr lang="cs-CZ"/>
          </a:p>
        </p:txBody>
      </p:sp>
      <p:sp>
        <p:nvSpPr>
          <p:cNvPr id="4" name="Zástupný symbol obrazu snímky 3">
            <a:extLst>
              <a:ext uri="{FF2B5EF4-FFF2-40B4-BE49-F238E27FC236}">
                <a16:creationId xmlns:a16="http://schemas.microsoft.com/office/drawing/2014/main" id="{7C452DB2-D0A0-9048-BA12-FEF1EBDB4BD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oznámok 4">
            <a:extLst>
              <a:ext uri="{FF2B5EF4-FFF2-40B4-BE49-F238E27FC236}">
                <a16:creationId xmlns:a16="http://schemas.microsoft.com/office/drawing/2014/main" id="{F1CC6C1C-37F6-1445-88D8-C0C3152238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cs-CZ" noProof="0"/>
          </a:p>
        </p:txBody>
      </p:sp>
      <p:sp>
        <p:nvSpPr>
          <p:cNvPr id="6" name="Zástupný symbol päty 5">
            <a:extLst>
              <a:ext uri="{FF2B5EF4-FFF2-40B4-BE49-F238E27FC236}">
                <a16:creationId xmlns:a16="http://schemas.microsoft.com/office/drawing/2014/main" id="{22E57085-77BB-3B47-9F92-3AF9F2BD46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čísla snímky 6">
            <a:extLst>
              <a:ext uri="{FF2B5EF4-FFF2-40B4-BE49-F238E27FC236}">
                <a16:creationId xmlns:a16="http://schemas.microsoft.com/office/drawing/2014/main" id="{5A75D23F-AD84-E848-AE8A-0ADFDF92EB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6AC7EC-89F2-3946-BE34-997CEAFD66F6}" type="slidenum">
              <a:rPr lang="cs-CZ" altLang="cs-CZ"/>
              <a:pPr>
                <a:defRPr/>
              </a:pPr>
              <a:t>‹#›</a:t>
            </a:fld>
            <a:endParaRPr lang="cs-CZ" altLang="cs-CZ"/>
          </a:p>
        </p:txBody>
      </p:sp>
    </p:spTree>
    <p:extLst>
      <p:ext uri="{BB962C8B-B14F-4D97-AF65-F5344CB8AC3E}">
        <p14:creationId xmlns:p14="http://schemas.microsoft.com/office/powerpoint/2010/main" val="3302694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 podnadpisů.</a:t>
            </a:r>
            <a:endParaRPr lang="en-US" dirty="0"/>
          </a:p>
        </p:txBody>
      </p:sp>
      <p:sp>
        <p:nvSpPr>
          <p:cNvPr id="4" name="Date Placeholder 3">
            <a:extLst>
              <a:ext uri="{FF2B5EF4-FFF2-40B4-BE49-F238E27FC236}">
                <a16:creationId xmlns:a16="http://schemas.microsoft.com/office/drawing/2014/main" id="{65DF3C24-F785-6B43-8B82-D51088DB1251}"/>
              </a:ext>
            </a:extLst>
          </p:cNvPr>
          <p:cNvSpPr>
            <a:spLocks noGrp="1"/>
          </p:cNvSpPr>
          <p:nvPr>
            <p:ph type="dt" sz="half" idx="10"/>
          </p:nvPr>
        </p:nvSpPr>
        <p:spPr/>
        <p:txBody>
          <a:bodyPr/>
          <a:lstStyle>
            <a:lvl1pPr>
              <a:defRPr/>
            </a:lvl1pPr>
          </a:lstStyle>
          <a:p>
            <a:pPr>
              <a:defRPr/>
            </a:pPr>
            <a:fld id="{E57E466E-40E1-4441-BABD-D347ADBFB6D7}" type="datetimeFigureOut">
              <a:rPr lang="sk-SK"/>
              <a:pPr>
                <a:defRPr/>
              </a:pPr>
              <a:t>23. 6. 2020</a:t>
            </a:fld>
            <a:endParaRPr lang="sk-SK"/>
          </a:p>
        </p:txBody>
      </p:sp>
      <p:sp>
        <p:nvSpPr>
          <p:cNvPr id="5" name="Footer Placeholder 4">
            <a:extLst>
              <a:ext uri="{FF2B5EF4-FFF2-40B4-BE49-F238E27FC236}">
                <a16:creationId xmlns:a16="http://schemas.microsoft.com/office/drawing/2014/main" id="{48A19104-603D-E64F-8B15-E1FCED0BC22E}"/>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B57E06A0-8F70-104A-B71B-FEC199AD6E66}"/>
              </a:ext>
            </a:extLst>
          </p:cNvPr>
          <p:cNvSpPr>
            <a:spLocks noGrp="1"/>
          </p:cNvSpPr>
          <p:nvPr>
            <p:ph type="sldNum" sz="quarter" idx="12"/>
          </p:nvPr>
        </p:nvSpPr>
        <p:spPr/>
        <p:txBody>
          <a:bodyPr/>
          <a:lstStyle>
            <a:lvl1pPr>
              <a:defRPr/>
            </a:lvl1pPr>
          </a:lstStyle>
          <a:p>
            <a:pPr>
              <a:defRPr/>
            </a:pPr>
            <a:fld id="{4ACB1D7E-5C34-B64F-BD06-258E36215471}" type="slidenum">
              <a:rPr lang="sk-SK" altLang="cs-CZ"/>
              <a:pPr>
                <a:defRPr/>
              </a:pPr>
              <a:t>‹#›</a:t>
            </a:fld>
            <a:endParaRPr lang="sk-SK" altLang="cs-CZ"/>
          </a:p>
        </p:txBody>
      </p:sp>
    </p:spTree>
    <p:extLst>
      <p:ext uri="{BB962C8B-B14F-4D97-AF65-F5344CB8AC3E}">
        <p14:creationId xmlns:p14="http://schemas.microsoft.com/office/powerpoint/2010/main" val="94012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CB60F7D6-1E73-774B-8E8B-91D80A032F24}"/>
              </a:ext>
            </a:extLst>
          </p:cNvPr>
          <p:cNvSpPr>
            <a:spLocks noGrp="1"/>
          </p:cNvSpPr>
          <p:nvPr>
            <p:ph type="dt" sz="half" idx="10"/>
          </p:nvPr>
        </p:nvSpPr>
        <p:spPr/>
        <p:txBody>
          <a:bodyPr/>
          <a:lstStyle>
            <a:lvl1pPr>
              <a:defRPr/>
            </a:lvl1pPr>
          </a:lstStyle>
          <a:p>
            <a:pPr>
              <a:defRPr/>
            </a:pPr>
            <a:fld id="{98774B43-6C96-4A40-A808-580195111A64}" type="datetimeFigureOut">
              <a:rPr lang="sk-SK"/>
              <a:pPr>
                <a:defRPr/>
              </a:pPr>
              <a:t>23. 6. 2020</a:t>
            </a:fld>
            <a:endParaRPr lang="sk-SK"/>
          </a:p>
        </p:txBody>
      </p:sp>
      <p:sp>
        <p:nvSpPr>
          <p:cNvPr id="5" name="Footer Placeholder 4">
            <a:extLst>
              <a:ext uri="{FF2B5EF4-FFF2-40B4-BE49-F238E27FC236}">
                <a16:creationId xmlns:a16="http://schemas.microsoft.com/office/drawing/2014/main" id="{2730BF08-819A-5545-A329-7DD26A5CCF95}"/>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AF081728-870E-764A-A876-B1A2B8B83D40}"/>
              </a:ext>
            </a:extLst>
          </p:cNvPr>
          <p:cNvSpPr>
            <a:spLocks noGrp="1"/>
          </p:cNvSpPr>
          <p:nvPr>
            <p:ph type="sldNum" sz="quarter" idx="12"/>
          </p:nvPr>
        </p:nvSpPr>
        <p:spPr/>
        <p:txBody>
          <a:bodyPr/>
          <a:lstStyle>
            <a:lvl1pPr>
              <a:defRPr/>
            </a:lvl1pPr>
          </a:lstStyle>
          <a:p>
            <a:pPr>
              <a:defRPr/>
            </a:pPr>
            <a:fld id="{4CF86F83-658E-734E-B2D6-C089A0C8927C}" type="slidenum">
              <a:rPr lang="sk-SK" altLang="cs-CZ"/>
              <a:pPr>
                <a:defRPr/>
              </a:pPr>
              <a:t>‹#›</a:t>
            </a:fld>
            <a:endParaRPr lang="sk-SK" altLang="cs-CZ"/>
          </a:p>
        </p:txBody>
      </p:sp>
    </p:spTree>
    <p:extLst>
      <p:ext uri="{BB962C8B-B14F-4D97-AF65-F5344CB8AC3E}">
        <p14:creationId xmlns:p14="http://schemas.microsoft.com/office/powerpoint/2010/main" val="138426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66C0A183-B033-BA4A-AEC1-8A75293DCF10}"/>
              </a:ext>
            </a:extLst>
          </p:cNvPr>
          <p:cNvSpPr>
            <a:spLocks noGrp="1"/>
          </p:cNvSpPr>
          <p:nvPr>
            <p:ph type="dt" sz="half" idx="10"/>
          </p:nvPr>
        </p:nvSpPr>
        <p:spPr/>
        <p:txBody>
          <a:bodyPr/>
          <a:lstStyle>
            <a:lvl1pPr>
              <a:defRPr/>
            </a:lvl1pPr>
          </a:lstStyle>
          <a:p>
            <a:pPr>
              <a:defRPr/>
            </a:pPr>
            <a:fld id="{54ADF539-959D-B34E-8709-EBEF908FF6A6}" type="datetimeFigureOut">
              <a:rPr lang="sk-SK"/>
              <a:pPr>
                <a:defRPr/>
              </a:pPr>
              <a:t>23. 6. 2020</a:t>
            </a:fld>
            <a:endParaRPr lang="sk-SK"/>
          </a:p>
        </p:txBody>
      </p:sp>
      <p:sp>
        <p:nvSpPr>
          <p:cNvPr id="5" name="Footer Placeholder 4">
            <a:extLst>
              <a:ext uri="{FF2B5EF4-FFF2-40B4-BE49-F238E27FC236}">
                <a16:creationId xmlns:a16="http://schemas.microsoft.com/office/drawing/2014/main" id="{F5FEE993-7089-2049-8C85-FDCFD5962C0D}"/>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192E5A2E-8BA7-0140-9BB0-FB6ACA881D8C}"/>
              </a:ext>
            </a:extLst>
          </p:cNvPr>
          <p:cNvSpPr>
            <a:spLocks noGrp="1"/>
          </p:cNvSpPr>
          <p:nvPr>
            <p:ph type="sldNum" sz="quarter" idx="12"/>
          </p:nvPr>
        </p:nvSpPr>
        <p:spPr/>
        <p:txBody>
          <a:bodyPr/>
          <a:lstStyle>
            <a:lvl1pPr>
              <a:defRPr/>
            </a:lvl1pPr>
          </a:lstStyle>
          <a:p>
            <a:pPr>
              <a:defRPr/>
            </a:pPr>
            <a:fld id="{AFA3E346-8FF3-E940-B041-3BCDA563A3A6}" type="slidenum">
              <a:rPr lang="sk-SK" altLang="cs-CZ"/>
              <a:pPr>
                <a:defRPr/>
              </a:pPr>
              <a:t>‹#›</a:t>
            </a:fld>
            <a:endParaRPr lang="sk-SK" altLang="cs-CZ"/>
          </a:p>
        </p:txBody>
      </p:sp>
    </p:spTree>
    <p:extLst>
      <p:ext uri="{BB962C8B-B14F-4D97-AF65-F5344CB8AC3E}">
        <p14:creationId xmlns:p14="http://schemas.microsoft.com/office/powerpoint/2010/main" val="6039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385C8FD-E78E-6E42-81DD-756DF3B5B662}"/>
              </a:ext>
            </a:extLst>
          </p:cNvPr>
          <p:cNvSpPr>
            <a:spLocks noGrp="1"/>
          </p:cNvSpPr>
          <p:nvPr>
            <p:ph type="dt" sz="half" idx="10"/>
          </p:nvPr>
        </p:nvSpPr>
        <p:spPr/>
        <p:txBody>
          <a:bodyPr/>
          <a:lstStyle>
            <a:lvl1pPr>
              <a:defRPr/>
            </a:lvl1pPr>
          </a:lstStyle>
          <a:p>
            <a:pPr>
              <a:defRPr/>
            </a:pPr>
            <a:fld id="{62A7EFCF-2DF6-BE46-9AFE-ACD35B994AF3}" type="datetimeFigureOut">
              <a:rPr lang="sk-SK"/>
              <a:pPr>
                <a:defRPr/>
              </a:pPr>
              <a:t>23. 6. 2020</a:t>
            </a:fld>
            <a:endParaRPr lang="sk-SK"/>
          </a:p>
        </p:txBody>
      </p:sp>
      <p:sp>
        <p:nvSpPr>
          <p:cNvPr id="5" name="Footer Placeholder 4">
            <a:extLst>
              <a:ext uri="{FF2B5EF4-FFF2-40B4-BE49-F238E27FC236}">
                <a16:creationId xmlns:a16="http://schemas.microsoft.com/office/drawing/2014/main" id="{AEAE771D-66FD-BE47-A661-6E0A7D16B41F}"/>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42027475-0B63-1144-B2E9-6BBD77776174}"/>
              </a:ext>
            </a:extLst>
          </p:cNvPr>
          <p:cNvSpPr>
            <a:spLocks noGrp="1"/>
          </p:cNvSpPr>
          <p:nvPr>
            <p:ph type="sldNum" sz="quarter" idx="12"/>
          </p:nvPr>
        </p:nvSpPr>
        <p:spPr/>
        <p:txBody>
          <a:bodyPr/>
          <a:lstStyle>
            <a:lvl1pPr>
              <a:defRPr/>
            </a:lvl1pPr>
          </a:lstStyle>
          <a:p>
            <a:pPr>
              <a:defRPr/>
            </a:pPr>
            <a:fld id="{8B7A71C2-0F8F-7841-B85A-445BD80B66CF}" type="slidenum">
              <a:rPr lang="sk-SK" altLang="cs-CZ"/>
              <a:pPr>
                <a:defRPr/>
              </a:pPr>
              <a:t>‹#›</a:t>
            </a:fld>
            <a:endParaRPr lang="sk-SK" altLang="cs-CZ"/>
          </a:p>
        </p:txBody>
      </p:sp>
    </p:spTree>
    <p:extLst>
      <p:ext uri="{BB962C8B-B14F-4D97-AF65-F5344CB8AC3E}">
        <p14:creationId xmlns:p14="http://schemas.microsoft.com/office/powerpoint/2010/main" val="25920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a:extLst>
              <a:ext uri="{FF2B5EF4-FFF2-40B4-BE49-F238E27FC236}">
                <a16:creationId xmlns:a16="http://schemas.microsoft.com/office/drawing/2014/main" id="{6A24BF44-6B2A-1844-B37B-CD1D88EF8E7E}"/>
              </a:ext>
            </a:extLst>
          </p:cNvPr>
          <p:cNvSpPr>
            <a:spLocks noGrp="1"/>
          </p:cNvSpPr>
          <p:nvPr>
            <p:ph type="dt" sz="half" idx="10"/>
          </p:nvPr>
        </p:nvSpPr>
        <p:spPr/>
        <p:txBody>
          <a:bodyPr/>
          <a:lstStyle>
            <a:lvl1pPr>
              <a:defRPr/>
            </a:lvl1pPr>
          </a:lstStyle>
          <a:p>
            <a:pPr>
              <a:defRPr/>
            </a:pPr>
            <a:fld id="{505F735B-88E7-154D-BF7F-47988E167A22}" type="datetimeFigureOut">
              <a:rPr lang="sk-SK"/>
              <a:pPr>
                <a:defRPr/>
              </a:pPr>
              <a:t>23. 6. 2020</a:t>
            </a:fld>
            <a:endParaRPr lang="sk-SK"/>
          </a:p>
        </p:txBody>
      </p:sp>
      <p:sp>
        <p:nvSpPr>
          <p:cNvPr id="5" name="Footer Placeholder 4">
            <a:extLst>
              <a:ext uri="{FF2B5EF4-FFF2-40B4-BE49-F238E27FC236}">
                <a16:creationId xmlns:a16="http://schemas.microsoft.com/office/drawing/2014/main" id="{A12C1995-765A-4C4A-9DD7-BFC75FC9CC4A}"/>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8CEAE9ED-395D-7F4F-808B-F8673145ABE5}"/>
              </a:ext>
            </a:extLst>
          </p:cNvPr>
          <p:cNvSpPr>
            <a:spLocks noGrp="1"/>
          </p:cNvSpPr>
          <p:nvPr>
            <p:ph type="sldNum" sz="quarter" idx="12"/>
          </p:nvPr>
        </p:nvSpPr>
        <p:spPr/>
        <p:txBody>
          <a:bodyPr/>
          <a:lstStyle>
            <a:lvl1pPr>
              <a:defRPr/>
            </a:lvl1pPr>
          </a:lstStyle>
          <a:p>
            <a:pPr>
              <a:defRPr/>
            </a:pPr>
            <a:fld id="{99AD6F78-11B3-2F44-8E28-F00375AFEB20}" type="slidenum">
              <a:rPr lang="sk-SK" altLang="cs-CZ"/>
              <a:pPr>
                <a:defRPr/>
              </a:pPr>
              <a:t>‹#›</a:t>
            </a:fld>
            <a:endParaRPr lang="sk-SK" altLang="cs-CZ"/>
          </a:p>
        </p:txBody>
      </p:sp>
    </p:spTree>
    <p:extLst>
      <p:ext uri="{BB962C8B-B14F-4D97-AF65-F5344CB8AC3E}">
        <p14:creationId xmlns:p14="http://schemas.microsoft.com/office/powerpoint/2010/main" val="10841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F7D738E2-C269-2B40-B4C2-A3CF465BA2B0}"/>
              </a:ext>
            </a:extLst>
          </p:cNvPr>
          <p:cNvSpPr>
            <a:spLocks noGrp="1"/>
          </p:cNvSpPr>
          <p:nvPr>
            <p:ph type="dt" sz="half" idx="10"/>
          </p:nvPr>
        </p:nvSpPr>
        <p:spPr/>
        <p:txBody>
          <a:bodyPr/>
          <a:lstStyle>
            <a:lvl1pPr>
              <a:defRPr/>
            </a:lvl1pPr>
          </a:lstStyle>
          <a:p>
            <a:pPr>
              <a:defRPr/>
            </a:pPr>
            <a:fld id="{85EF5467-32E8-8E48-8A31-046EA149BFB6}" type="datetimeFigureOut">
              <a:rPr lang="sk-SK"/>
              <a:pPr>
                <a:defRPr/>
              </a:pPr>
              <a:t>23. 6. 2020</a:t>
            </a:fld>
            <a:endParaRPr lang="sk-SK"/>
          </a:p>
        </p:txBody>
      </p:sp>
      <p:sp>
        <p:nvSpPr>
          <p:cNvPr id="6" name="Footer Placeholder 4">
            <a:extLst>
              <a:ext uri="{FF2B5EF4-FFF2-40B4-BE49-F238E27FC236}">
                <a16:creationId xmlns:a16="http://schemas.microsoft.com/office/drawing/2014/main" id="{F71B063D-6A8F-AD4F-849A-A581EEE90F3C}"/>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3A3A3F98-2A38-7F48-85B7-6BC76266DE0A}"/>
              </a:ext>
            </a:extLst>
          </p:cNvPr>
          <p:cNvSpPr>
            <a:spLocks noGrp="1"/>
          </p:cNvSpPr>
          <p:nvPr>
            <p:ph type="sldNum" sz="quarter" idx="12"/>
          </p:nvPr>
        </p:nvSpPr>
        <p:spPr/>
        <p:txBody>
          <a:bodyPr/>
          <a:lstStyle>
            <a:lvl1pPr>
              <a:defRPr/>
            </a:lvl1pPr>
          </a:lstStyle>
          <a:p>
            <a:pPr>
              <a:defRPr/>
            </a:pPr>
            <a:fld id="{9899CFDD-4BB7-E040-A703-D885B8F7A5F8}" type="slidenum">
              <a:rPr lang="sk-SK" altLang="cs-CZ"/>
              <a:pPr>
                <a:defRPr/>
              </a:pPr>
              <a:t>‹#›</a:t>
            </a:fld>
            <a:endParaRPr lang="sk-SK" altLang="cs-CZ"/>
          </a:p>
        </p:txBody>
      </p:sp>
    </p:spTree>
    <p:extLst>
      <p:ext uri="{BB962C8B-B14F-4D97-AF65-F5344CB8AC3E}">
        <p14:creationId xmlns:p14="http://schemas.microsoft.com/office/powerpoint/2010/main" val="19999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C385DD28-0F5E-1B42-9C1D-0C7D2C83C187}"/>
              </a:ext>
            </a:extLst>
          </p:cNvPr>
          <p:cNvSpPr>
            <a:spLocks noGrp="1"/>
          </p:cNvSpPr>
          <p:nvPr>
            <p:ph type="dt" sz="half" idx="10"/>
          </p:nvPr>
        </p:nvSpPr>
        <p:spPr/>
        <p:txBody>
          <a:bodyPr/>
          <a:lstStyle>
            <a:lvl1pPr>
              <a:defRPr/>
            </a:lvl1pPr>
          </a:lstStyle>
          <a:p>
            <a:pPr>
              <a:defRPr/>
            </a:pPr>
            <a:fld id="{6B250DC9-7735-6E44-AF04-D509739D264D}" type="datetimeFigureOut">
              <a:rPr lang="sk-SK"/>
              <a:pPr>
                <a:defRPr/>
              </a:pPr>
              <a:t>23. 6. 2020</a:t>
            </a:fld>
            <a:endParaRPr lang="sk-SK"/>
          </a:p>
        </p:txBody>
      </p:sp>
      <p:sp>
        <p:nvSpPr>
          <p:cNvPr id="8" name="Footer Placeholder 4">
            <a:extLst>
              <a:ext uri="{FF2B5EF4-FFF2-40B4-BE49-F238E27FC236}">
                <a16:creationId xmlns:a16="http://schemas.microsoft.com/office/drawing/2014/main" id="{482A84F7-4ABC-864C-8E78-59689F8920EC}"/>
              </a:ext>
            </a:extLst>
          </p:cNvPr>
          <p:cNvSpPr>
            <a:spLocks noGrp="1"/>
          </p:cNvSpPr>
          <p:nvPr>
            <p:ph type="ftr" sz="quarter" idx="11"/>
          </p:nvPr>
        </p:nvSpPr>
        <p:spPr/>
        <p:txBody>
          <a:bodyPr/>
          <a:lstStyle>
            <a:lvl1pPr>
              <a:defRPr/>
            </a:lvl1pPr>
          </a:lstStyle>
          <a:p>
            <a:pPr>
              <a:defRPr/>
            </a:pPr>
            <a:endParaRPr lang="sk-SK"/>
          </a:p>
        </p:txBody>
      </p:sp>
      <p:sp>
        <p:nvSpPr>
          <p:cNvPr id="9" name="Slide Number Placeholder 5">
            <a:extLst>
              <a:ext uri="{FF2B5EF4-FFF2-40B4-BE49-F238E27FC236}">
                <a16:creationId xmlns:a16="http://schemas.microsoft.com/office/drawing/2014/main" id="{FE126BE7-9482-0F43-9AD5-0B4D7587F817}"/>
              </a:ext>
            </a:extLst>
          </p:cNvPr>
          <p:cNvSpPr>
            <a:spLocks noGrp="1"/>
          </p:cNvSpPr>
          <p:nvPr>
            <p:ph type="sldNum" sz="quarter" idx="12"/>
          </p:nvPr>
        </p:nvSpPr>
        <p:spPr/>
        <p:txBody>
          <a:bodyPr/>
          <a:lstStyle>
            <a:lvl1pPr>
              <a:defRPr/>
            </a:lvl1pPr>
          </a:lstStyle>
          <a:p>
            <a:pPr>
              <a:defRPr/>
            </a:pPr>
            <a:fld id="{ABAB8B44-A719-9A43-BC2A-4E13B0219636}" type="slidenum">
              <a:rPr lang="sk-SK" altLang="cs-CZ"/>
              <a:pPr>
                <a:defRPr/>
              </a:pPr>
              <a:t>‹#›</a:t>
            </a:fld>
            <a:endParaRPr lang="sk-SK" altLang="cs-CZ"/>
          </a:p>
        </p:txBody>
      </p:sp>
    </p:spTree>
    <p:extLst>
      <p:ext uri="{BB962C8B-B14F-4D97-AF65-F5344CB8AC3E}">
        <p14:creationId xmlns:p14="http://schemas.microsoft.com/office/powerpoint/2010/main" val="34089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009EB1D-782E-F24A-B4A0-8934128A3C87}"/>
              </a:ext>
            </a:extLst>
          </p:cNvPr>
          <p:cNvSpPr>
            <a:spLocks noGrp="1"/>
          </p:cNvSpPr>
          <p:nvPr>
            <p:ph type="dt" sz="half" idx="10"/>
          </p:nvPr>
        </p:nvSpPr>
        <p:spPr/>
        <p:txBody>
          <a:bodyPr/>
          <a:lstStyle>
            <a:lvl1pPr>
              <a:defRPr/>
            </a:lvl1pPr>
          </a:lstStyle>
          <a:p>
            <a:pPr>
              <a:defRPr/>
            </a:pPr>
            <a:fld id="{24073CED-BC59-C24A-AEAD-E0BC76ED2908}" type="datetimeFigureOut">
              <a:rPr lang="sk-SK"/>
              <a:pPr>
                <a:defRPr/>
              </a:pPr>
              <a:t>23. 6. 2020</a:t>
            </a:fld>
            <a:endParaRPr lang="sk-SK"/>
          </a:p>
        </p:txBody>
      </p:sp>
      <p:sp>
        <p:nvSpPr>
          <p:cNvPr id="4" name="Footer Placeholder 4">
            <a:extLst>
              <a:ext uri="{FF2B5EF4-FFF2-40B4-BE49-F238E27FC236}">
                <a16:creationId xmlns:a16="http://schemas.microsoft.com/office/drawing/2014/main" id="{C19C14BD-AEE9-6646-A1E6-FBE6644B9D59}"/>
              </a:ext>
            </a:extLst>
          </p:cNvPr>
          <p:cNvSpPr>
            <a:spLocks noGrp="1"/>
          </p:cNvSpPr>
          <p:nvPr>
            <p:ph type="ftr" sz="quarter" idx="11"/>
          </p:nvPr>
        </p:nvSpPr>
        <p:spPr/>
        <p:txBody>
          <a:bodyPr/>
          <a:lstStyle>
            <a:lvl1pPr>
              <a:defRPr/>
            </a:lvl1pPr>
          </a:lstStyle>
          <a:p>
            <a:pPr>
              <a:defRPr/>
            </a:pPr>
            <a:endParaRPr lang="sk-SK"/>
          </a:p>
        </p:txBody>
      </p:sp>
      <p:sp>
        <p:nvSpPr>
          <p:cNvPr id="5" name="Slide Number Placeholder 5">
            <a:extLst>
              <a:ext uri="{FF2B5EF4-FFF2-40B4-BE49-F238E27FC236}">
                <a16:creationId xmlns:a16="http://schemas.microsoft.com/office/drawing/2014/main" id="{9D873373-2367-D246-8B4C-A81DD39120C2}"/>
              </a:ext>
            </a:extLst>
          </p:cNvPr>
          <p:cNvSpPr>
            <a:spLocks noGrp="1"/>
          </p:cNvSpPr>
          <p:nvPr>
            <p:ph type="sldNum" sz="quarter" idx="12"/>
          </p:nvPr>
        </p:nvSpPr>
        <p:spPr/>
        <p:txBody>
          <a:bodyPr/>
          <a:lstStyle>
            <a:lvl1pPr>
              <a:defRPr/>
            </a:lvl1pPr>
          </a:lstStyle>
          <a:p>
            <a:pPr>
              <a:defRPr/>
            </a:pPr>
            <a:fld id="{9889CACA-88A4-DF48-B2B1-21296B9A5FCD}" type="slidenum">
              <a:rPr lang="sk-SK" altLang="cs-CZ"/>
              <a:pPr>
                <a:defRPr/>
              </a:pPr>
              <a:t>‹#›</a:t>
            </a:fld>
            <a:endParaRPr lang="sk-SK" altLang="cs-CZ"/>
          </a:p>
        </p:txBody>
      </p:sp>
    </p:spTree>
    <p:extLst>
      <p:ext uri="{BB962C8B-B14F-4D97-AF65-F5344CB8AC3E}">
        <p14:creationId xmlns:p14="http://schemas.microsoft.com/office/powerpoint/2010/main" val="150301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945695-8DEE-DA4A-8514-41E338F6A37A}"/>
              </a:ext>
            </a:extLst>
          </p:cNvPr>
          <p:cNvSpPr>
            <a:spLocks noGrp="1"/>
          </p:cNvSpPr>
          <p:nvPr>
            <p:ph type="dt" sz="half" idx="10"/>
          </p:nvPr>
        </p:nvSpPr>
        <p:spPr/>
        <p:txBody>
          <a:bodyPr/>
          <a:lstStyle>
            <a:lvl1pPr>
              <a:defRPr/>
            </a:lvl1pPr>
          </a:lstStyle>
          <a:p>
            <a:pPr>
              <a:defRPr/>
            </a:pPr>
            <a:fld id="{FB88AA41-7A2C-3347-A03E-522E0D6D2781}" type="datetimeFigureOut">
              <a:rPr lang="sk-SK"/>
              <a:pPr>
                <a:defRPr/>
              </a:pPr>
              <a:t>23. 6. 2020</a:t>
            </a:fld>
            <a:endParaRPr lang="sk-SK"/>
          </a:p>
        </p:txBody>
      </p:sp>
      <p:sp>
        <p:nvSpPr>
          <p:cNvPr id="3" name="Footer Placeholder 4">
            <a:extLst>
              <a:ext uri="{FF2B5EF4-FFF2-40B4-BE49-F238E27FC236}">
                <a16:creationId xmlns:a16="http://schemas.microsoft.com/office/drawing/2014/main" id="{AA309396-B8C4-EE47-9D95-CD39A5CE99B0}"/>
              </a:ext>
            </a:extLst>
          </p:cNvPr>
          <p:cNvSpPr>
            <a:spLocks noGrp="1"/>
          </p:cNvSpPr>
          <p:nvPr>
            <p:ph type="ftr" sz="quarter" idx="11"/>
          </p:nvPr>
        </p:nvSpPr>
        <p:spPr/>
        <p:txBody>
          <a:bodyPr/>
          <a:lstStyle>
            <a:lvl1pPr>
              <a:defRPr/>
            </a:lvl1pPr>
          </a:lstStyle>
          <a:p>
            <a:pPr>
              <a:defRPr/>
            </a:pPr>
            <a:endParaRPr lang="sk-SK"/>
          </a:p>
        </p:txBody>
      </p:sp>
      <p:sp>
        <p:nvSpPr>
          <p:cNvPr id="4" name="Slide Number Placeholder 5">
            <a:extLst>
              <a:ext uri="{FF2B5EF4-FFF2-40B4-BE49-F238E27FC236}">
                <a16:creationId xmlns:a16="http://schemas.microsoft.com/office/drawing/2014/main" id="{1A24BD09-318D-D14C-A6A3-24D0736220BD}"/>
              </a:ext>
            </a:extLst>
          </p:cNvPr>
          <p:cNvSpPr>
            <a:spLocks noGrp="1"/>
          </p:cNvSpPr>
          <p:nvPr>
            <p:ph type="sldNum" sz="quarter" idx="12"/>
          </p:nvPr>
        </p:nvSpPr>
        <p:spPr/>
        <p:txBody>
          <a:bodyPr/>
          <a:lstStyle>
            <a:lvl1pPr>
              <a:defRPr/>
            </a:lvl1pPr>
          </a:lstStyle>
          <a:p>
            <a:pPr>
              <a:defRPr/>
            </a:pPr>
            <a:fld id="{C9C4A00B-BB65-9541-BBE2-F2C7D3CA9B0B}" type="slidenum">
              <a:rPr lang="sk-SK" altLang="cs-CZ"/>
              <a:pPr>
                <a:defRPr/>
              </a:pPr>
              <a:t>‹#›</a:t>
            </a:fld>
            <a:endParaRPr lang="sk-SK" altLang="cs-CZ"/>
          </a:p>
        </p:txBody>
      </p:sp>
    </p:spTree>
    <p:extLst>
      <p:ext uri="{BB962C8B-B14F-4D97-AF65-F5344CB8AC3E}">
        <p14:creationId xmlns:p14="http://schemas.microsoft.com/office/powerpoint/2010/main" val="149023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36F90FAF-F15B-0D4C-8B80-27CE93B7F7E0}"/>
              </a:ext>
            </a:extLst>
          </p:cNvPr>
          <p:cNvSpPr>
            <a:spLocks noGrp="1"/>
          </p:cNvSpPr>
          <p:nvPr>
            <p:ph type="dt" sz="half" idx="10"/>
          </p:nvPr>
        </p:nvSpPr>
        <p:spPr/>
        <p:txBody>
          <a:bodyPr/>
          <a:lstStyle>
            <a:lvl1pPr>
              <a:defRPr/>
            </a:lvl1pPr>
          </a:lstStyle>
          <a:p>
            <a:pPr>
              <a:defRPr/>
            </a:pPr>
            <a:fld id="{A7361FDB-6227-8840-BDF9-F018B1B7C7D3}" type="datetimeFigureOut">
              <a:rPr lang="sk-SK"/>
              <a:pPr>
                <a:defRPr/>
              </a:pPr>
              <a:t>23. 6. 2020</a:t>
            </a:fld>
            <a:endParaRPr lang="sk-SK"/>
          </a:p>
        </p:txBody>
      </p:sp>
      <p:sp>
        <p:nvSpPr>
          <p:cNvPr id="6" name="Footer Placeholder 4">
            <a:extLst>
              <a:ext uri="{FF2B5EF4-FFF2-40B4-BE49-F238E27FC236}">
                <a16:creationId xmlns:a16="http://schemas.microsoft.com/office/drawing/2014/main" id="{39FE1757-1ACC-7C40-BD7A-9DC89F5FAAE7}"/>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1F44D693-7FEB-394B-B45E-5D50D9EB06BA}"/>
              </a:ext>
            </a:extLst>
          </p:cNvPr>
          <p:cNvSpPr>
            <a:spLocks noGrp="1"/>
          </p:cNvSpPr>
          <p:nvPr>
            <p:ph type="sldNum" sz="quarter" idx="12"/>
          </p:nvPr>
        </p:nvSpPr>
        <p:spPr/>
        <p:txBody>
          <a:bodyPr/>
          <a:lstStyle>
            <a:lvl1pPr>
              <a:defRPr/>
            </a:lvl1pPr>
          </a:lstStyle>
          <a:p>
            <a:pPr>
              <a:defRPr/>
            </a:pPr>
            <a:fld id="{72B17D85-8CDA-5F43-89CD-3D83123EFD9B}" type="slidenum">
              <a:rPr lang="sk-SK" altLang="cs-CZ"/>
              <a:pPr>
                <a:defRPr/>
              </a:pPr>
              <a:t>‹#›</a:t>
            </a:fld>
            <a:endParaRPr lang="sk-SK" altLang="cs-CZ"/>
          </a:p>
        </p:txBody>
      </p:sp>
    </p:spTree>
    <p:extLst>
      <p:ext uri="{BB962C8B-B14F-4D97-AF65-F5344CB8AC3E}">
        <p14:creationId xmlns:p14="http://schemas.microsoft.com/office/powerpoint/2010/main" val="121899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17E437BD-52B9-9240-8C0C-EB718E52C459}"/>
              </a:ext>
            </a:extLst>
          </p:cNvPr>
          <p:cNvSpPr>
            <a:spLocks noGrp="1"/>
          </p:cNvSpPr>
          <p:nvPr>
            <p:ph type="dt" sz="half" idx="10"/>
          </p:nvPr>
        </p:nvSpPr>
        <p:spPr/>
        <p:txBody>
          <a:bodyPr/>
          <a:lstStyle>
            <a:lvl1pPr>
              <a:defRPr/>
            </a:lvl1pPr>
          </a:lstStyle>
          <a:p>
            <a:pPr>
              <a:defRPr/>
            </a:pPr>
            <a:fld id="{8B31397B-A09D-584B-BF39-D05BF5269078}" type="datetimeFigureOut">
              <a:rPr lang="sk-SK"/>
              <a:pPr>
                <a:defRPr/>
              </a:pPr>
              <a:t>23. 6. 2020</a:t>
            </a:fld>
            <a:endParaRPr lang="sk-SK"/>
          </a:p>
        </p:txBody>
      </p:sp>
      <p:sp>
        <p:nvSpPr>
          <p:cNvPr id="6" name="Footer Placeholder 4">
            <a:extLst>
              <a:ext uri="{FF2B5EF4-FFF2-40B4-BE49-F238E27FC236}">
                <a16:creationId xmlns:a16="http://schemas.microsoft.com/office/drawing/2014/main" id="{E08074C8-7A43-0141-AD2A-537E547B7779}"/>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8A36FB60-9C80-5C46-931A-E49B2842C248}"/>
              </a:ext>
            </a:extLst>
          </p:cNvPr>
          <p:cNvSpPr>
            <a:spLocks noGrp="1"/>
          </p:cNvSpPr>
          <p:nvPr>
            <p:ph type="sldNum" sz="quarter" idx="12"/>
          </p:nvPr>
        </p:nvSpPr>
        <p:spPr/>
        <p:txBody>
          <a:bodyPr/>
          <a:lstStyle>
            <a:lvl1pPr>
              <a:defRPr/>
            </a:lvl1pPr>
          </a:lstStyle>
          <a:p>
            <a:pPr>
              <a:defRPr/>
            </a:pPr>
            <a:fld id="{B27303C0-B19C-2B48-9660-EBD0F9BC4F1E}" type="slidenum">
              <a:rPr lang="sk-SK" altLang="cs-CZ"/>
              <a:pPr>
                <a:defRPr/>
              </a:pPr>
              <a:t>‹#›</a:t>
            </a:fld>
            <a:endParaRPr lang="sk-SK" altLang="cs-CZ"/>
          </a:p>
        </p:txBody>
      </p:sp>
    </p:spTree>
    <p:extLst>
      <p:ext uri="{BB962C8B-B14F-4D97-AF65-F5344CB8AC3E}">
        <p14:creationId xmlns:p14="http://schemas.microsoft.com/office/powerpoint/2010/main" val="63091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C2B2DCE9-C790-4D4B-BFE8-E730D894E85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3315" name="Text Placeholder 2">
            <a:extLst>
              <a:ext uri="{FF2B5EF4-FFF2-40B4-BE49-F238E27FC236}">
                <a16:creationId xmlns:a16="http://schemas.microsoft.com/office/drawing/2014/main" id="{077999D1-192B-154C-AC4A-62B622EECB8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7F97F48-74BD-F041-804F-C4C6ACCACA3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6BE5B89-A59B-AA43-BC59-2D5FE768FFE6}" type="datetimeFigureOut">
              <a:rPr lang="sk-SK"/>
              <a:pPr>
                <a:defRPr/>
              </a:pPr>
              <a:t>23. 6. 2020</a:t>
            </a:fld>
            <a:endParaRPr lang="sk-SK"/>
          </a:p>
        </p:txBody>
      </p:sp>
      <p:sp>
        <p:nvSpPr>
          <p:cNvPr id="5" name="Footer Placeholder 4">
            <a:extLst>
              <a:ext uri="{FF2B5EF4-FFF2-40B4-BE49-F238E27FC236}">
                <a16:creationId xmlns:a16="http://schemas.microsoft.com/office/drawing/2014/main" id="{6457C848-4E0D-154B-B588-3CDBAF6B8B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Slide Number Placeholder 5">
            <a:extLst>
              <a:ext uri="{FF2B5EF4-FFF2-40B4-BE49-F238E27FC236}">
                <a16:creationId xmlns:a16="http://schemas.microsoft.com/office/drawing/2014/main" id="{17294A79-6B55-D948-BA0A-8BD3F27F4B4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9EEBE5B-DA56-624C-A424-F3D277D4DBAD}" type="slidenum">
              <a:rPr lang="sk-SK" altLang="cs-CZ"/>
              <a:pPr>
                <a:defRPr/>
              </a:pPr>
              <a:t>‹#›</a:t>
            </a:fld>
            <a:endParaRPr lang="sk-SK" altLang="cs-CZ"/>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gryc@mail.vstecb.cz"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mohamed@mail.vstecb.cz" TargetMode="External"/><Relationship Id="rId4" Type="http://schemas.openxmlformats.org/officeDocument/2006/relationships/hyperlink" Target="mailto:socha@mail.vstecb.c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014 kopie-prezentace.jpg">
            <a:extLst>
              <a:ext uri="{FF2B5EF4-FFF2-40B4-BE49-F238E27FC236}">
                <a16:creationId xmlns:a16="http://schemas.microsoft.com/office/drawing/2014/main" id="{38A5ED6A-8037-0146-B03F-5CDDB9F04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8553"/>
            <a:ext cx="9144000" cy="3720317"/>
          </a:xfrm>
          <a:prstGeom prst="rect">
            <a:avLst/>
          </a:prstGeom>
        </p:spPr>
      </p:pic>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0" y="1103462"/>
            <a:ext cx="9144000" cy="2300288"/>
          </a:xfrm>
        </p:spPr>
        <p:txBody>
          <a:bodyPr rtlCol="0">
            <a:normAutofit/>
          </a:bodyPr>
          <a:lstStyle/>
          <a:p>
            <a:pPr fontAlgn="auto">
              <a:spcAft>
                <a:spcPts val="0"/>
              </a:spcAft>
              <a:defRPr/>
            </a:pPr>
            <a:r>
              <a:rPr lang="cs-CZ" sz="3600" b="1" dirty="0">
                <a:solidFill>
                  <a:schemeClr val="accent2">
                    <a:lumMod val="75000"/>
                  </a:schemeClr>
                </a:solidFill>
                <a:effectLst>
                  <a:outerShdw blurRad="38100" dist="38100" dir="2700000" algn="tl">
                    <a:srgbClr val="000000">
                      <a:alpha val="43137"/>
                    </a:srgbClr>
                  </a:outerShdw>
                </a:effectLst>
                <a:latin typeface="+mn-lt"/>
              </a:rPr>
              <a:t>Aplikace pokročilých postupů při práci s mobilním skenerem ROMER </a:t>
            </a:r>
          </a:p>
        </p:txBody>
      </p:sp>
      <p:pic>
        <p:nvPicPr>
          <p:cNvPr id="2050" name="Obrázek 3">
            <a:extLst>
              <a:ext uri="{FF2B5EF4-FFF2-40B4-BE49-F238E27FC236}">
                <a16:creationId xmlns:a16="http://schemas.microsoft.com/office/drawing/2014/main" id="{ABA4BAFA-7BE0-5443-9AD1-02995DFE9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136" y="1182555"/>
            <a:ext cx="665655" cy="66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1400" dirty="0">
                <a:solidFill>
                  <a:prstClr val="white"/>
                </a:solidFill>
              </a:rPr>
              <a:t>Kurzy pro společnost 4.0, s registračním číslem: CZ.02.2.69/0.0/0.0/16_031/0011591 </a:t>
            </a:r>
            <a:r>
              <a:rPr lang="cs-CZ" dirty="0"/>
              <a:t>	</a:t>
            </a:r>
            <a:r>
              <a:rPr lang="cs-CZ"/>
              <a:t>	www</a:t>
            </a:r>
            <a:r>
              <a:rPr lang="cs-CZ" dirty="0"/>
              <a:t>.VSTECB.cz</a:t>
            </a:r>
          </a:p>
        </p:txBody>
      </p:sp>
      <p:pic>
        <p:nvPicPr>
          <p:cNvPr id="8" name="Obrázek 7">
            <a:extLst>
              <a:ext uri="{FF2B5EF4-FFF2-40B4-BE49-F238E27FC236}">
                <a16:creationId xmlns:a16="http://schemas.microsoft.com/office/drawing/2014/main" id="{511686C6-A668-4A8F-B545-B951C070A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86" y="825364"/>
            <a:ext cx="6218151" cy="1380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9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lvl="0"/>
            <a:r>
              <a:rPr lang="cs-CZ" dirty="0"/>
              <a:t>Pozice 1</a:t>
            </a:r>
          </a:p>
          <a:p>
            <a:pPr algn="just">
              <a:spcBef>
                <a:spcPts val="765"/>
              </a:spcBef>
              <a:spcAft>
                <a:spcPts val="0"/>
              </a:spcAft>
              <a:tabLst>
                <a:tab pos="869315" algn="l"/>
                <a:tab pos="869950" algn="l"/>
              </a:tabLst>
            </a:pPr>
            <a:r>
              <a:rPr lang="cs-CZ" dirty="0">
                <a:highlight>
                  <a:srgbClr val="FFFF00"/>
                </a:highlight>
                <a:latin typeface="Calibri" panose="020F0502020204030204" pitchFamily="34" charset="0"/>
                <a:ea typeface="Calibri" panose="020F0502020204030204" pitchFamily="34" charset="0"/>
              </a:rPr>
              <a:t>Vybrat Nástroje → Pozice zařízení →Definovat měřené cíle polohy zařízení</a:t>
            </a:r>
            <a:endParaRPr lang="cs-CZ" dirty="0">
              <a:latin typeface="Calibri" panose="020F0502020204030204" pitchFamily="34" charset="0"/>
              <a:ea typeface="Calibri" panose="020F0502020204030204" pitchFamily="34" charset="0"/>
            </a:endParaRPr>
          </a:p>
          <a:p>
            <a:pPr lvl="0"/>
            <a:r>
              <a:rPr lang="cs-CZ" dirty="0"/>
              <a:t>Nastavte způsob: Sonda</a:t>
            </a:r>
          </a:p>
          <a:p>
            <a:pPr lvl="0"/>
            <a:r>
              <a:rPr lang="cs-CZ" dirty="0"/>
              <a:t>Snímejte potřebné cíle.</a:t>
            </a:r>
          </a:p>
          <a:p>
            <a:pPr lvl="0"/>
            <a:r>
              <a:rPr lang="cs-CZ" dirty="0"/>
              <a:t>Získejte data o součásti. </a:t>
            </a:r>
          </a:p>
          <a:p>
            <a:endParaRPr lang="cs-CZ" dirty="0"/>
          </a:p>
          <a:p>
            <a:endParaRPr lang="cs-CZ" dirty="0"/>
          </a:p>
        </p:txBody>
      </p:sp>
      <p:pic>
        <p:nvPicPr>
          <p:cNvPr id="12" name="image113.jpeg"/>
          <p:cNvPicPr/>
          <p:nvPr/>
        </p:nvPicPr>
        <p:blipFill>
          <a:blip r:embed="rId3" cstate="print"/>
          <a:stretch>
            <a:fillRect/>
          </a:stretch>
        </p:blipFill>
        <p:spPr>
          <a:xfrm>
            <a:off x="5588001" y="3652236"/>
            <a:ext cx="2400300" cy="1676400"/>
          </a:xfrm>
          <a:prstGeom prst="rect">
            <a:avLst/>
          </a:prstGeom>
          <a:ln>
            <a:noFill/>
          </a:ln>
        </p:spPr>
      </p:pic>
      <p:pic>
        <p:nvPicPr>
          <p:cNvPr id="13" name="image112.jpeg"/>
          <p:cNvPicPr/>
          <p:nvPr/>
        </p:nvPicPr>
        <p:blipFill>
          <a:blip r:embed="rId4" cstate="print"/>
          <a:stretch>
            <a:fillRect/>
          </a:stretch>
        </p:blipFill>
        <p:spPr>
          <a:xfrm>
            <a:off x="7188201" y="2588118"/>
            <a:ext cx="800100" cy="773112"/>
          </a:xfrm>
          <a:prstGeom prst="rect">
            <a:avLst/>
          </a:prstGeom>
        </p:spPr>
      </p:pic>
    </p:spTree>
    <p:extLst>
      <p:ext uri="{BB962C8B-B14F-4D97-AF65-F5344CB8AC3E}">
        <p14:creationId xmlns:p14="http://schemas.microsoft.com/office/powerpoint/2010/main" val="2374858390"/>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10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lvl="0"/>
            <a:r>
              <a:rPr lang="cs-CZ" dirty="0"/>
              <a:t>Pozice 2</a:t>
            </a:r>
          </a:p>
          <a:p>
            <a:pPr lvl="0"/>
            <a:r>
              <a:rPr lang="cs-CZ" dirty="0"/>
              <a:t>Přesuňte zařízení nebo měřenou součást.</a:t>
            </a:r>
          </a:p>
          <a:p>
            <a:pPr lvl="0"/>
            <a:r>
              <a:rPr lang="cs-CZ" dirty="0"/>
              <a:t>Vyberte Přesunout zařízení.</a:t>
            </a:r>
          </a:p>
          <a:p>
            <a:pPr lvl="0"/>
            <a:r>
              <a:rPr lang="cs-CZ" dirty="0"/>
              <a:t>Nastavte způsob srovnání na Cíle.</a:t>
            </a:r>
          </a:p>
          <a:p>
            <a:pPr lvl="0"/>
            <a:r>
              <a:rPr lang="cs-CZ" dirty="0"/>
              <a:t>Snímejte požadované plochy.</a:t>
            </a:r>
          </a:p>
          <a:p>
            <a:pPr lvl="0"/>
            <a:r>
              <a:rPr lang="cs-CZ" dirty="0"/>
              <a:t>Získejte data o části.</a:t>
            </a:r>
          </a:p>
          <a:p>
            <a:pPr lvl="0"/>
            <a:r>
              <a:rPr lang="cs-CZ" dirty="0"/>
              <a:t>Opakujte výše uvedené kroky podle potřeby.</a:t>
            </a:r>
          </a:p>
          <a:p>
            <a:endParaRPr lang="cs-CZ" dirty="0"/>
          </a:p>
          <a:p>
            <a:endParaRPr lang="cs-CZ" dirty="0"/>
          </a:p>
        </p:txBody>
      </p:sp>
      <p:pic>
        <p:nvPicPr>
          <p:cNvPr id="9" name="image115.jpeg"/>
          <p:cNvPicPr/>
          <p:nvPr/>
        </p:nvPicPr>
        <p:blipFill>
          <a:blip r:embed="rId3" cstate="print"/>
          <a:stretch>
            <a:fillRect/>
          </a:stretch>
        </p:blipFill>
        <p:spPr>
          <a:xfrm>
            <a:off x="5972492" y="2819894"/>
            <a:ext cx="2146300" cy="1739900"/>
          </a:xfrm>
          <a:prstGeom prst="rect">
            <a:avLst/>
          </a:prstGeom>
          <a:ln>
            <a:noFill/>
          </a:ln>
        </p:spPr>
      </p:pic>
      <p:pic>
        <p:nvPicPr>
          <p:cNvPr id="10" name="image114.jpeg"/>
          <p:cNvPicPr/>
          <p:nvPr/>
        </p:nvPicPr>
        <p:blipFill>
          <a:blip r:embed="rId4" cstate="print"/>
          <a:stretch>
            <a:fillRect/>
          </a:stretch>
        </p:blipFill>
        <p:spPr>
          <a:xfrm>
            <a:off x="6888004" y="2008029"/>
            <a:ext cx="697388" cy="714692"/>
          </a:xfrm>
          <a:prstGeom prst="rect">
            <a:avLst/>
          </a:prstGeom>
        </p:spPr>
      </p:pic>
    </p:spTree>
    <p:extLst>
      <p:ext uri="{BB962C8B-B14F-4D97-AF65-F5344CB8AC3E}">
        <p14:creationId xmlns:p14="http://schemas.microsoft.com/office/powerpoint/2010/main" val="1296236451"/>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11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fontScale="92500"/>
          </a:bodyPr>
          <a:lstStyle/>
          <a:p>
            <a:r>
              <a:rPr lang="cs-CZ" b="1" dirty="0">
                <a:effectLst>
                  <a:glow>
                    <a:srgbClr val="000000"/>
                  </a:glow>
                  <a:outerShdw sx="0" sy="0">
                    <a:srgbClr val="000000"/>
                  </a:outerShdw>
                  <a:reflection stA="0" endPos="0" fadeDir="0" sx="0" sy="0"/>
                </a:effectLst>
              </a:rPr>
              <a:t>Propojení pozic zařízení pomocí informací o povrchu</a:t>
            </a:r>
          </a:p>
          <a:p>
            <a:r>
              <a:rPr lang="cs-CZ" dirty="0"/>
              <a:t>Díl je digitalizován a skenované povrchy jsou použity pro srovnání, což zahrnuje srovnání mezi objekty (nasnímaným a výchozím). Tato technika vyžaduje následující kroky:</a:t>
            </a:r>
          </a:p>
          <a:p>
            <a:pPr lvl="0"/>
            <a:r>
              <a:rPr lang="cs-CZ" dirty="0"/>
              <a:t>Získat data na různých pozicích zařízení.</a:t>
            </a:r>
          </a:p>
          <a:p>
            <a:pPr lvl="0"/>
            <a:r>
              <a:rPr lang="cs-CZ" dirty="0"/>
              <a:t>Srovnejte rozdílné datové objekty pomocí srovnání dat Best-fit k datovému objektu.</a:t>
            </a:r>
          </a:p>
          <a:p>
            <a:pPr lvl="0"/>
            <a:r>
              <a:rPr lang="cs-CZ" dirty="0"/>
              <a:t>Jakmile jsou datové objekty těsně srovnány, globálně optimalizujte srovnání.</a:t>
            </a:r>
          </a:p>
          <a:p>
            <a:pPr lvl="0"/>
            <a:r>
              <a:rPr lang="cs-CZ" dirty="0"/>
              <a:t>Sjednoťte polygonální modely do jednoho datového objektu.</a:t>
            </a:r>
          </a:p>
          <a:p>
            <a:endParaRPr lang="cs-CZ" dirty="0"/>
          </a:p>
        </p:txBody>
      </p:sp>
    </p:spTree>
    <p:extLst>
      <p:ext uri="{BB962C8B-B14F-4D97-AF65-F5344CB8AC3E}">
        <p14:creationId xmlns:p14="http://schemas.microsoft.com/office/powerpoint/2010/main" val="3814273982"/>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12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marL="0" lvl="0" indent="0">
              <a:buNone/>
            </a:pPr>
            <a:r>
              <a:rPr lang="cs-CZ" b="1" dirty="0"/>
              <a:t>Získávání dat</a:t>
            </a:r>
          </a:p>
          <a:p>
            <a:pPr lvl="0"/>
            <a:r>
              <a:rPr lang="cs-CZ" dirty="0"/>
              <a:t>Pozice 1</a:t>
            </a:r>
          </a:p>
          <a:p>
            <a:pPr lvl="0"/>
            <a:r>
              <a:rPr lang="cs-CZ" dirty="0"/>
              <a:t>Získávání údajů ze součásti.</a:t>
            </a:r>
          </a:p>
          <a:p>
            <a:pPr lvl="0"/>
            <a:r>
              <a:rPr lang="cs-CZ" dirty="0"/>
              <a:t>Pozice 2</a:t>
            </a:r>
          </a:p>
          <a:p>
            <a:pPr lvl="0"/>
            <a:r>
              <a:rPr lang="cs-CZ" dirty="0"/>
              <a:t>Přesuňte zařízení nebo část.</a:t>
            </a:r>
          </a:p>
          <a:p>
            <a:pPr lvl="0"/>
            <a:r>
              <a:rPr lang="cs-CZ" dirty="0"/>
              <a:t>Vybrat Přesunout zařízení.</a:t>
            </a:r>
          </a:p>
          <a:p>
            <a:pPr lvl="0"/>
            <a:r>
              <a:rPr lang="cs-CZ" dirty="0"/>
              <a:t>Nastavte způsob srovnání na  Vlastní (</a:t>
            </a:r>
            <a:r>
              <a:rPr lang="cs-CZ" dirty="0" err="1"/>
              <a:t>Custom</a:t>
            </a:r>
            <a:r>
              <a:rPr lang="cs-CZ" dirty="0"/>
              <a:t>).</a:t>
            </a:r>
          </a:p>
          <a:p>
            <a:pPr lvl="0"/>
            <a:r>
              <a:rPr lang="cs-CZ" dirty="0"/>
              <a:t>Získejte údaje ze součásti.</a:t>
            </a:r>
          </a:p>
          <a:p>
            <a:pPr lvl="0"/>
            <a:r>
              <a:rPr lang="cs-CZ" dirty="0"/>
              <a:t>Opakujte výše uvedené kroky podle potřeby.</a:t>
            </a:r>
          </a:p>
          <a:p>
            <a:pPr marL="0" indent="0">
              <a:buNone/>
            </a:pPr>
            <a:endParaRPr lang="cs-CZ" dirty="0"/>
          </a:p>
        </p:txBody>
      </p:sp>
      <p:pic>
        <p:nvPicPr>
          <p:cNvPr id="11" name="image116.jpeg"/>
          <p:cNvPicPr/>
          <p:nvPr/>
        </p:nvPicPr>
        <p:blipFill>
          <a:blip r:embed="rId3" cstate="print"/>
          <a:stretch>
            <a:fillRect/>
          </a:stretch>
        </p:blipFill>
        <p:spPr>
          <a:xfrm>
            <a:off x="5795644" y="1941513"/>
            <a:ext cx="1633855" cy="992011"/>
          </a:xfrm>
          <a:prstGeom prst="rect">
            <a:avLst/>
          </a:prstGeom>
        </p:spPr>
      </p:pic>
      <p:pic>
        <p:nvPicPr>
          <p:cNvPr id="12" name="image111.jpeg"/>
          <p:cNvPicPr/>
          <p:nvPr/>
        </p:nvPicPr>
        <p:blipFill>
          <a:blip r:embed="rId4" cstate="print"/>
          <a:stretch>
            <a:fillRect/>
          </a:stretch>
        </p:blipFill>
        <p:spPr>
          <a:xfrm>
            <a:off x="4601450" y="3936232"/>
            <a:ext cx="571500" cy="667429"/>
          </a:xfrm>
          <a:prstGeom prst="rect">
            <a:avLst/>
          </a:prstGeom>
        </p:spPr>
      </p:pic>
      <p:pic>
        <p:nvPicPr>
          <p:cNvPr id="13" name="image117.jpeg"/>
          <p:cNvPicPr/>
          <p:nvPr/>
        </p:nvPicPr>
        <p:blipFill>
          <a:blip r:embed="rId5" cstate="print"/>
          <a:stretch>
            <a:fillRect/>
          </a:stretch>
        </p:blipFill>
        <p:spPr>
          <a:xfrm>
            <a:off x="4793932" y="5028724"/>
            <a:ext cx="1134110" cy="610552"/>
          </a:xfrm>
          <a:prstGeom prst="rect">
            <a:avLst/>
          </a:prstGeom>
        </p:spPr>
      </p:pic>
    </p:spTree>
    <p:extLst>
      <p:ext uri="{BB962C8B-B14F-4D97-AF65-F5344CB8AC3E}">
        <p14:creationId xmlns:p14="http://schemas.microsoft.com/office/powerpoint/2010/main" val="185866913"/>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13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marL="0" indent="0">
              <a:buNone/>
            </a:pPr>
            <a:r>
              <a:rPr lang="cs-CZ" b="1" dirty="0">
                <a:effectLst>
                  <a:glow>
                    <a:srgbClr val="000000"/>
                  </a:glow>
                  <a:outerShdw sx="0" sy="0">
                    <a:srgbClr val="000000"/>
                  </a:outerShdw>
                  <a:reflection stA="0" endPos="0" fadeDir="0" sx="0" sy="0"/>
                </a:effectLst>
              </a:rPr>
              <a:t>Srovnání různých datových objektů k sobě</a:t>
            </a:r>
          </a:p>
          <a:p>
            <a:r>
              <a:rPr lang="cs-CZ" dirty="0"/>
              <a:t>Na základě informací o povrchu použijte srovnání objektů Best-Fit k srovnání datových objektů k sobě. </a:t>
            </a:r>
          </a:p>
          <a:p>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Srovnat→ Best-Fit Datové Objekty→ Data do datových objektů</a:t>
            </a:r>
            <a:r>
              <a:rPr lang="cs-CZ"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cs-CZ" dirty="0">
              <a:latin typeface="Calibri" panose="020F0502020204030204" pitchFamily="34" charset="0"/>
              <a:ea typeface="Calibri" panose="020F0502020204030204" pitchFamily="34" charset="0"/>
              <a:cs typeface="Times New Roman" panose="02020603050405020304" pitchFamily="18" charset="0"/>
            </a:endParaRPr>
          </a:p>
          <a:p>
            <a:r>
              <a:rPr lang="cs-CZ" dirty="0"/>
              <a:t>Klepněte na            pro srovnání datových objektů.</a:t>
            </a:r>
          </a:p>
          <a:p>
            <a:endParaRPr lang="cs-CZ" b="1" dirty="0">
              <a:effectLst>
                <a:glow>
                  <a:srgbClr val="000000"/>
                </a:glow>
                <a:outerShdw sx="0" sy="0">
                  <a:srgbClr val="000000"/>
                </a:outerShdw>
                <a:reflection stA="0" endPos="0" fadeDir="0" sx="0" sy="0"/>
              </a:effectLst>
            </a:endParaRPr>
          </a:p>
          <a:p>
            <a:pPr marL="0" lvl="0" indent="0">
              <a:buNone/>
            </a:pPr>
            <a:endParaRPr lang="cs-CZ" b="1" dirty="0"/>
          </a:p>
          <a:p>
            <a:pPr lvl="0"/>
            <a:endParaRPr lang="cs-CZ" dirty="0"/>
          </a:p>
        </p:txBody>
      </p:sp>
      <p:grpSp>
        <p:nvGrpSpPr>
          <p:cNvPr id="10" name="Skupina 9"/>
          <p:cNvGrpSpPr/>
          <p:nvPr/>
        </p:nvGrpSpPr>
        <p:grpSpPr>
          <a:xfrm>
            <a:off x="2313939" y="3528536"/>
            <a:ext cx="1696085" cy="614839"/>
            <a:chOff x="0" y="0"/>
            <a:chExt cx="1144270" cy="372745"/>
          </a:xfrm>
        </p:grpSpPr>
        <p:pic>
          <p:nvPicPr>
            <p:cNvPr id="14" name="image55.png"/>
            <p:cNvPicPr>
              <a:picLocks noChangeAspect="1"/>
            </p:cNvPicPr>
            <p:nvPr/>
          </p:nvPicPr>
          <p:blipFill>
            <a:blip r:embed="rId3" cstate="print"/>
            <a:stretch>
              <a:fillRect/>
            </a:stretch>
          </p:blipFill>
          <p:spPr>
            <a:xfrm>
              <a:off x="457200" y="152400"/>
              <a:ext cx="207645" cy="119380"/>
            </a:xfrm>
            <a:prstGeom prst="rect">
              <a:avLst/>
            </a:prstGeom>
          </p:spPr>
        </p:pic>
        <p:pic>
          <p:nvPicPr>
            <p:cNvPr id="15" name="image119.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 y="0"/>
              <a:ext cx="363220" cy="363220"/>
            </a:xfrm>
            <a:prstGeom prst="rect">
              <a:avLst/>
            </a:prstGeom>
          </p:spPr>
        </p:pic>
        <p:pic>
          <p:nvPicPr>
            <p:cNvPr id="16" name="image118.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525"/>
              <a:ext cx="363220" cy="363220"/>
            </a:xfrm>
            <a:prstGeom prst="rect">
              <a:avLst/>
            </a:prstGeom>
          </p:spPr>
        </p:pic>
      </p:grpSp>
      <p:pic>
        <p:nvPicPr>
          <p:cNvPr id="17" name="image120.jpeg"/>
          <p:cNvPicPr/>
          <p:nvPr/>
        </p:nvPicPr>
        <p:blipFill>
          <a:blip r:embed="rId6" cstate="print">
            <a:extLst>
              <a:ext uri="{28A0092B-C50C-407E-A947-70E740481C1C}">
                <a14:useLocalDpi xmlns:a14="http://schemas.microsoft.com/office/drawing/2010/main" val="0"/>
              </a:ext>
            </a:extLst>
          </a:blip>
          <a:stretch>
            <a:fillRect/>
          </a:stretch>
        </p:blipFill>
        <p:spPr>
          <a:xfrm>
            <a:off x="2373667" y="4398963"/>
            <a:ext cx="771843" cy="733425"/>
          </a:xfrm>
          <a:prstGeom prst="rect">
            <a:avLst/>
          </a:prstGeom>
        </p:spPr>
      </p:pic>
    </p:spTree>
    <p:extLst>
      <p:ext uri="{BB962C8B-B14F-4D97-AF65-F5344CB8AC3E}">
        <p14:creationId xmlns:p14="http://schemas.microsoft.com/office/powerpoint/2010/main" val="535885753"/>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14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fontScale="92500" lnSpcReduction="10000"/>
          </a:bodyPr>
          <a:lstStyle/>
          <a:p>
            <a:pPr marL="0" indent="0">
              <a:buNone/>
            </a:pPr>
            <a:r>
              <a:rPr lang="cs-CZ" b="1" dirty="0">
                <a:effectLst>
                  <a:glow>
                    <a:srgbClr val="000000"/>
                  </a:glow>
                  <a:outerShdw sx="0" sy="0">
                    <a:srgbClr val="000000"/>
                  </a:outerShdw>
                  <a:reflection stA="0" endPos="0" fadeDir="0" sx="0" sy="0"/>
                </a:effectLst>
              </a:rPr>
              <a:t>Globální optimalizace srovnání</a:t>
            </a:r>
          </a:p>
          <a:p>
            <a:r>
              <a:rPr lang="cs-CZ" dirty="0"/>
              <a:t>Pokud jsou přítomny tři nebo více datových objektů z různých pozic zařízení, lze srovnání všech datových objektů optimalizovat pomocí metody globálně optimalizovaného srovnání, aby se zajistily nejlepší </a:t>
            </a:r>
            <a:r>
              <a:rPr lang="cs-CZ" dirty="0" err="1"/>
              <a:t>výsledky.Obvykle</a:t>
            </a:r>
            <a:r>
              <a:rPr lang="cs-CZ" dirty="0"/>
              <a:t> by tato metoda měla být použita v poslední poloze zařízení.</a:t>
            </a:r>
          </a:p>
          <a:p>
            <a:pPr algn="just">
              <a:lnSpc>
                <a:spcPct val="107000"/>
              </a:lnSpc>
              <a:spcAft>
                <a:spcPts val="800"/>
              </a:spcAft>
            </a:pPr>
            <a:r>
              <a:rPr lang="cs-CZ"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Srovnat→Best-Fit</a:t>
            </a: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 Datové Objekty → data do datových objektů </a:t>
            </a:r>
          </a:p>
          <a:p>
            <a:pPr marL="0" indent="0" algn="just">
              <a:lnSpc>
                <a:spcPct val="107000"/>
              </a:lnSpc>
              <a:spcAft>
                <a:spcPts val="800"/>
              </a:spcAft>
              <a:buNone/>
            </a:pPr>
            <a:endPar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dirty="0"/>
              <a:t>Klepněte na Globálně optimalizovat srovnání.</a:t>
            </a:r>
            <a:endParaRPr lang="cs-CZ" b="1" dirty="0"/>
          </a:p>
          <a:p>
            <a:pPr lvl="0"/>
            <a:endParaRPr lang="cs-CZ" dirty="0"/>
          </a:p>
        </p:txBody>
      </p:sp>
      <p:grpSp>
        <p:nvGrpSpPr>
          <p:cNvPr id="12" name="Skupina 11"/>
          <p:cNvGrpSpPr/>
          <p:nvPr/>
        </p:nvGrpSpPr>
        <p:grpSpPr>
          <a:xfrm>
            <a:off x="1932939" y="4226480"/>
            <a:ext cx="1696085" cy="614839"/>
            <a:chOff x="0" y="0"/>
            <a:chExt cx="1144270" cy="372745"/>
          </a:xfrm>
        </p:grpSpPr>
        <p:pic>
          <p:nvPicPr>
            <p:cNvPr id="13" name="image55.png"/>
            <p:cNvPicPr>
              <a:picLocks noChangeAspect="1"/>
            </p:cNvPicPr>
            <p:nvPr/>
          </p:nvPicPr>
          <p:blipFill>
            <a:blip r:embed="rId3" cstate="print"/>
            <a:stretch>
              <a:fillRect/>
            </a:stretch>
          </p:blipFill>
          <p:spPr>
            <a:xfrm>
              <a:off x="457200" y="152400"/>
              <a:ext cx="207645" cy="119380"/>
            </a:xfrm>
            <a:prstGeom prst="rect">
              <a:avLst/>
            </a:prstGeom>
          </p:spPr>
        </p:pic>
        <p:pic>
          <p:nvPicPr>
            <p:cNvPr id="18" name="image119.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50" y="0"/>
              <a:ext cx="363220" cy="363220"/>
            </a:xfrm>
            <a:prstGeom prst="rect">
              <a:avLst/>
            </a:prstGeom>
          </p:spPr>
        </p:pic>
        <p:pic>
          <p:nvPicPr>
            <p:cNvPr id="19" name="image118.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525"/>
              <a:ext cx="363220" cy="363220"/>
            </a:xfrm>
            <a:prstGeom prst="rect">
              <a:avLst/>
            </a:prstGeom>
          </p:spPr>
        </p:pic>
      </p:grpSp>
      <p:pic>
        <p:nvPicPr>
          <p:cNvPr id="20" name="image121.jpeg"/>
          <p:cNvPicPr/>
          <p:nvPr/>
        </p:nvPicPr>
        <p:blipFill>
          <a:blip r:embed="rId6" cstate="print">
            <a:extLst>
              <a:ext uri="{28A0092B-C50C-407E-A947-70E740481C1C}">
                <a14:useLocalDpi xmlns:a14="http://schemas.microsoft.com/office/drawing/2010/main" val="0"/>
              </a:ext>
            </a:extLst>
          </a:blip>
          <a:stretch>
            <a:fillRect/>
          </a:stretch>
        </p:blipFill>
        <p:spPr>
          <a:xfrm>
            <a:off x="7048182" y="5076826"/>
            <a:ext cx="876618" cy="827088"/>
          </a:xfrm>
          <a:prstGeom prst="rect">
            <a:avLst/>
          </a:prstGeom>
        </p:spPr>
      </p:pic>
    </p:spTree>
    <p:extLst>
      <p:ext uri="{BB962C8B-B14F-4D97-AF65-F5344CB8AC3E}">
        <p14:creationId xmlns:p14="http://schemas.microsoft.com/office/powerpoint/2010/main" val="2737686003"/>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15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marL="0" indent="0">
              <a:buNone/>
            </a:pPr>
            <a:r>
              <a:rPr lang="cs-CZ" b="1" dirty="0">
                <a:effectLst>
                  <a:glow>
                    <a:srgbClr val="000000"/>
                  </a:glow>
                  <a:outerShdw sx="0" sy="0">
                    <a:srgbClr val="000000"/>
                  </a:outerShdw>
                  <a:reflection stA="0" endPos="0" fadeDir="0" sx="0" sy="0"/>
                </a:effectLst>
              </a:rPr>
              <a:t>Sjednocení polygonálních modelů</a:t>
            </a:r>
          </a:p>
          <a:p>
            <a:r>
              <a:rPr lang="cs-CZ" dirty="0"/>
              <a:t>Před revizí součásti se doporučuje sjednotit polygonální modely do pouze jednoho datového objektu.</a:t>
            </a:r>
          </a:p>
          <a:p>
            <a:pPr algn="just">
              <a:lnSpc>
                <a:spcPct val="107000"/>
              </a:lnSpc>
              <a:spcAft>
                <a:spcPts val="800"/>
              </a:spcAft>
            </a:pPr>
            <a:r>
              <a:rPr lang="cs-CZ"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Nástroje→Datové</a:t>
            </a: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 objekty → Vytvořit polygonální model</a:t>
            </a:r>
          </a:p>
          <a:p>
            <a:pPr algn="just">
              <a:lnSpc>
                <a:spcPct val="107000"/>
              </a:lnSpc>
              <a:spcAft>
                <a:spcPts val="800"/>
              </a:spcAft>
            </a:pPr>
            <a:endParaRPr lang="cs-CZ" dirty="0">
              <a:latin typeface="Calibri" panose="020F0502020204030204" pitchFamily="34" charset="0"/>
              <a:ea typeface="Calibri" panose="020F0502020204030204" pitchFamily="34" charset="0"/>
              <a:cs typeface="Times New Roman" panose="02020603050405020304" pitchFamily="18" charset="0"/>
            </a:endParaRPr>
          </a:p>
          <a:p>
            <a:endParaRPr lang="cs-CZ" dirty="0"/>
          </a:p>
          <a:p>
            <a:pPr marL="0" indent="0">
              <a:buNone/>
            </a:pPr>
            <a:endParaRPr lang="cs-CZ" b="1" dirty="0">
              <a:effectLst>
                <a:glow>
                  <a:srgbClr val="000000"/>
                </a:glow>
                <a:outerShdw sx="0" sy="0">
                  <a:srgbClr val="000000"/>
                </a:outerShdw>
                <a:reflection stA="0" endPos="0" fadeDir="0" sx="0" sy="0"/>
              </a:effectLst>
            </a:endParaRPr>
          </a:p>
          <a:p>
            <a:pPr marL="0" indent="0">
              <a:buNone/>
            </a:pPr>
            <a:endParaRPr lang="cs-CZ" b="1" dirty="0">
              <a:effectLst>
                <a:glow>
                  <a:srgbClr val="000000"/>
                </a:glow>
                <a:outerShdw sx="0" sy="0">
                  <a:srgbClr val="000000"/>
                </a:outerShdw>
                <a:reflection stA="0" endPos="0" fadeDir="0" sx="0" sy="0"/>
              </a:effectLst>
            </a:endParaRPr>
          </a:p>
          <a:p>
            <a:pPr marL="0" lvl="0" indent="0">
              <a:buNone/>
            </a:pPr>
            <a:endParaRPr lang="cs-CZ" b="1" dirty="0"/>
          </a:p>
        </p:txBody>
      </p:sp>
      <p:grpSp>
        <p:nvGrpSpPr>
          <p:cNvPr id="14" name="Skupina 13"/>
          <p:cNvGrpSpPr/>
          <p:nvPr/>
        </p:nvGrpSpPr>
        <p:grpSpPr>
          <a:xfrm>
            <a:off x="6122987" y="3734119"/>
            <a:ext cx="1697038" cy="580706"/>
            <a:chOff x="0" y="0"/>
            <a:chExt cx="1191895" cy="363220"/>
          </a:xfrm>
        </p:grpSpPr>
        <p:pic>
          <p:nvPicPr>
            <p:cNvPr id="15" name="image55.png"/>
            <p:cNvPicPr>
              <a:picLocks noChangeAspect="1"/>
            </p:cNvPicPr>
            <p:nvPr/>
          </p:nvPicPr>
          <p:blipFill>
            <a:blip r:embed="rId3" cstate="print"/>
            <a:stretch>
              <a:fillRect/>
            </a:stretch>
          </p:blipFill>
          <p:spPr>
            <a:xfrm>
              <a:off x="514350" y="123825"/>
              <a:ext cx="207645" cy="119380"/>
            </a:xfrm>
            <a:prstGeom prst="rect">
              <a:avLst/>
            </a:prstGeom>
          </p:spPr>
        </p:pic>
        <p:pic>
          <p:nvPicPr>
            <p:cNvPr id="16" name="image122.jpeg"/>
            <p:cNvPicPr>
              <a:picLocks noChangeAspect="1"/>
            </p:cNvPicPr>
            <p:nvPr/>
          </p:nvPicPr>
          <p:blipFill>
            <a:blip r:embed="rId4" cstate="print"/>
            <a:stretch>
              <a:fillRect/>
            </a:stretch>
          </p:blipFill>
          <p:spPr>
            <a:xfrm>
              <a:off x="0" y="0"/>
              <a:ext cx="363220" cy="363220"/>
            </a:xfrm>
            <a:prstGeom prst="rect">
              <a:avLst/>
            </a:prstGeom>
          </p:spPr>
        </p:pic>
        <p:pic>
          <p:nvPicPr>
            <p:cNvPr id="17" name="image123.jpeg"/>
            <p:cNvPicPr>
              <a:picLocks noChangeAspect="1"/>
            </p:cNvPicPr>
            <p:nvPr/>
          </p:nvPicPr>
          <p:blipFill>
            <a:blip r:embed="rId5" cstate="print"/>
            <a:stretch>
              <a:fillRect/>
            </a:stretch>
          </p:blipFill>
          <p:spPr>
            <a:xfrm>
              <a:off x="828675" y="0"/>
              <a:ext cx="363220" cy="363220"/>
            </a:xfrm>
            <a:prstGeom prst="rect">
              <a:avLst/>
            </a:prstGeom>
          </p:spPr>
        </p:pic>
      </p:grpSp>
    </p:spTree>
    <p:extLst>
      <p:ext uri="{BB962C8B-B14F-4D97-AF65-F5344CB8AC3E}">
        <p14:creationId xmlns:p14="http://schemas.microsoft.com/office/powerpoint/2010/main" val="2649547663"/>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6" y="457200"/>
            <a:ext cx="7423982" cy="1233488"/>
          </a:xfrm>
        </p:spPr>
        <p:txBody>
          <a:bodyPr/>
          <a:lstStyle/>
          <a:p>
            <a:r>
              <a:rPr lang="cs-CZ" sz="3600" dirty="0"/>
              <a:t>Srovnání měřené součásti k referenčnímu objektu</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16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487169" y="1772889"/>
            <a:ext cx="6082307" cy="1970436"/>
          </a:xfrm>
        </p:spPr>
        <p:txBody>
          <a:bodyPr>
            <a:normAutofit fontScale="55000" lnSpcReduction="20000"/>
          </a:bodyPr>
          <a:lstStyle/>
          <a:p>
            <a:pPr marL="0" indent="0">
              <a:lnSpc>
                <a:spcPct val="100000"/>
              </a:lnSpc>
              <a:buNone/>
            </a:pPr>
            <a:r>
              <a:rPr lang="cs-CZ" b="1" dirty="0"/>
              <a:t>Srovnání pomocí povrchů objektu</a:t>
            </a:r>
          </a:p>
          <a:p>
            <a:pPr marL="0" indent="0">
              <a:lnSpc>
                <a:spcPct val="100000"/>
              </a:lnSpc>
              <a:buNone/>
            </a:pPr>
            <a:r>
              <a:rPr lang="cs-CZ" dirty="0"/>
              <a:t>Srovnání je operace, která přenese datový objekt do souřadnicového systému referenčního objektu. </a:t>
            </a:r>
          </a:p>
          <a:p>
            <a:pPr marL="0" indent="0">
              <a:lnSpc>
                <a:spcPct val="100000"/>
              </a:lnSpc>
              <a:buNone/>
            </a:pPr>
            <a:r>
              <a:rPr lang="cs-CZ" dirty="0"/>
              <a:t>Toto srovnání se provádí ve dvou krocích. Za prvé, předběžné srovnání se provádí pro přiblížení naskenovaných dat k referenčnímu objektu. Poté se provede samotné srovnání, což je optimalizační krok pro minimalizaci odchylek datových bodů ve vztahu k povrchu referenčního objektu.</a:t>
            </a:r>
          </a:p>
          <a:p>
            <a:pPr marL="0" indent="0">
              <a:lnSpc>
                <a:spcPct val="100000"/>
              </a:lnSpc>
              <a:buNone/>
            </a:pPr>
            <a:endParaRPr lang="cs-CZ" dirty="0"/>
          </a:p>
          <a:p>
            <a:pPr marL="0" indent="0">
              <a:lnSpc>
                <a:spcPct val="100000"/>
              </a:lnSpc>
              <a:buNone/>
            </a:pPr>
            <a:endParaRPr lang="cs-CZ" dirty="0"/>
          </a:p>
          <a:p>
            <a:pPr marL="0" indent="0">
              <a:lnSpc>
                <a:spcPct val="100000"/>
              </a:lnSpc>
              <a:buNone/>
            </a:pPr>
            <a:endParaRPr lang="cs-CZ" dirty="0"/>
          </a:p>
          <a:p>
            <a:pPr marL="0" indent="0">
              <a:lnSpc>
                <a:spcPct val="100000"/>
              </a:lnSpc>
              <a:buNone/>
            </a:pPr>
            <a:endParaRPr lang="cs-CZ" dirty="0"/>
          </a:p>
        </p:txBody>
      </p:sp>
      <p:pic>
        <p:nvPicPr>
          <p:cNvPr id="10" name="image159.jpeg">
            <a:extLst>
              <a:ext uri="{FF2B5EF4-FFF2-40B4-BE49-F238E27FC236}">
                <a16:creationId xmlns:a16="http://schemas.microsoft.com/office/drawing/2014/main" id="{7419D544-D2FD-4E64-A599-FC39F32FE091}"/>
              </a:ext>
            </a:extLst>
          </p:cNvPr>
          <p:cNvPicPr/>
          <p:nvPr/>
        </p:nvPicPr>
        <p:blipFill>
          <a:blip r:embed="rId3" cstate="print"/>
          <a:stretch>
            <a:fillRect/>
          </a:stretch>
        </p:blipFill>
        <p:spPr>
          <a:xfrm>
            <a:off x="6374902" y="1772889"/>
            <a:ext cx="2397421" cy="1839702"/>
          </a:xfrm>
          <a:prstGeom prst="rect">
            <a:avLst/>
          </a:prstGeom>
        </p:spPr>
      </p:pic>
      <p:sp>
        <p:nvSpPr>
          <p:cNvPr id="2" name="TextovéPole 1">
            <a:extLst>
              <a:ext uri="{FF2B5EF4-FFF2-40B4-BE49-F238E27FC236}">
                <a16:creationId xmlns:a16="http://schemas.microsoft.com/office/drawing/2014/main" id="{89C66103-F610-44B6-B300-4111CED4C49F}"/>
              </a:ext>
            </a:extLst>
          </p:cNvPr>
          <p:cNvSpPr txBox="1"/>
          <p:nvPr/>
        </p:nvSpPr>
        <p:spPr>
          <a:xfrm>
            <a:off x="568171" y="3994951"/>
            <a:ext cx="8052046" cy="369332"/>
          </a:xfrm>
          <a:prstGeom prst="rect">
            <a:avLst/>
          </a:prstGeom>
          <a:noFill/>
        </p:spPr>
        <p:txBody>
          <a:bodyPr wrap="square" rtlCol="0">
            <a:spAutoFit/>
          </a:bodyPr>
          <a:lstStyle/>
          <a:p>
            <a:r>
              <a:rPr lang="cs-CZ" i="1" dirty="0">
                <a:highlight>
                  <a:srgbClr val="FFFF00"/>
                </a:highlight>
              </a:rPr>
              <a:t>Srovnání→ Best-Fit Datové objekty→ Data do referenčních objektů</a:t>
            </a:r>
            <a:r>
              <a:rPr lang="cs-CZ" dirty="0">
                <a:highlight>
                  <a:srgbClr val="FFFF00"/>
                </a:highlight>
              </a:rPr>
              <a:t> </a:t>
            </a:r>
          </a:p>
        </p:txBody>
      </p:sp>
      <p:pic>
        <p:nvPicPr>
          <p:cNvPr id="12" name="Obrázek 11">
            <a:extLst>
              <a:ext uri="{FF2B5EF4-FFF2-40B4-BE49-F238E27FC236}">
                <a16:creationId xmlns:a16="http://schemas.microsoft.com/office/drawing/2014/main" id="{24564AC6-AD53-4AE7-B01F-1A6D859FFAAA}"/>
              </a:ext>
            </a:extLst>
          </p:cNvPr>
          <p:cNvPicPr/>
          <p:nvPr/>
        </p:nvPicPr>
        <p:blipFill>
          <a:blip r:embed="rId4">
            <a:extLst>
              <a:ext uri="{28A0092B-C50C-407E-A947-70E740481C1C}">
                <a14:useLocalDpi xmlns:a14="http://schemas.microsoft.com/office/drawing/2010/main" val="0"/>
              </a:ext>
            </a:extLst>
          </a:blip>
          <a:stretch>
            <a:fillRect/>
          </a:stretch>
        </p:blipFill>
        <p:spPr>
          <a:xfrm>
            <a:off x="6669051" y="4395451"/>
            <a:ext cx="1809124" cy="702383"/>
          </a:xfrm>
          <a:prstGeom prst="rect">
            <a:avLst/>
          </a:prstGeom>
        </p:spPr>
      </p:pic>
    </p:spTree>
    <p:extLst>
      <p:ext uri="{BB962C8B-B14F-4D97-AF65-F5344CB8AC3E}">
        <p14:creationId xmlns:p14="http://schemas.microsoft.com/office/powerpoint/2010/main" val="3625496513"/>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dirty="0"/>
              <a:t>Srovnání měřené součásti k referenčnímu objektu</a:t>
            </a:r>
            <a:endParaRPr lang="cs-CZ" b="1" dirty="0">
              <a:effectLst>
                <a:glow>
                  <a:srgbClr val="000000"/>
                </a:glow>
                <a:outerShdw sx="0" sy="0">
                  <a:srgbClr val="000000"/>
                </a:outerShdw>
                <a:reflection stA="0" endPos="0" fadeDir="0" sx="0" sy="0"/>
              </a:effectLst>
            </a:endParaRP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17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lnSpcReduction="10000"/>
          </a:bodyPr>
          <a:lstStyle/>
          <a:p>
            <a:pPr marL="0" indent="0" algn="just">
              <a:lnSpc>
                <a:spcPct val="107000"/>
              </a:lnSpc>
              <a:spcAft>
                <a:spcPts val="800"/>
              </a:spcAft>
              <a:buNone/>
            </a:pPr>
            <a:r>
              <a:rPr lang="cs-CZ" b="1" dirty="0">
                <a:latin typeface="Calibri" panose="020F0502020204030204" pitchFamily="34" charset="0"/>
                <a:ea typeface="Calibri" panose="020F0502020204030204" pitchFamily="34" charset="0"/>
                <a:cs typeface="Times New Roman" panose="02020603050405020304" pitchFamily="18" charset="0"/>
              </a:rPr>
              <a:t>Předběžné srovnání</a:t>
            </a:r>
          </a:p>
          <a:p>
            <a:r>
              <a:rPr lang="cs-CZ" dirty="0"/>
              <a:t>Pro správnou funkci automatického předběžného srovnání, musí datový objekt pokrýt většinu referenčního objektu a referenční objekt nesmí mít symetrický tvar.</a:t>
            </a:r>
          </a:p>
          <a:p>
            <a:pPr marL="0" indent="0">
              <a:buNone/>
            </a:pPr>
            <a:r>
              <a:rPr lang="cs-CZ" b="1" dirty="0"/>
              <a:t>Dostupné metody jsou:</a:t>
            </a:r>
          </a:p>
          <a:p>
            <a:pPr lvl="0"/>
            <a:r>
              <a:rPr lang="cs-CZ" dirty="0"/>
              <a:t>Automatické: Toto je standardní metoda.</a:t>
            </a:r>
          </a:p>
          <a:p>
            <a:pPr lvl="0"/>
            <a:r>
              <a:rPr lang="cs-CZ" dirty="0"/>
              <a:t>Bodové páry: V případě, že automatické předběžné srovnání nepřinese výsledek, je možné předběžné srovnání provést ručně, pomocí jedné z metod </a:t>
            </a:r>
            <a:r>
              <a:rPr lang="cs-CZ" b="1" dirty="0"/>
              <a:t>Bodových párů.</a:t>
            </a:r>
            <a:endParaRPr lang="cs-CZ" dirty="0"/>
          </a:p>
        </p:txBody>
      </p:sp>
    </p:spTree>
    <p:extLst>
      <p:ext uri="{BB962C8B-B14F-4D97-AF65-F5344CB8AC3E}">
        <p14:creationId xmlns:p14="http://schemas.microsoft.com/office/powerpoint/2010/main" val="4036159124"/>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dirty="0"/>
              <a:t>Srovnání měřené součásti k referenčnímu objektu</a:t>
            </a:r>
            <a:endParaRPr lang="cs-CZ" b="1" dirty="0">
              <a:effectLst>
                <a:glow>
                  <a:srgbClr val="000000"/>
                </a:glow>
                <a:outerShdw sx="0" sy="0">
                  <a:srgbClr val="000000"/>
                </a:outerShdw>
                <a:reflection stA="0" endPos="0" fadeDir="0" sx="0" sy="0"/>
              </a:effectLst>
            </a:endParaRP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18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fontScale="85000" lnSpcReduction="20000"/>
          </a:bodyPr>
          <a:lstStyle/>
          <a:p>
            <a:pPr marL="0" indent="0" algn="just">
              <a:lnSpc>
                <a:spcPct val="107000"/>
              </a:lnSpc>
              <a:spcAft>
                <a:spcPts val="800"/>
              </a:spcAft>
              <a:buNone/>
            </a:pPr>
            <a:r>
              <a:rPr lang="cs-CZ" b="1" dirty="0">
                <a:latin typeface="Calibri" panose="020F0502020204030204" pitchFamily="34" charset="0"/>
                <a:ea typeface="Calibri" panose="020F0502020204030204" pitchFamily="34" charset="0"/>
                <a:cs typeface="Times New Roman" panose="02020603050405020304" pitchFamily="18" charset="0"/>
              </a:rPr>
              <a:t>Srovnání metodou bodových párů</a:t>
            </a:r>
          </a:p>
          <a:p>
            <a:pPr algn="just">
              <a:lnSpc>
                <a:spcPct val="107000"/>
              </a:lnSpc>
              <a:spcAft>
                <a:spcPts val="800"/>
              </a:spcAft>
            </a:pPr>
            <a:r>
              <a:rPr lang="cs-CZ" dirty="0"/>
              <a:t>Po vstupu do režimu se referenční objekt a datový objekt zobrazí v samostatných oknech.</a:t>
            </a:r>
          </a:p>
          <a:p>
            <a:pPr algn="just">
              <a:lnSpc>
                <a:spcPct val="107000"/>
              </a:lnSpc>
              <a:spcAft>
                <a:spcPts val="800"/>
              </a:spcAft>
            </a:pPr>
            <a:r>
              <a:rPr lang="cs-CZ" dirty="0"/>
              <a:t>Klepněte na tlačítko N Bodových párů.</a:t>
            </a:r>
          </a:p>
          <a:p>
            <a:pPr lvl="0"/>
            <a:r>
              <a:rPr lang="cs-CZ" dirty="0"/>
              <a:t>Přesunutím referenčního objektu (vlevo) a objektu Data (vpravo) budou mít objekty podobnou orientaci. To usnadňuje výběr párů bodů v podobných oblastech</a:t>
            </a:r>
          </a:p>
          <a:p>
            <a:pPr lvl="0"/>
            <a:r>
              <a:rPr lang="cs-CZ" dirty="0"/>
              <a:t>Ukotvěte odpovídající body na obou objektech pomocí stejného pořadí. Jsou požadovány minimálně tři páry bodů. </a:t>
            </a:r>
          </a:p>
          <a:p>
            <a:r>
              <a:rPr lang="cs-CZ" dirty="0"/>
              <a:t>Body jsou zobrazeny pomocí stejné barvy a stejného </a:t>
            </a:r>
          </a:p>
          <a:p>
            <a:r>
              <a:rPr lang="cs-CZ" dirty="0"/>
              <a:t>čísla v dolním indexu.</a:t>
            </a:r>
          </a:p>
          <a:p>
            <a:pPr lvl="0"/>
            <a:r>
              <a:rPr lang="cs-CZ" dirty="0"/>
              <a:t>Klepněte pravým tlačítkem myši pro dokončení operace.</a:t>
            </a:r>
            <a:endParaRPr lang="cs-CZ" b="1" dirty="0"/>
          </a:p>
          <a:p>
            <a:pPr lvl="0"/>
            <a:endParaRPr lang="cs-CZ" dirty="0"/>
          </a:p>
        </p:txBody>
      </p:sp>
      <p:pic>
        <p:nvPicPr>
          <p:cNvPr id="9" name="image162.jpeg"/>
          <p:cNvPicPr/>
          <p:nvPr/>
        </p:nvPicPr>
        <p:blipFill>
          <a:blip r:embed="rId3" cstate="print">
            <a:extLst>
              <a:ext uri="{28A0092B-C50C-407E-A947-70E740481C1C}">
                <a14:useLocalDpi xmlns:a14="http://schemas.microsoft.com/office/drawing/2010/main" val="0"/>
              </a:ext>
            </a:extLst>
          </a:blip>
          <a:stretch>
            <a:fillRect/>
          </a:stretch>
        </p:blipFill>
        <p:spPr>
          <a:xfrm>
            <a:off x="5360987" y="2953244"/>
            <a:ext cx="581343" cy="479029"/>
          </a:xfrm>
          <a:prstGeom prst="rect">
            <a:avLst/>
          </a:prstGeom>
        </p:spPr>
      </p:pic>
      <p:grpSp>
        <p:nvGrpSpPr>
          <p:cNvPr id="10" name="Skupina 9"/>
          <p:cNvGrpSpPr/>
          <p:nvPr/>
        </p:nvGrpSpPr>
        <p:grpSpPr>
          <a:xfrm>
            <a:off x="7233603" y="1113375"/>
            <a:ext cx="1262697" cy="871001"/>
            <a:chOff x="0" y="0"/>
            <a:chExt cx="1591945" cy="1183240"/>
          </a:xfrm>
        </p:grpSpPr>
        <p:pic>
          <p:nvPicPr>
            <p:cNvPr id="11" name="image163.jpeg"/>
            <p:cNvPicPr>
              <a:picLocks noChangeAspect="1"/>
            </p:cNvPicPr>
            <p:nvPr/>
          </p:nvPicPr>
          <p:blipFill>
            <a:blip r:embed="rId4" cstate="print"/>
            <a:stretch>
              <a:fillRect/>
            </a:stretch>
          </p:blipFill>
          <p:spPr>
            <a:xfrm>
              <a:off x="0" y="0"/>
              <a:ext cx="1591945" cy="655955"/>
            </a:xfrm>
            <a:prstGeom prst="rect">
              <a:avLst/>
            </a:prstGeom>
          </p:spPr>
        </p:pic>
        <p:pic>
          <p:nvPicPr>
            <p:cNvPr id="12" name="image164.jpeg"/>
            <p:cNvPicPr>
              <a:picLocks noChangeAspect="1"/>
            </p:cNvPicPr>
            <p:nvPr/>
          </p:nvPicPr>
          <p:blipFill>
            <a:blip r:embed="rId5" cstate="print"/>
            <a:stretch>
              <a:fillRect/>
            </a:stretch>
          </p:blipFill>
          <p:spPr>
            <a:xfrm>
              <a:off x="0" y="528555"/>
              <a:ext cx="1591945" cy="654685"/>
            </a:xfrm>
            <a:prstGeom prst="rect">
              <a:avLst/>
            </a:prstGeom>
          </p:spPr>
        </p:pic>
      </p:grpSp>
    </p:spTree>
    <p:extLst>
      <p:ext uri="{BB962C8B-B14F-4D97-AF65-F5344CB8AC3E}">
        <p14:creationId xmlns:p14="http://schemas.microsoft.com/office/powerpoint/2010/main" val="4067132199"/>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Úvod</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628650" y="1692275"/>
            <a:ext cx="8194716" cy="3936168"/>
          </a:xfrm>
        </p:spPr>
        <p:txBody>
          <a:bodyPr/>
          <a:lstStyle/>
          <a:p>
            <a:pPr lvl="0"/>
            <a:r>
              <a:rPr lang="cs-CZ" dirty="0"/>
              <a:t>Report o výsledcích měření pomocí formátovaných reportů.</a:t>
            </a:r>
          </a:p>
          <a:p>
            <a:r>
              <a:rPr lang="cs-CZ" dirty="0"/>
              <a:t>Určení vlastnosti sestavy.</a:t>
            </a:r>
          </a:p>
          <a:p>
            <a:r>
              <a:rPr lang="cs-CZ" dirty="0"/>
              <a:t>Srovnání měřené součásti k referenčnímu objektu.</a:t>
            </a:r>
          </a:p>
          <a:p>
            <a:endParaRPr lang="cs-CZ" dirty="0"/>
          </a:p>
          <a:p>
            <a:pPr lvl="0"/>
            <a:endParaRPr lang="cs-CZ"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	</a:t>
            </a:r>
            <a:r>
              <a:rPr lang="cs-CZ" sz="1400" dirty="0">
                <a:solidFill>
                  <a:prstClr val="white"/>
                </a:solidFill>
              </a:rPr>
              <a:t>Kurzy pro společnost 4.0, s registračním číslem: CZ.02.2.69/0.0/0.0/16_031/0011591 </a:t>
            </a:r>
            <a:r>
              <a:rPr lang="cs-CZ" dirty="0"/>
              <a:t>	www.VSTECB.cz</a:t>
            </a:r>
          </a:p>
        </p:txBody>
      </p:sp>
    </p:spTree>
    <p:extLst>
      <p:ext uri="{BB962C8B-B14F-4D97-AF65-F5344CB8AC3E}">
        <p14:creationId xmlns:p14="http://schemas.microsoft.com/office/powerpoint/2010/main" val="460493379"/>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dirty="0"/>
              <a:t>Srovnání měřené součásti k referenčnímu objektu</a:t>
            </a:r>
            <a:endParaRPr lang="cs-CZ" b="1" dirty="0">
              <a:effectLst>
                <a:glow>
                  <a:srgbClr val="000000"/>
                </a:glow>
                <a:outerShdw sx="0" sy="0">
                  <a:srgbClr val="000000"/>
                </a:outerShdw>
                <a:reflection stA="0" endPos="0" fadeDir="0" sx="0" sy="0"/>
              </a:effectLst>
            </a:endParaRP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19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marL="0" indent="0" algn="just">
              <a:lnSpc>
                <a:spcPct val="107000"/>
              </a:lnSpc>
              <a:spcAft>
                <a:spcPts val="800"/>
              </a:spcAft>
              <a:buNone/>
            </a:pPr>
            <a:r>
              <a:rPr lang="cs-CZ" b="1" dirty="0">
                <a:effectLst>
                  <a:glow>
                    <a:srgbClr val="000000"/>
                  </a:glow>
                  <a:outerShdw sx="0" sy="0">
                    <a:srgbClr val="000000"/>
                  </a:outerShdw>
                  <a:reflection stA="0" endPos="0" fadeDir="0" sx="0" sy="0"/>
                </a:effectLst>
              </a:rPr>
              <a:t>Maximální vzdálenost</a:t>
            </a:r>
          </a:p>
          <a:p>
            <a:r>
              <a:rPr lang="cs-CZ" dirty="0"/>
              <a:t>Maximální vzdálenost je poloměr vyhledávání používaný k přiřazení datových bodů k povrchu referenčního objektu.</a:t>
            </a:r>
          </a:p>
          <a:p>
            <a:r>
              <a:rPr lang="cs-CZ" dirty="0"/>
              <a:t>Pokud je datový objekt výrazně odchýlen od referenčního objektu, zvyšte maximální vzdálenost tak, aby odpovídala datovým bodům povrchu referenčního objektu.</a:t>
            </a:r>
          </a:p>
          <a:p>
            <a:pPr marL="0" indent="0">
              <a:buNone/>
            </a:pPr>
            <a:endParaRPr lang="cs-CZ" b="1" dirty="0">
              <a:effectLst>
                <a:glow>
                  <a:srgbClr val="000000"/>
                </a:glow>
                <a:outerShdw sx="0" sy="0">
                  <a:srgbClr val="000000"/>
                </a:outerShdw>
                <a:reflection stA="0" endPos="0" fadeDir="0" sx="0" sy="0"/>
              </a:effectLst>
            </a:endParaRPr>
          </a:p>
          <a:p>
            <a:pPr marL="0" lvl="0" indent="0">
              <a:buNone/>
            </a:pPr>
            <a:endParaRPr lang="cs-CZ" b="1" dirty="0"/>
          </a:p>
          <a:p>
            <a:pPr lvl="0"/>
            <a:endParaRPr lang="cs-CZ" dirty="0"/>
          </a:p>
        </p:txBody>
      </p:sp>
      <p:pic>
        <p:nvPicPr>
          <p:cNvPr id="2" name="Obrázek 1"/>
          <p:cNvPicPr>
            <a:picLocks noChangeAspect="1"/>
          </p:cNvPicPr>
          <p:nvPr/>
        </p:nvPicPr>
        <p:blipFill>
          <a:blip r:embed="rId3"/>
          <a:stretch>
            <a:fillRect/>
          </a:stretch>
        </p:blipFill>
        <p:spPr>
          <a:xfrm>
            <a:off x="2399997" y="4844851"/>
            <a:ext cx="4344006" cy="1428949"/>
          </a:xfrm>
          <a:prstGeom prst="rect">
            <a:avLst/>
          </a:prstGeom>
        </p:spPr>
      </p:pic>
    </p:spTree>
    <p:extLst>
      <p:ext uri="{BB962C8B-B14F-4D97-AF65-F5344CB8AC3E}">
        <p14:creationId xmlns:p14="http://schemas.microsoft.com/office/powerpoint/2010/main" val="869415740"/>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dirty="0"/>
              <a:t>Srovnání měřené součásti k referenčnímu objektu</a:t>
            </a:r>
            <a:endParaRPr lang="cs-CZ" b="1" dirty="0">
              <a:effectLst>
                <a:glow>
                  <a:srgbClr val="000000"/>
                </a:glow>
                <a:outerShdw sx="0" sy="0">
                  <a:srgbClr val="000000"/>
                </a:outerShdw>
                <a:reflection stA="0" endPos="0" fadeDir="0" sx="0" sy="0"/>
              </a:effectLst>
            </a:endParaRP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20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pPr marL="0" indent="0" algn="just">
              <a:lnSpc>
                <a:spcPct val="107000"/>
              </a:lnSpc>
              <a:spcAft>
                <a:spcPts val="800"/>
              </a:spcAft>
              <a:buNone/>
            </a:pPr>
            <a:r>
              <a:rPr lang="cs-CZ" b="1" dirty="0"/>
              <a:t>Srovnání pomocí sondování povrchových bodů</a:t>
            </a:r>
          </a:p>
          <a:p>
            <a:pPr algn="just">
              <a:lnSpc>
                <a:spcPct val="107000"/>
              </a:lnSpc>
              <a:spcAft>
                <a:spcPts val="800"/>
              </a:spcAft>
            </a:pPr>
            <a:r>
              <a:rPr lang="cs-CZ" dirty="0"/>
              <a:t>Způsob srovnání povrchových sondovaných bodů se používá k srovnání sondovaných bodů s body ve stejných místech na referenčním objektu. Tento nástroj předběžného srovnání velmi usnadňuje vizualizaci a přístup k dalším operacím.</a:t>
            </a:r>
          </a:p>
          <a:p>
            <a:pPr>
              <a:lnSpc>
                <a:spcPct val="107000"/>
              </a:lnSpc>
              <a:spcAft>
                <a:spcPts val="800"/>
              </a:spcAft>
            </a:pP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Zarovnání→ Zarovnání bodů povrchu</a:t>
            </a:r>
            <a:r>
              <a:rPr lang="cs-CZ" dirty="0">
                <a:latin typeface="Calibri" panose="020F0502020204030204" pitchFamily="34" charset="0"/>
                <a:ea typeface="Calibri" panose="020F0502020204030204" pitchFamily="34" charset="0"/>
                <a:cs typeface="Times New Roman" panose="02020603050405020304" pitchFamily="18" charset="0"/>
              </a:rPr>
              <a:t>	</a:t>
            </a:r>
            <a:endParaRPr lang="cs-CZ" dirty="0"/>
          </a:p>
          <a:p>
            <a:pPr marL="0" lvl="0" indent="0">
              <a:buNone/>
            </a:pPr>
            <a:endParaRPr lang="cs-CZ" b="1" dirty="0"/>
          </a:p>
          <a:p>
            <a:pPr lvl="0"/>
            <a:endParaRPr lang="cs-CZ" dirty="0"/>
          </a:p>
        </p:txBody>
      </p:sp>
      <p:pic>
        <p:nvPicPr>
          <p:cNvPr id="9" name="image166.jpeg"/>
          <p:cNvPicPr/>
          <p:nvPr/>
        </p:nvPicPr>
        <p:blipFill>
          <a:blip r:embed="rId3" cstate="print">
            <a:extLst>
              <a:ext uri="{28A0092B-C50C-407E-A947-70E740481C1C}">
                <a14:useLocalDpi xmlns:a14="http://schemas.microsoft.com/office/drawing/2010/main" val="0"/>
              </a:ext>
            </a:extLst>
          </a:blip>
          <a:stretch>
            <a:fillRect/>
          </a:stretch>
        </p:blipFill>
        <p:spPr>
          <a:xfrm>
            <a:off x="7259560" y="876777"/>
            <a:ext cx="1590675" cy="960755"/>
          </a:xfrm>
          <a:prstGeom prst="rect">
            <a:avLst/>
          </a:prstGeom>
        </p:spPr>
      </p:pic>
      <p:grpSp>
        <p:nvGrpSpPr>
          <p:cNvPr id="10" name="Skupina 9"/>
          <p:cNvGrpSpPr/>
          <p:nvPr/>
        </p:nvGrpSpPr>
        <p:grpSpPr>
          <a:xfrm>
            <a:off x="6444537" y="4814094"/>
            <a:ext cx="1766013" cy="519906"/>
            <a:chOff x="0" y="0"/>
            <a:chExt cx="1191895" cy="363220"/>
          </a:xfrm>
        </p:grpSpPr>
        <p:pic>
          <p:nvPicPr>
            <p:cNvPr id="11" name="image167.jpeg"/>
            <p:cNvPicPr>
              <a:picLocks noChangeAspect="1"/>
            </p:cNvPicPr>
            <p:nvPr/>
          </p:nvPicPr>
          <p:blipFill>
            <a:blip r:embed="rId4" cstate="print"/>
            <a:stretch>
              <a:fillRect/>
            </a:stretch>
          </p:blipFill>
          <p:spPr>
            <a:xfrm>
              <a:off x="828675" y="0"/>
              <a:ext cx="363220" cy="363220"/>
            </a:xfrm>
            <a:prstGeom prst="rect">
              <a:avLst/>
            </a:prstGeom>
          </p:spPr>
        </p:pic>
        <p:pic>
          <p:nvPicPr>
            <p:cNvPr id="12" name="image118.jpeg"/>
            <p:cNvPicPr>
              <a:picLocks noChangeAspect="1"/>
            </p:cNvPicPr>
            <p:nvPr/>
          </p:nvPicPr>
          <p:blipFill>
            <a:blip r:embed="rId5" cstate="print"/>
            <a:stretch>
              <a:fillRect/>
            </a:stretch>
          </p:blipFill>
          <p:spPr>
            <a:xfrm>
              <a:off x="0" y="0"/>
              <a:ext cx="362585" cy="363220"/>
            </a:xfrm>
            <a:prstGeom prst="rect">
              <a:avLst/>
            </a:prstGeom>
          </p:spPr>
        </p:pic>
        <p:pic>
          <p:nvPicPr>
            <p:cNvPr id="13" name="image5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250" y="123825"/>
              <a:ext cx="207645" cy="119380"/>
            </a:xfrm>
            <a:prstGeom prst="rect">
              <a:avLst/>
            </a:prstGeom>
          </p:spPr>
        </p:pic>
      </p:grpSp>
    </p:spTree>
    <p:extLst>
      <p:ext uri="{BB962C8B-B14F-4D97-AF65-F5344CB8AC3E}">
        <p14:creationId xmlns:p14="http://schemas.microsoft.com/office/powerpoint/2010/main" val="2334773629"/>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dirty="0"/>
              <a:t>Srovnání měřené součásti k referenčnímu objektu</a:t>
            </a:r>
            <a:endParaRPr lang="cs-CZ" b="1" dirty="0">
              <a:effectLst>
                <a:glow>
                  <a:srgbClr val="000000"/>
                </a:glow>
                <a:outerShdw sx="0" sy="0">
                  <a:srgbClr val="000000"/>
                </a:outerShdw>
                <a:reflection stA="0" endPos="0" fadeDir="0" sx="0" sy="0"/>
              </a:effectLst>
            </a:endParaRP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21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lnSpcReduction="10000"/>
          </a:bodyPr>
          <a:lstStyle/>
          <a:p>
            <a:pPr marL="0" indent="0" algn="just">
              <a:lnSpc>
                <a:spcPct val="107000"/>
              </a:lnSpc>
              <a:spcAft>
                <a:spcPts val="800"/>
              </a:spcAft>
              <a:buNone/>
            </a:pPr>
            <a:r>
              <a:rPr lang="cs-CZ" b="1" dirty="0">
                <a:effectLst>
                  <a:glow>
                    <a:srgbClr val="000000"/>
                  </a:glow>
                  <a:outerShdw sx="0" sy="0">
                    <a:srgbClr val="000000"/>
                  </a:outerShdw>
                  <a:reflection stA="0" endPos="0" fadeDir="0" sx="0" sy="0"/>
                </a:effectLst>
              </a:rPr>
              <a:t>Způsob vytvoření</a:t>
            </a:r>
          </a:p>
          <a:p>
            <a:pPr lvl="0"/>
            <a:r>
              <a:rPr lang="cs-CZ" dirty="0"/>
              <a:t>Ukotvit: Ukotvit šest bodů v referenčním objektu, které budou použity pro srovnání.</a:t>
            </a:r>
          </a:p>
          <a:p>
            <a:pPr marL="0" indent="0">
              <a:buNone/>
            </a:pPr>
            <a:r>
              <a:rPr lang="cs-CZ" dirty="0"/>
              <a:t>Všech šest stupňů volnosti by mělo být omezeno použitím metody 3-2-1 srovnání.</a:t>
            </a:r>
          </a:p>
          <a:p>
            <a:pPr marL="0" indent="0">
              <a:buNone/>
            </a:pPr>
            <a:endParaRPr lang="cs-CZ" dirty="0"/>
          </a:p>
          <a:p>
            <a:pPr marL="0" indent="0">
              <a:buNone/>
            </a:pPr>
            <a:endParaRPr lang="cs-CZ" dirty="0"/>
          </a:p>
          <a:p>
            <a:pPr marL="0" indent="0">
              <a:buNone/>
            </a:pPr>
            <a:r>
              <a:rPr lang="cs-CZ" b="1" dirty="0">
                <a:effectLst>
                  <a:glow>
                    <a:srgbClr val="000000"/>
                  </a:glow>
                  <a:outerShdw sx="0" sy="0">
                    <a:srgbClr val="000000"/>
                  </a:outerShdw>
                  <a:reflection stA="0" endPos="0" fadeDir="0" sx="0" sy="0"/>
                </a:effectLst>
              </a:rPr>
              <a:t>Metoda měření</a:t>
            </a:r>
          </a:p>
          <a:p>
            <a:pPr lvl="0"/>
            <a:r>
              <a:rPr lang="cs-CZ" dirty="0"/>
              <a:t>Zdrojové body sondy: Na fyzické součásti sondujte stejných šest bodů ve stejném pořadí.</a:t>
            </a:r>
            <a:endParaRPr lang="cs-CZ" b="1" dirty="0"/>
          </a:p>
          <a:p>
            <a:pPr lvl="0"/>
            <a:endParaRPr lang="cs-CZ" dirty="0"/>
          </a:p>
        </p:txBody>
      </p:sp>
      <p:pic>
        <p:nvPicPr>
          <p:cNvPr id="9" name="image166.jpeg"/>
          <p:cNvPicPr/>
          <p:nvPr/>
        </p:nvPicPr>
        <p:blipFill>
          <a:blip r:embed="rId3" cstate="print">
            <a:extLst>
              <a:ext uri="{28A0092B-C50C-407E-A947-70E740481C1C}">
                <a14:useLocalDpi xmlns:a14="http://schemas.microsoft.com/office/drawing/2010/main" val="0"/>
              </a:ext>
            </a:extLst>
          </a:blip>
          <a:stretch>
            <a:fillRect/>
          </a:stretch>
        </p:blipFill>
        <p:spPr>
          <a:xfrm>
            <a:off x="5259310" y="3370104"/>
            <a:ext cx="1941590" cy="1344771"/>
          </a:xfrm>
          <a:prstGeom prst="rect">
            <a:avLst/>
          </a:prstGeom>
        </p:spPr>
      </p:pic>
      <p:pic>
        <p:nvPicPr>
          <p:cNvPr id="14" name="image169.jpeg"/>
          <p:cNvPicPr/>
          <p:nvPr/>
        </p:nvPicPr>
        <p:blipFill>
          <a:blip r:embed="rId4" cstate="print"/>
          <a:stretch>
            <a:fillRect/>
          </a:stretch>
        </p:blipFill>
        <p:spPr>
          <a:xfrm>
            <a:off x="6297534" y="5662788"/>
            <a:ext cx="579515" cy="611012"/>
          </a:xfrm>
          <a:prstGeom prst="rect">
            <a:avLst/>
          </a:prstGeom>
        </p:spPr>
      </p:pic>
    </p:spTree>
    <p:extLst>
      <p:ext uri="{BB962C8B-B14F-4D97-AF65-F5344CB8AC3E}">
        <p14:creationId xmlns:p14="http://schemas.microsoft.com/office/powerpoint/2010/main" val="1758205672"/>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sz="4000" dirty="0"/>
              <a:t>Vyrovnání pomocí kolmých rovin</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22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498320" y="1941513"/>
            <a:ext cx="5600639" cy="3300916"/>
          </a:xfrm>
        </p:spPr>
        <p:txBody>
          <a:bodyPr/>
          <a:lstStyle/>
          <a:p>
            <a:r>
              <a:rPr lang="cs-CZ" dirty="0"/>
              <a:t>Metoda srovnání kolmých rovin srovná datový objekt k referenčnímu objektu tím, že srovná tři roviny (rovinné prvky).</a:t>
            </a:r>
          </a:p>
          <a:p>
            <a:pPr>
              <a:lnSpc>
                <a:spcPct val="100000"/>
              </a:lnSpc>
            </a:pPr>
            <a:endParaRPr lang="cs-CZ" sz="2400" dirty="0"/>
          </a:p>
        </p:txBody>
      </p:sp>
      <p:pic>
        <p:nvPicPr>
          <p:cNvPr id="9" name="Obrázek 8">
            <a:extLst>
              <a:ext uri="{FF2B5EF4-FFF2-40B4-BE49-F238E27FC236}">
                <a16:creationId xmlns:a16="http://schemas.microsoft.com/office/drawing/2014/main" id="{F11F78CD-79F9-42F4-8A23-473DE0FBBB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42128" y="1782259"/>
            <a:ext cx="3003551" cy="1910852"/>
          </a:xfrm>
          <a:prstGeom prst="rect">
            <a:avLst/>
          </a:prstGeom>
        </p:spPr>
      </p:pic>
      <p:sp>
        <p:nvSpPr>
          <p:cNvPr id="2" name="TextovéPole 1">
            <a:extLst>
              <a:ext uri="{FF2B5EF4-FFF2-40B4-BE49-F238E27FC236}">
                <a16:creationId xmlns:a16="http://schemas.microsoft.com/office/drawing/2014/main" id="{1F643487-17DE-487F-8D98-2D9A1056E829}"/>
              </a:ext>
            </a:extLst>
          </p:cNvPr>
          <p:cNvSpPr txBox="1"/>
          <p:nvPr/>
        </p:nvSpPr>
        <p:spPr>
          <a:xfrm>
            <a:off x="603682" y="4527612"/>
            <a:ext cx="6818050" cy="369332"/>
          </a:xfrm>
          <a:prstGeom prst="rect">
            <a:avLst/>
          </a:prstGeom>
          <a:noFill/>
        </p:spPr>
        <p:txBody>
          <a:bodyPr wrap="square" rtlCol="0">
            <a:spAutoFit/>
          </a:bodyPr>
          <a:lstStyle/>
          <a:p>
            <a:r>
              <a:rPr lang="cs-CZ" i="1" dirty="0">
                <a:highlight>
                  <a:srgbClr val="FFFF00"/>
                </a:highlight>
              </a:rPr>
              <a:t>Srovnání→ Prvkově založené →Zarovnání kolmých rovin </a:t>
            </a:r>
            <a:endParaRPr lang="cs-CZ" dirty="0">
              <a:highlight>
                <a:srgbClr val="FFFF00"/>
              </a:highlight>
            </a:endParaRPr>
          </a:p>
        </p:txBody>
      </p:sp>
      <p:pic>
        <p:nvPicPr>
          <p:cNvPr id="10" name="Obrázek 9">
            <a:extLst>
              <a:ext uri="{FF2B5EF4-FFF2-40B4-BE49-F238E27FC236}">
                <a16:creationId xmlns:a16="http://schemas.microsoft.com/office/drawing/2014/main" id="{02DD7AA2-80A7-43D0-B2AF-07504D6B3331}"/>
              </a:ext>
            </a:extLst>
          </p:cNvPr>
          <p:cNvPicPr/>
          <p:nvPr/>
        </p:nvPicPr>
        <p:blipFill>
          <a:blip r:embed="rId4">
            <a:extLst>
              <a:ext uri="{28A0092B-C50C-407E-A947-70E740481C1C}">
                <a14:useLocalDpi xmlns:a14="http://schemas.microsoft.com/office/drawing/2010/main" val="0"/>
              </a:ext>
            </a:extLst>
          </a:blip>
          <a:stretch>
            <a:fillRect/>
          </a:stretch>
        </p:blipFill>
        <p:spPr>
          <a:xfrm>
            <a:off x="6751222" y="5028651"/>
            <a:ext cx="1705128" cy="555403"/>
          </a:xfrm>
          <a:prstGeom prst="rect">
            <a:avLst/>
          </a:prstGeom>
        </p:spPr>
      </p:pic>
    </p:spTree>
    <p:extLst>
      <p:ext uri="{BB962C8B-B14F-4D97-AF65-F5344CB8AC3E}">
        <p14:creationId xmlns:p14="http://schemas.microsoft.com/office/powerpoint/2010/main" val="3811996520"/>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6" y="396792"/>
            <a:ext cx="7423982" cy="1233488"/>
          </a:xfrm>
        </p:spPr>
        <p:txBody>
          <a:bodyPr/>
          <a:lstStyle/>
          <a:p>
            <a:r>
              <a:rPr lang="cs-CZ" sz="3600" dirty="0"/>
              <a:t>Srovnání pomocí roviny, osy a středového bodu</a:t>
            </a:r>
            <a:endParaRPr lang="cs-CZ" altLang="cs-CZ" sz="2800" b="1" dirty="0">
              <a:solidFill>
                <a:srgbClr val="98141B"/>
              </a:solidFill>
            </a:endParaRP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23	</a:t>
            </a:r>
            <a:r>
              <a:rPr lang="cs-CZ" sz="1400" dirty="0">
                <a:solidFill>
                  <a:prstClr val="white"/>
                </a:solidFill>
              </a:rPr>
              <a:t>Kurzy pro společnost 4.0, s registračním číslem: CZ.02.2.69/0.0/0.0/16_031/0011591 </a:t>
            </a:r>
            <a:r>
              <a:rPr lang="cs-CZ" dirty="0"/>
              <a:t>	www.VSTECB.cz</a:t>
            </a:r>
          </a:p>
        </p:txBody>
      </p:sp>
      <p:sp>
        <p:nvSpPr>
          <p:cNvPr id="3" name="Rectangle 2"/>
          <p:cNvSpPr>
            <a:spLocks noChangeArrowheads="1"/>
          </p:cNvSpPr>
          <p:nvPr/>
        </p:nvSpPr>
        <p:spPr bwMode="auto">
          <a:xfrm flipV="1">
            <a:off x="2520175" y="3062287"/>
            <a:ext cx="107542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 name="TextovéPole 1">
            <a:extLst>
              <a:ext uri="{FF2B5EF4-FFF2-40B4-BE49-F238E27FC236}">
                <a16:creationId xmlns:a16="http://schemas.microsoft.com/office/drawing/2014/main" id="{596ED88E-3737-42A0-8DD1-F19A28A37A5E}"/>
              </a:ext>
            </a:extLst>
          </p:cNvPr>
          <p:cNvSpPr txBox="1"/>
          <p:nvPr/>
        </p:nvSpPr>
        <p:spPr>
          <a:xfrm>
            <a:off x="807868" y="1935332"/>
            <a:ext cx="4989250" cy="1477328"/>
          </a:xfrm>
          <a:prstGeom prst="rect">
            <a:avLst/>
          </a:prstGeom>
          <a:noFill/>
        </p:spPr>
        <p:txBody>
          <a:bodyPr wrap="square" rtlCol="0">
            <a:spAutoFit/>
          </a:bodyPr>
          <a:lstStyle/>
          <a:p>
            <a:r>
              <a:rPr lang="cs-CZ" dirty="0"/>
              <a:t>V metodě srovnání pomocí roviny, osy a středového bodu je používána k srovnání datových objektů na referenční objekty dvojice rovinných prvků: směrové prvky a prvky středových bodů.</a:t>
            </a:r>
          </a:p>
        </p:txBody>
      </p:sp>
      <p:pic>
        <p:nvPicPr>
          <p:cNvPr id="12" name="image174.jpeg">
            <a:extLst>
              <a:ext uri="{FF2B5EF4-FFF2-40B4-BE49-F238E27FC236}">
                <a16:creationId xmlns:a16="http://schemas.microsoft.com/office/drawing/2014/main" id="{A5463634-6892-4E06-A251-8E5D15D42E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60987" y="1869755"/>
            <a:ext cx="2975145" cy="1805599"/>
          </a:xfrm>
          <a:prstGeom prst="rect">
            <a:avLst/>
          </a:prstGeom>
        </p:spPr>
      </p:pic>
      <p:sp>
        <p:nvSpPr>
          <p:cNvPr id="5" name="TextovéPole 4">
            <a:extLst>
              <a:ext uri="{FF2B5EF4-FFF2-40B4-BE49-F238E27FC236}">
                <a16:creationId xmlns:a16="http://schemas.microsoft.com/office/drawing/2014/main" id="{143B0D22-C282-4A7C-8BEF-48CFD385EDD1}"/>
              </a:ext>
            </a:extLst>
          </p:cNvPr>
          <p:cNvSpPr txBox="1"/>
          <p:nvPr/>
        </p:nvSpPr>
        <p:spPr>
          <a:xfrm>
            <a:off x="355107" y="4371391"/>
            <a:ext cx="6566221" cy="646331"/>
          </a:xfrm>
          <a:prstGeom prst="rect">
            <a:avLst/>
          </a:prstGeom>
          <a:noFill/>
        </p:spPr>
        <p:txBody>
          <a:bodyPr wrap="none" rtlCol="0">
            <a:spAutoFit/>
          </a:bodyPr>
          <a:lstStyle/>
          <a:p>
            <a:r>
              <a:rPr lang="cs-CZ" i="1" dirty="0">
                <a:highlight>
                  <a:srgbClr val="FFFF00"/>
                </a:highlight>
              </a:rPr>
              <a:t>Srovnání → Založené na prvcích→ Rovina, osa, Středový bod </a:t>
            </a:r>
          </a:p>
          <a:p>
            <a:endParaRPr lang="cs-CZ" dirty="0"/>
          </a:p>
        </p:txBody>
      </p:sp>
      <p:pic>
        <p:nvPicPr>
          <p:cNvPr id="13" name="Obrázek 12">
            <a:extLst>
              <a:ext uri="{FF2B5EF4-FFF2-40B4-BE49-F238E27FC236}">
                <a16:creationId xmlns:a16="http://schemas.microsoft.com/office/drawing/2014/main" id="{26698ADD-1E92-4877-B57C-711726126B21}"/>
              </a:ext>
            </a:extLst>
          </p:cNvPr>
          <p:cNvPicPr/>
          <p:nvPr/>
        </p:nvPicPr>
        <p:blipFill>
          <a:blip r:embed="rId4">
            <a:extLst>
              <a:ext uri="{28A0092B-C50C-407E-A947-70E740481C1C}">
                <a14:useLocalDpi xmlns:a14="http://schemas.microsoft.com/office/drawing/2010/main" val="0"/>
              </a:ext>
            </a:extLst>
          </a:blip>
          <a:stretch>
            <a:fillRect/>
          </a:stretch>
        </p:blipFill>
        <p:spPr>
          <a:xfrm>
            <a:off x="6921328" y="4171527"/>
            <a:ext cx="1675959" cy="736971"/>
          </a:xfrm>
          <a:prstGeom prst="rect">
            <a:avLst/>
          </a:prstGeom>
        </p:spPr>
      </p:pic>
    </p:spTree>
    <p:extLst>
      <p:ext uri="{BB962C8B-B14F-4D97-AF65-F5344CB8AC3E}">
        <p14:creationId xmlns:p14="http://schemas.microsoft.com/office/powerpoint/2010/main" val="3695219306"/>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dirty="0"/>
              <a:t>Best-fit</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24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476018" y="1642267"/>
            <a:ext cx="5738351" cy="1801496"/>
          </a:xfrm>
        </p:spPr>
        <p:txBody>
          <a:bodyPr/>
          <a:lstStyle/>
          <a:p>
            <a:r>
              <a:rPr lang="cs-CZ" dirty="0"/>
              <a:t>Tato metoda srovná měřené prvky objektu měření s odpovídajícími nominálními prvky. Může být použita celá řada měřených objektů</a:t>
            </a:r>
            <a:endParaRPr lang="cs-CZ" sz="2400" dirty="0"/>
          </a:p>
        </p:txBody>
      </p:sp>
      <p:pic>
        <p:nvPicPr>
          <p:cNvPr id="11" name="image177.jpeg">
            <a:extLst>
              <a:ext uri="{FF2B5EF4-FFF2-40B4-BE49-F238E27FC236}">
                <a16:creationId xmlns:a16="http://schemas.microsoft.com/office/drawing/2014/main" id="{6B4298F8-F9EF-40CB-8D02-770EF37EDB9F}"/>
              </a:ext>
            </a:extLst>
          </p:cNvPr>
          <p:cNvPicPr/>
          <p:nvPr/>
        </p:nvPicPr>
        <p:blipFill>
          <a:blip r:embed="rId3" cstate="print"/>
          <a:stretch>
            <a:fillRect/>
          </a:stretch>
        </p:blipFill>
        <p:spPr>
          <a:xfrm>
            <a:off x="6122987" y="1612186"/>
            <a:ext cx="2366790" cy="1708704"/>
          </a:xfrm>
          <a:prstGeom prst="rect">
            <a:avLst/>
          </a:prstGeom>
        </p:spPr>
      </p:pic>
      <p:sp>
        <p:nvSpPr>
          <p:cNvPr id="3" name="TextovéPole 2">
            <a:extLst>
              <a:ext uri="{FF2B5EF4-FFF2-40B4-BE49-F238E27FC236}">
                <a16:creationId xmlns:a16="http://schemas.microsoft.com/office/drawing/2014/main" id="{EA57DAAE-5B8E-43A0-A693-F9D4252DFB28}"/>
              </a:ext>
            </a:extLst>
          </p:cNvPr>
          <p:cNvSpPr txBox="1"/>
          <p:nvPr/>
        </p:nvSpPr>
        <p:spPr>
          <a:xfrm>
            <a:off x="744852" y="4463918"/>
            <a:ext cx="5200681" cy="369332"/>
          </a:xfrm>
          <a:prstGeom prst="rect">
            <a:avLst/>
          </a:prstGeom>
          <a:noFill/>
        </p:spPr>
        <p:txBody>
          <a:bodyPr wrap="square" rtlCol="0">
            <a:spAutoFit/>
          </a:bodyPr>
          <a:lstStyle/>
          <a:p>
            <a:r>
              <a:rPr lang="cs-CZ" i="1" dirty="0">
                <a:highlight>
                  <a:srgbClr val="FFFF00"/>
                </a:highlight>
              </a:rPr>
              <a:t>Srovnání→ Best-Fit</a:t>
            </a:r>
            <a:endParaRPr lang="cs-CZ" dirty="0">
              <a:highlight>
                <a:srgbClr val="FFFF00"/>
              </a:highlight>
            </a:endParaRPr>
          </a:p>
        </p:txBody>
      </p:sp>
      <p:pic>
        <p:nvPicPr>
          <p:cNvPr id="12" name="Obrázek 11">
            <a:extLst>
              <a:ext uri="{FF2B5EF4-FFF2-40B4-BE49-F238E27FC236}">
                <a16:creationId xmlns:a16="http://schemas.microsoft.com/office/drawing/2014/main" id="{DB7754CB-764D-4155-8406-DA9FDEA7F881}"/>
              </a:ext>
            </a:extLst>
          </p:cNvPr>
          <p:cNvPicPr/>
          <p:nvPr/>
        </p:nvPicPr>
        <p:blipFill>
          <a:blip r:embed="rId4">
            <a:extLst>
              <a:ext uri="{28A0092B-C50C-407E-A947-70E740481C1C}">
                <a14:useLocalDpi xmlns:a14="http://schemas.microsoft.com/office/drawing/2010/main" val="0"/>
              </a:ext>
            </a:extLst>
          </a:blip>
          <a:stretch>
            <a:fillRect/>
          </a:stretch>
        </p:blipFill>
        <p:spPr>
          <a:xfrm>
            <a:off x="4976053" y="4281326"/>
            <a:ext cx="1779853" cy="734515"/>
          </a:xfrm>
          <a:prstGeom prst="rect">
            <a:avLst/>
          </a:prstGeom>
        </p:spPr>
      </p:pic>
    </p:spTree>
    <p:extLst>
      <p:ext uri="{BB962C8B-B14F-4D97-AF65-F5344CB8AC3E}">
        <p14:creationId xmlns:p14="http://schemas.microsoft.com/office/powerpoint/2010/main" val="4178321426"/>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dirty="0"/>
              <a:t>Srovnání pomocí referenčních </a:t>
            </a:r>
            <a:br>
              <a:rPr lang="cs-CZ" dirty="0"/>
            </a:br>
            <a:r>
              <a:rPr lang="cs-CZ" dirty="0"/>
              <a:t>hodnot</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25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476018" y="1642267"/>
            <a:ext cx="5738351" cy="1801496"/>
          </a:xfrm>
        </p:spPr>
        <p:txBody>
          <a:bodyPr>
            <a:normAutofit fontScale="70000" lnSpcReduction="20000"/>
          </a:bodyPr>
          <a:lstStyle/>
          <a:p>
            <a:r>
              <a:rPr lang="cs-CZ" dirty="0"/>
              <a:t>Referenční cíle jsou body, čáry nebo oblasti, které lze použít k omezení srovnání podél určeného směru. Obvykle se vyskytují ve výkresech plechových součástí, jakož i ve výkresech forem a zápustek, ve kterých jsou stanoveny specifické souřadnice součásti a jsou stanoveny směry podél standardních os pro srovnání součásti.</a:t>
            </a:r>
          </a:p>
          <a:p>
            <a:endParaRPr lang="cs-CZ" sz="2400" dirty="0"/>
          </a:p>
        </p:txBody>
      </p:sp>
      <p:sp>
        <p:nvSpPr>
          <p:cNvPr id="3" name="TextovéPole 2">
            <a:extLst>
              <a:ext uri="{FF2B5EF4-FFF2-40B4-BE49-F238E27FC236}">
                <a16:creationId xmlns:a16="http://schemas.microsoft.com/office/drawing/2014/main" id="{EA57DAAE-5B8E-43A0-A693-F9D4252DFB28}"/>
              </a:ext>
            </a:extLst>
          </p:cNvPr>
          <p:cNvSpPr txBox="1"/>
          <p:nvPr/>
        </p:nvSpPr>
        <p:spPr>
          <a:xfrm>
            <a:off x="744852" y="4463918"/>
            <a:ext cx="5200681" cy="375552"/>
          </a:xfrm>
          <a:prstGeom prst="rect">
            <a:avLst/>
          </a:prstGeom>
          <a:noFill/>
        </p:spPr>
        <p:txBody>
          <a:bodyPr wrap="square" rtlCol="0">
            <a:spAutoFit/>
          </a:bodyPr>
          <a:lstStyle/>
          <a:p>
            <a:pPr algn="just">
              <a:lnSpc>
                <a:spcPct val="107000"/>
              </a:lnSpc>
              <a:spcAft>
                <a:spcPts val="800"/>
              </a:spcAft>
            </a:pP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Zarovnání→ Referenční Cíle→ Srovnání</a:t>
            </a:r>
            <a:r>
              <a:rPr lang="cs-CZ" dirty="0">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81.jpeg"/>
          <p:cNvPicPr/>
          <p:nvPr/>
        </p:nvPicPr>
        <p:blipFill>
          <a:blip r:embed="rId3" cstate="print">
            <a:extLst>
              <a:ext uri="{28A0092B-C50C-407E-A947-70E740481C1C}">
                <a14:useLocalDpi xmlns:a14="http://schemas.microsoft.com/office/drawing/2010/main" val="0"/>
              </a:ext>
            </a:extLst>
          </a:blip>
          <a:stretch>
            <a:fillRect/>
          </a:stretch>
        </p:blipFill>
        <p:spPr>
          <a:xfrm>
            <a:off x="6214369" y="1235075"/>
            <a:ext cx="2693642" cy="2209007"/>
          </a:xfrm>
          <a:prstGeom prst="rect">
            <a:avLst/>
          </a:prstGeom>
        </p:spPr>
      </p:pic>
      <p:grpSp>
        <p:nvGrpSpPr>
          <p:cNvPr id="13" name="Skupina 12"/>
          <p:cNvGrpSpPr/>
          <p:nvPr/>
        </p:nvGrpSpPr>
        <p:grpSpPr>
          <a:xfrm>
            <a:off x="6214369" y="4450874"/>
            <a:ext cx="1191895" cy="363220"/>
            <a:chOff x="0" y="0"/>
            <a:chExt cx="1191895" cy="363220"/>
          </a:xfrm>
        </p:grpSpPr>
        <p:pic>
          <p:nvPicPr>
            <p:cNvPr id="14" name="image182.jpeg"/>
            <p:cNvPicPr>
              <a:picLocks noChangeAspect="1"/>
            </p:cNvPicPr>
            <p:nvPr/>
          </p:nvPicPr>
          <p:blipFill>
            <a:blip r:embed="rId4" cstate="print"/>
            <a:stretch>
              <a:fillRect/>
            </a:stretch>
          </p:blipFill>
          <p:spPr>
            <a:xfrm>
              <a:off x="828675" y="0"/>
              <a:ext cx="363220" cy="363220"/>
            </a:xfrm>
            <a:prstGeom prst="rect">
              <a:avLst/>
            </a:prstGeom>
          </p:spPr>
        </p:pic>
        <p:pic>
          <p:nvPicPr>
            <p:cNvPr id="15" name="image118.jpeg"/>
            <p:cNvPicPr>
              <a:picLocks noChangeAspect="1"/>
            </p:cNvPicPr>
            <p:nvPr/>
          </p:nvPicPr>
          <p:blipFill>
            <a:blip r:embed="rId5" cstate="print"/>
            <a:stretch>
              <a:fillRect/>
            </a:stretch>
          </p:blipFill>
          <p:spPr>
            <a:xfrm>
              <a:off x="0" y="0"/>
              <a:ext cx="363220" cy="363220"/>
            </a:xfrm>
            <a:prstGeom prst="rect">
              <a:avLst/>
            </a:prstGeom>
          </p:spPr>
        </p:pic>
        <p:pic>
          <p:nvPicPr>
            <p:cNvPr id="16" name="image5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25" y="95250"/>
              <a:ext cx="207645" cy="119380"/>
            </a:xfrm>
            <a:prstGeom prst="rect">
              <a:avLst/>
            </a:prstGeom>
          </p:spPr>
        </p:pic>
      </p:grpSp>
    </p:spTree>
    <p:extLst>
      <p:ext uri="{BB962C8B-B14F-4D97-AF65-F5344CB8AC3E}">
        <p14:creationId xmlns:p14="http://schemas.microsoft.com/office/powerpoint/2010/main" val="431720053"/>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6" y="457200"/>
            <a:ext cx="7359650" cy="1233488"/>
          </a:xfrm>
        </p:spPr>
        <p:txBody>
          <a:bodyPr/>
          <a:lstStyle/>
          <a:p>
            <a:r>
              <a:rPr lang="cs-CZ" dirty="0"/>
              <a:t>Srovnání pomocí referenčního rámce</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26	</a:t>
            </a:r>
            <a:r>
              <a:rPr lang="cs-CZ" sz="1400" dirty="0">
                <a:solidFill>
                  <a:prstClr val="white"/>
                </a:solidFill>
              </a:rPr>
              <a:t>Kurzy pro společnost 4.0, s registračním číslem: CZ.02.2.69/0.0/0.0/16_031/0011591 </a:t>
            </a:r>
            <a:r>
              <a:rPr lang="cs-CZ" dirty="0"/>
              <a:t>	www.VSTECB.cz</a:t>
            </a:r>
          </a:p>
        </p:txBody>
      </p:sp>
      <p:sp>
        <p:nvSpPr>
          <p:cNvPr id="2" name="TextovéPole 1">
            <a:extLst>
              <a:ext uri="{FF2B5EF4-FFF2-40B4-BE49-F238E27FC236}">
                <a16:creationId xmlns:a16="http://schemas.microsoft.com/office/drawing/2014/main" id="{2E1256E4-D910-4A79-8D62-78D03DA3D885}"/>
              </a:ext>
            </a:extLst>
          </p:cNvPr>
          <p:cNvSpPr txBox="1"/>
          <p:nvPr/>
        </p:nvSpPr>
        <p:spPr>
          <a:xfrm>
            <a:off x="720725" y="1872981"/>
            <a:ext cx="5511399" cy="1323439"/>
          </a:xfrm>
          <a:prstGeom prst="rect">
            <a:avLst/>
          </a:prstGeom>
          <a:noFill/>
        </p:spPr>
        <p:txBody>
          <a:bodyPr wrap="square" rtlCol="0">
            <a:spAutoFit/>
          </a:bodyPr>
          <a:lstStyle/>
          <a:p>
            <a:r>
              <a:rPr lang="cs-CZ" sz="2000" dirty="0"/>
              <a:t>Datový Referenční rámec (DRF) je odkaz, který slouží k orientaci a lokalizaci objektů v prostoru. DRF se může skládat z datových prvků s nominálními a měřenými primitivy.</a:t>
            </a:r>
          </a:p>
        </p:txBody>
      </p:sp>
      <p:sp>
        <p:nvSpPr>
          <p:cNvPr id="6" name="TextovéPole 5">
            <a:extLst>
              <a:ext uri="{FF2B5EF4-FFF2-40B4-BE49-F238E27FC236}">
                <a16:creationId xmlns:a16="http://schemas.microsoft.com/office/drawing/2014/main" id="{2E08366F-E7F6-4AB7-BE69-8A68FDE5661F}"/>
              </a:ext>
            </a:extLst>
          </p:cNvPr>
          <p:cNvSpPr txBox="1"/>
          <p:nvPr/>
        </p:nvSpPr>
        <p:spPr>
          <a:xfrm>
            <a:off x="720725" y="4224938"/>
            <a:ext cx="7359650" cy="1877437"/>
          </a:xfrm>
          <a:prstGeom prst="rect">
            <a:avLst/>
          </a:prstGeom>
          <a:noFill/>
        </p:spPr>
        <p:txBody>
          <a:bodyPr wrap="square" rtlCol="0">
            <a:spAutoFit/>
          </a:bodyPr>
          <a:lstStyle/>
          <a:p>
            <a:r>
              <a:rPr lang="cs-CZ" sz="2000" i="1" dirty="0">
                <a:solidFill>
                  <a:srgbClr val="FF0000"/>
                </a:solidFill>
              </a:rPr>
              <a:t>Srovnání→ Datový referenční rámec→ Srovnání</a:t>
            </a:r>
            <a:r>
              <a:rPr lang="cs-CZ" sz="2000" dirty="0">
                <a:solidFill>
                  <a:srgbClr val="FF0000"/>
                </a:solidFill>
              </a:rPr>
              <a:t> </a:t>
            </a:r>
          </a:p>
          <a:p>
            <a:pPr marL="285750" lvl="0" indent="-285750">
              <a:buFont typeface="Arial" panose="020B0604020202020204" pitchFamily="34" charset="0"/>
              <a:buChar char="•"/>
            </a:pPr>
            <a:endParaRPr lang="cs-CZ" sz="2400" dirty="0"/>
          </a:p>
          <a:p>
            <a:endParaRPr lang="cs-CZ" dirty="0"/>
          </a:p>
          <a:p>
            <a:endParaRPr lang="cs-CZ" dirty="0"/>
          </a:p>
          <a:p>
            <a:endParaRPr lang="cs-CZ" dirty="0"/>
          </a:p>
          <a:p>
            <a:endParaRPr lang="cs-CZ" dirty="0"/>
          </a:p>
        </p:txBody>
      </p:sp>
      <p:pic>
        <p:nvPicPr>
          <p:cNvPr id="13" name="image192.jpeg">
            <a:extLst>
              <a:ext uri="{FF2B5EF4-FFF2-40B4-BE49-F238E27FC236}">
                <a16:creationId xmlns:a16="http://schemas.microsoft.com/office/drawing/2014/main" id="{943E7342-62D4-4C27-AB96-27437CF12301}"/>
              </a:ext>
            </a:extLst>
          </p:cNvPr>
          <p:cNvPicPr/>
          <p:nvPr/>
        </p:nvPicPr>
        <p:blipFill>
          <a:blip r:embed="rId3" cstate="print"/>
          <a:stretch>
            <a:fillRect/>
          </a:stretch>
        </p:blipFill>
        <p:spPr>
          <a:xfrm>
            <a:off x="6360321" y="1872981"/>
            <a:ext cx="1958055" cy="1433691"/>
          </a:xfrm>
          <a:prstGeom prst="rect">
            <a:avLst/>
          </a:prstGeom>
        </p:spPr>
      </p:pic>
      <p:grpSp>
        <p:nvGrpSpPr>
          <p:cNvPr id="10" name="Skupina 9"/>
          <p:cNvGrpSpPr/>
          <p:nvPr/>
        </p:nvGrpSpPr>
        <p:grpSpPr>
          <a:xfrm>
            <a:off x="6743400" y="4224938"/>
            <a:ext cx="1191895" cy="363220"/>
            <a:chOff x="0" y="0"/>
            <a:chExt cx="1191895" cy="363220"/>
          </a:xfrm>
        </p:grpSpPr>
        <p:pic>
          <p:nvPicPr>
            <p:cNvPr id="11" name="image193.jpeg"/>
            <p:cNvPicPr>
              <a:picLocks noChangeAspect="1"/>
            </p:cNvPicPr>
            <p:nvPr/>
          </p:nvPicPr>
          <p:blipFill>
            <a:blip r:embed="rId4" cstate="print"/>
            <a:stretch>
              <a:fillRect/>
            </a:stretch>
          </p:blipFill>
          <p:spPr>
            <a:xfrm>
              <a:off x="828675" y="0"/>
              <a:ext cx="363220" cy="363220"/>
            </a:xfrm>
            <a:prstGeom prst="rect">
              <a:avLst/>
            </a:prstGeom>
          </p:spPr>
        </p:pic>
        <p:pic>
          <p:nvPicPr>
            <p:cNvPr id="12" name="image118.jpeg"/>
            <p:cNvPicPr>
              <a:picLocks noChangeAspect="1"/>
            </p:cNvPicPr>
            <p:nvPr/>
          </p:nvPicPr>
          <p:blipFill>
            <a:blip r:embed="rId5" cstate="print"/>
            <a:stretch>
              <a:fillRect/>
            </a:stretch>
          </p:blipFill>
          <p:spPr>
            <a:xfrm>
              <a:off x="0" y="0"/>
              <a:ext cx="362585" cy="363220"/>
            </a:xfrm>
            <a:prstGeom prst="rect">
              <a:avLst/>
            </a:prstGeom>
          </p:spPr>
        </p:pic>
        <p:pic>
          <p:nvPicPr>
            <p:cNvPr id="15" name="image5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825" y="114300"/>
              <a:ext cx="207645" cy="119380"/>
            </a:xfrm>
            <a:prstGeom prst="rect">
              <a:avLst/>
            </a:prstGeom>
          </p:spPr>
        </p:pic>
      </p:grpSp>
    </p:spTree>
    <p:extLst>
      <p:ext uri="{BB962C8B-B14F-4D97-AF65-F5344CB8AC3E}">
        <p14:creationId xmlns:p14="http://schemas.microsoft.com/office/powerpoint/2010/main" val="198654556"/>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sz="4000" b="1" dirty="0">
                <a:effectLst>
                  <a:glow>
                    <a:srgbClr val="000000"/>
                  </a:glow>
                  <a:outerShdw sx="0" sy="0">
                    <a:srgbClr val="000000"/>
                  </a:outerShdw>
                  <a:reflection stA="0" endPos="0" fadeDir="0" sx="0" sy="0"/>
                </a:effectLst>
              </a:rPr>
              <a:t>Kontrolní otázky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27	</a:t>
            </a:r>
            <a:r>
              <a:rPr lang="cs-CZ" sz="1400" dirty="0">
                <a:solidFill>
                  <a:prstClr val="white"/>
                </a:solidFill>
              </a:rPr>
              <a:t>Kurzy pro společnost 4.0, s registračním číslem: CZ.02.2.69/0.0/0.0/16_031/0011591	</a:t>
            </a:r>
            <a:r>
              <a:rPr lang="cs-CZ" dirty="0"/>
              <a:t>www.VSTECB.cz</a:t>
            </a:r>
          </a:p>
        </p:txBody>
      </p:sp>
      <p:sp>
        <p:nvSpPr>
          <p:cNvPr id="8" name="Zástupný symbol pro obsah 7"/>
          <p:cNvSpPr>
            <a:spLocks noGrp="1"/>
          </p:cNvSpPr>
          <p:nvPr>
            <p:ph idx="1"/>
          </p:nvPr>
        </p:nvSpPr>
        <p:spPr>
          <a:xfrm>
            <a:off x="933234" y="2030290"/>
            <a:ext cx="7629741" cy="4006526"/>
          </a:xfrm>
        </p:spPr>
        <p:txBody>
          <a:bodyPr/>
          <a:lstStyle/>
          <a:p>
            <a:pPr lvl="0"/>
            <a:r>
              <a:rPr lang="cs-CZ" dirty="0"/>
              <a:t>Vyrovnání na tři roviny?</a:t>
            </a:r>
          </a:p>
          <a:p>
            <a:pPr lvl="0"/>
            <a:r>
              <a:rPr lang="cs-CZ" dirty="0"/>
              <a:t>Přenesení ramene?</a:t>
            </a:r>
          </a:p>
          <a:p>
            <a:pPr lvl="0"/>
            <a:r>
              <a:rPr lang="cs-CZ" dirty="0"/>
              <a:t>Druhy vyrovnání?</a:t>
            </a:r>
          </a:p>
          <a:p>
            <a:pPr lvl="0"/>
            <a:r>
              <a:rPr lang="cs-CZ" dirty="0"/>
              <a:t>Vytvoření „Nová součást“ a „Nová šablona“?</a:t>
            </a:r>
          </a:p>
          <a:p>
            <a:pPr lvl="0"/>
            <a:r>
              <a:rPr lang="cs-CZ" dirty="0"/>
              <a:t>Vyrovnání pomocí rovny, osy a středového bodu?</a:t>
            </a:r>
          </a:p>
        </p:txBody>
      </p:sp>
    </p:spTree>
    <p:extLst>
      <p:ext uri="{BB962C8B-B14F-4D97-AF65-F5344CB8AC3E}">
        <p14:creationId xmlns:p14="http://schemas.microsoft.com/office/powerpoint/2010/main" val="3923945418"/>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34912" y="2489575"/>
            <a:ext cx="9144000" cy="3237750"/>
          </a:xfrm>
        </p:spPr>
        <p:txBody>
          <a:bodyPr rtlCol="0">
            <a:normAutofit/>
          </a:bodyPr>
          <a:lstStyle/>
          <a:p>
            <a:pPr fontAlgn="auto">
              <a:spcAft>
                <a:spcPts val="0"/>
              </a:spcAft>
              <a:defRPr/>
            </a:pPr>
            <a:r>
              <a:rPr lang="cs-CZ" sz="3600" dirty="0"/>
              <a:t>Děkuji za pozornost</a:t>
            </a:r>
            <a:br>
              <a:rPr lang="cs-CZ" sz="3600" dirty="0"/>
            </a:br>
            <a:r>
              <a:rPr lang="cs-CZ" sz="1600" dirty="0"/>
              <a:t>Realizováno v rámci projektu:</a:t>
            </a:r>
            <a:br>
              <a:rPr lang="cs-CZ" sz="1600" dirty="0"/>
            </a:br>
            <a:r>
              <a:rPr lang="cs-CZ" sz="1600" dirty="0"/>
              <a:t>Kurzy pro společnost 4.0, s registračním číslem: CZ.02.2.69/0.0/0.0/16_031/0011591,</a:t>
            </a:r>
            <a:br>
              <a:rPr lang="cs-CZ" sz="1600" dirty="0"/>
            </a:br>
            <a:r>
              <a:rPr lang="cs-CZ" sz="1600" dirty="0"/>
              <a:t>ve výzvě č. 02_16_031 Celoživotní vzdělávání na vysokých školách v prioritní ose 2 OP, Operačního programu Výzkum, vývoj a vzdělávání.</a:t>
            </a:r>
            <a:br>
              <a:rPr lang="cs-CZ" sz="1600" dirty="0"/>
            </a:br>
            <a:r>
              <a:rPr lang="cs-CZ" sz="1600" dirty="0"/>
              <a:t>Realizace projektu je spolufinancována z prostředků ESF a státního rozpočtu ČR.</a:t>
            </a:r>
            <a:br>
              <a:rPr lang="cs-CZ" sz="3600" dirty="0"/>
            </a:b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12290" name="Obrázek 3">
            <a:extLst>
              <a:ext uri="{FF2B5EF4-FFF2-40B4-BE49-F238E27FC236}">
                <a16:creationId xmlns:a16="http://schemas.microsoft.com/office/drawing/2014/main" id="{D821E6C9-A6C4-FA4F-B59C-4B1B4BCE62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650" y="17684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								</a:t>
            </a:r>
          </a:p>
        </p:txBody>
      </p:sp>
      <p:sp>
        <p:nvSpPr>
          <p:cNvPr id="12293" name="Obdélník 2">
            <a:extLst>
              <a:ext uri="{FF2B5EF4-FFF2-40B4-BE49-F238E27FC236}">
                <a16:creationId xmlns:a16="http://schemas.microsoft.com/office/drawing/2014/main" id="{73229695-8A7F-9A48-B36C-61F6DD8086E9}"/>
              </a:ext>
            </a:extLst>
          </p:cNvPr>
          <p:cNvSpPr>
            <a:spLocks noChangeArrowheads="1"/>
          </p:cNvSpPr>
          <p:nvPr/>
        </p:nvSpPr>
        <p:spPr bwMode="auto">
          <a:xfrm>
            <a:off x="3651250" y="5047081"/>
            <a:ext cx="184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cs-CZ" altLang="cs-CZ" dirty="0"/>
              <a:t>www.VSTECB.cz</a:t>
            </a:r>
          </a:p>
        </p:txBody>
      </p:sp>
      <p:sp>
        <p:nvSpPr>
          <p:cNvPr id="3" name="TextovéPole 2">
            <a:extLst>
              <a:ext uri="{FF2B5EF4-FFF2-40B4-BE49-F238E27FC236}">
                <a16:creationId xmlns:a16="http://schemas.microsoft.com/office/drawing/2014/main" id="{37CD1006-A58F-4F5B-A2E6-3AD975E2467D}"/>
              </a:ext>
            </a:extLst>
          </p:cNvPr>
          <p:cNvSpPr txBox="1"/>
          <p:nvPr/>
        </p:nvSpPr>
        <p:spPr>
          <a:xfrm>
            <a:off x="787149" y="5644158"/>
            <a:ext cx="7569701" cy="923330"/>
          </a:xfrm>
          <a:prstGeom prst="rect">
            <a:avLst/>
          </a:prstGeom>
          <a:noFill/>
        </p:spPr>
        <p:txBody>
          <a:bodyPr wrap="none" rtlCol="0">
            <a:spAutoFit/>
          </a:bodyPr>
          <a:lstStyle/>
          <a:p>
            <a:r>
              <a:rPr lang="cs-CZ" dirty="0">
                <a:hlinkClick r:id="rId3"/>
              </a:rPr>
              <a:t>gryc@mail.vstecb.cz</a:t>
            </a:r>
            <a:r>
              <a:rPr lang="cs-CZ" dirty="0"/>
              <a:t>; </a:t>
            </a:r>
            <a:r>
              <a:rPr lang="cs-CZ" dirty="0">
                <a:hlinkClick r:id="rId4"/>
              </a:rPr>
              <a:t>socha@mail.vstecb.cz</a:t>
            </a:r>
            <a:r>
              <a:rPr lang="cs-CZ" dirty="0"/>
              <a:t>; </a:t>
            </a:r>
            <a:r>
              <a:rPr lang="cs-CZ" dirty="0">
                <a:hlinkClick r:id="rId5"/>
              </a:rPr>
              <a:t>mohamed@mail.vstecb.cz</a:t>
            </a:r>
            <a:endParaRPr lang="cs-CZ" dirty="0"/>
          </a:p>
          <a:p>
            <a:endParaRPr lang="cs-CZ" dirty="0"/>
          </a:p>
          <a:p>
            <a:endParaRPr lang="cs-CZ" dirty="0"/>
          </a:p>
        </p:txBody>
      </p:sp>
    </p:spTree>
    <p:extLst>
      <p:ext uri="{BB962C8B-B14F-4D97-AF65-F5344CB8AC3E}">
        <p14:creationId xmlns:p14="http://schemas.microsoft.com/office/powerpoint/2010/main" val="207475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7173791" cy="1028700"/>
          </a:xfrm>
        </p:spPr>
        <p:txBody>
          <a:bodyPr/>
          <a:lstStyle/>
          <a:p>
            <a:pPr lvl="2"/>
            <a:r>
              <a:rPr lang="cs-CZ" sz="3600" b="1" dirty="0"/>
              <a:t>Report o výsledcích měření pomocí formátovaných reportů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420262" y="1736725"/>
            <a:ext cx="5687575" cy="3066094"/>
          </a:xfrm>
        </p:spPr>
        <p:txBody>
          <a:bodyPr/>
          <a:lstStyle/>
          <a:p>
            <a:r>
              <a:rPr lang="cs-CZ" dirty="0"/>
              <a:t>Vytváření reportů je klíčem k analýze a komunikaci v oblasti kontrolního měření. Report se obvykle sestává z tabulek a snímků součásti, doplněných pozorováním, komentáři a závěry, vše naformátované do tisknutelného dokumentu.</a:t>
            </a:r>
          </a:p>
          <a:p>
            <a:endParaRPr lang="cs-CZ" sz="2200" dirty="0"/>
          </a:p>
          <a:p>
            <a:pPr marL="0" indent="0">
              <a:lnSpc>
                <a:spcPct val="100000"/>
              </a:lnSpc>
              <a:buNone/>
            </a:pPr>
            <a:endParaRPr lang="cs-CZ" sz="2600" dirty="0"/>
          </a:p>
        </p:txBody>
      </p:sp>
      <p:pic>
        <p:nvPicPr>
          <p:cNvPr id="11" name="image218.jpeg">
            <a:extLst>
              <a:ext uri="{FF2B5EF4-FFF2-40B4-BE49-F238E27FC236}">
                <a16:creationId xmlns:a16="http://schemas.microsoft.com/office/drawing/2014/main" id="{FF14E43A-D4EA-4F8D-86DE-C1964DCB9B5D}"/>
              </a:ext>
            </a:extLst>
          </p:cNvPr>
          <p:cNvPicPr/>
          <p:nvPr/>
        </p:nvPicPr>
        <p:blipFill>
          <a:blip r:embed="rId3" cstate="print"/>
          <a:stretch>
            <a:fillRect/>
          </a:stretch>
        </p:blipFill>
        <p:spPr>
          <a:xfrm>
            <a:off x="5903740" y="2221869"/>
            <a:ext cx="2627614" cy="2924172"/>
          </a:xfrm>
          <a:prstGeom prst="rect">
            <a:avLst/>
          </a:prstGeom>
        </p:spPr>
      </p:pic>
    </p:spTree>
    <p:extLst>
      <p:ext uri="{BB962C8B-B14F-4D97-AF65-F5344CB8AC3E}">
        <p14:creationId xmlns:p14="http://schemas.microsoft.com/office/powerpoint/2010/main" val="1031544993"/>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Zdroje</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60387" y="1843420"/>
            <a:ext cx="8023225" cy="3660110"/>
          </a:xfrm>
        </p:spPr>
        <p:txBody>
          <a:bodyPr/>
          <a:lstStyle/>
          <a:p>
            <a:r>
              <a:rPr lang="cs-CZ" dirty="0"/>
              <a:t>MANUÁL společnosti INNOVMETRIC. </a:t>
            </a:r>
            <a:r>
              <a:rPr lang="cs-CZ" i="1" dirty="0" err="1"/>
              <a:t>PolyWorks</a:t>
            </a:r>
            <a:r>
              <a:rPr lang="cs-CZ" i="1" dirty="0"/>
              <a:t> </a:t>
            </a:r>
            <a:r>
              <a:rPr lang="cs-CZ" i="1" dirty="0" err="1"/>
              <a:t>Inspector</a:t>
            </a:r>
            <a:r>
              <a:rPr lang="cs-CZ" i="1" dirty="0"/>
              <a:t> </a:t>
            </a:r>
            <a:r>
              <a:rPr lang="cs-CZ" i="1" dirty="0" err="1"/>
              <a:t>Training</a:t>
            </a:r>
            <a:r>
              <a:rPr lang="cs-CZ" i="1" dirty="0"/>
              <a:t> </a:t>
            </a:r>
            <a:r>
              <a:rPr lang="cs-CZ" i="1" dirty="0" err="1"/>
              <a:t>Workbook</a:t>
            </a:r>
            <a:r>
              <a:rPr lang="cs-CZ" i="1" dirty="0"/>
              <a:t>: Basic </a:t>
            </a:r>
            <a:r>
              <a:rPr lang="cs-CZ" i="1" dirty="0" err="1"/>
              <a:t>Probing</a:t>
            </a:r>
            <a:r>
              <a:rPr lang="cs-CZ" i="1" dirty="0"/>
              <a:t> and </a:t>
            </a:r>
            <a:r>
              <a:rPr lang="cs-CZ" i="1" dirty="0" err="1"/>
              <a:t>Scanning</a:t>
            </a:r>
            <a:r>
              <a:rPr lang="cs-CZ" i="1" dirty="0"/>
              <a:t> </a:t>
            </a:r>
            <a:r>
              <a:rPr lang="cs-CZ" i="1" dirty="0" err="1"/>
              <a:t>Applications</a:t>
            </a:r>
            <a:r>
              <a:rPr lang="cs-CZ" i="1" dirty="0"/>
              <a:t> </a:t>
            </a:r>
            <a:r>
              <a:rPr lang="cs-CZ" i="1" dirty="0" err="1"/>
              <a:t>for</a:t>
            </a:r>
            <a:r>
              <a:rPr lang="cs-CZ" i="1" dirty="0"/>
              <a:t> Portable Metrology.</a:t>
            </a:r>
            <a:r>
              <a:rPr lang="cs-CZ" dirty="0"/>
              <a:t> </a:t>
            </a:r>
            <a:r>
              <a:rPr lang="cs-CZ" dirty="0" err="1"/>
              <a:t>Québec</a:t>
            </a:r>
            <a:r>
              <a:rPr lang="cs-CZ" dirty="0"/>
              <a:t> QC </a:t>
            </a:r>
            <a:r>
              <a:rPr lang="cs-CZ" dirty="0" err="1"/>
              <a:t>Canada</a:t>
            </a:r>
            <a:r>
              <a:rPr lang="cs-CZ" dirty="0"/>
              <a:t>, 2014.</a:t>
            </a:r>
          </a:p>
          <a:p>
            <a:endParaRPr lang="cs-CZ" dirty="0"/>
          </a:p>
          <a:p>
            <a:pPr marL="0" indent="0">
              <a:buNone/>
            </a:pPr>
            <a:endParaRPr lang="cs-CZ" altLang="cs-CZ" sz="18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								</a:t>
            </a:r>
            <a:r>
              <a:rPr lang="cs-CZ" dirty="0" err="1"/>
              <a:t>www.VSTECB.cz</a:t>
            </a:r>
            <a:endParaRPr lang="cs-CZ" dirty="0"/>
          </a:p>
        </p:txBody>
      </p:sp>
    </p:spTree>
    <p:extLst>
      <p:ext uri="{BB962C8B-B14F-4D97-AF65-F5344CB8AC3E}">
        <p14:creationId xmlns:p14="http://schemas.microsoft.com/office/powerpoint/2010/main" val="71615144"/>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sz="4000" b="1" dirty="0">
                <a:effectLst>
                  <a:glow>
                    <a:srgbClr val="000000"/>
                  </a:glow>
                  <a:outerShdw sx="0" sy="0">
                    <a:srgbClr val="000000"/>
                  </a:outerShdw>
                  <a:reflection stA="0" endPos="0" fadeDir="0" sx="0" sy="0"/>
                </a:effectLst>
              </a:rPr>
              <a:t>Vytváření formátovaných reportů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006526"/>
          </a:xfrm>
        </p:spPr>
        <p:txBody>
          <a:bodyPr/>
          <a:lstStyle/>
          <a:p>
            <a:r>
              <a:rPr lang="cs-CZ" dirty="0"/>
              <a:t>Formátované reporty jsou automaticky vytvořeny pokud:</a:t>
            </a:r>
          </a:p>
          <a:p>
            <a:pPr lvl="1">
              <a:buFont typeface="Wingdings" panose="05000000000000000000" pitchFamily="2" charset="2"/>
              <a:buChar char="§"/>
            </a:pPr>
            <a:r>
              <a:rPr lang="cs-CZ" dirty="0"/>
              <a:t>Jsou reportovací snímek a tabulka vytvořeny z kontrolního 3D zobrazení.</a:t>
            </a:r>
          </a:p>
          <a:p>
            <a:pPr lvl="1">
              <a:buFont typeface="Wingdings" panose="05000000000000000000" pitchFamily="2" charset="2"/>
              <a:buChar char="§"/>
            </a:pPr>
            <a:r>
              <a:rPr lang="cs-CZ" dirty="0"/>
              <a:t>Jsou snímky a tabulky sestav vytvořeny ze všech kontrolních pohledů</a:t>
            </a:r>
          </a:p>
          <a:p>
            <a:pPr lvl="1">
              <a:buFont typeface="Wingdings" panose="05000000000000000000" pitchFamily="2" charset="2"/>
              <a:buChar char="§"/>
            </a:pPr>
            <a:r>
              <a:rPr lang="cs-CZ" dirty="0"/>
              <a:t>Jsou reportovací snímek a tabulka vytvářeny z konkrétního kontrolního zobrazení</a:t>
            </a:r>
          </a:p>
          <a:p>
            <a:pPr lvl="1">
              <a:buFont typeface="Wingdings" panose="05000000000000000000" pitchFamily="2" charset="2"/>
              <a:buChar char="§"/>
            </a:pPr>
            <a:r>
              <a:rPr lang="cs-CZ" dirty="0"/>
              <a:t>Jsou vytvořeny reportovací snímky 3D zobrazení</a:t>
            </a:r>
          </a:p>
          <a:p>
            <a:pPr lvl="1">
              <a:buFont typeface="Wingdings" panose="05000000000000000000" pitchFamily="2" charset="2"/>
              <a:buChar char="§"/>
            </a:pPr>
            <a:r>
              <a:rPr lang="cs-CZ" dirty="0"/>
              <a:t>Jsou vytvořeny reportovací tabulky z měřených objektů.</a:t>
            </a:r>
          </a:p>
        </p:txBody>
      </p:sp>
    </p:spTree>
    <p:extLst>
      <p:ext uri="{BB962C8B-B14F-4D97-AF65-F5344CB8AC3E}">
        <p14:creationId xmlns:p14="http://schemas.microsoft.com/office/powerpoint/2010/main" val="98533867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sz="4000" b="1" dirty="0">
                <a:effectLst>
                  <a:glow>
                    <a:srgbClr val="000000"/>
                  </a:glow>
                  <a:outerShdw sx="0" sy="0">
                    <a:srgbClr val="000000"/>
                  </a:outerShdw>
                  <a:reflection stA="0" endPos="0" fadeDir="0" sx="0" sy="0"/>
                </a:effectLst>
              </a:rPr>
              <a:t>Vlastní projekt</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4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801694"/>
          </a:xfrm>
        </p:spPr>
        <p:txBody>
          <a:bodyPr>
            <a:normAutofit fontScale="77500" lnSpcReduction="20000"/>
          </a:bodyPr>
          <a:lstStyle/>
          <a:p>
            <a:r>
              <a:rPr lang="cs-CZ" dirty="0"/>
              <a:t>Vlastnosti projektu lze zadat ke kategorizaci projektu, jako je číslo dílu, číslo výrobní zakázky a další.</a:t>
            </a:r>
          </a:p>
          <a:p>
            <a:pPr algn="just">
              <a:lnSpc>
                <a:spcPct val="107000"/>
              </a:lnSpc>
              <a:spcAft>
                <a:spcPts val="800"/>
              </a:spcAft>
            </a:pPr>
            <a:r>
              <a:rPr lang="cs-CZ" dirty="0">
                <a:latin typeface="Calibri" panose="020F0502020204030204" pitchFamily="34" charset="0"/>
                <a:ea typeface="Calibri" panose="020F0502020204030204" pitchFamily="34" charset="0"/>
                <a:cs typeface="Times New Roman" panose="02020603050405020304" pitchFamily="18" charset="0"/>
              </a:rPr>
              <a:t>Vybrat: </a:t>
            </a:r>
            <a:r>
              <a:rPr lang="cs-CZ"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Soubor→Vlastnosti</a:t>
            </a: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 projektu</a:t>
            </a:r>
          </a:p>
          <a:p>
            <a:pPr marL="0" indent="0" algn="just">
              <a:lnSpc>
                <a:spcPct val="107000"/>
              </a:lnSpc>
              <a:spcAft>
                <a:spcPts val="800"/>
              </a:spcAft>
              <a:buNone/>
            </a:pPr>
            <a:r>
              <a:rPr lang="cs-CZ" dirty="0"/>
              <a:t>Nastavitelné vlastnosti mohou být definovány ve vlastnostech projektu.</a:t>
            </a:r>
            <a:endPar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b="1" dirty="0">
                <a:latin typeface="Calibri" panose="020F0502020204030204" pitchFamily="34" charset="0"/>
                <a:ea typeface="Calibri" panose="020F0502020204030204" pitchFamily="34" charset="0"/>
                <a:cs typeface="Times New Roman" panose="02020603050405020304" pitchFamily="18" charset="0"/>
              </a:rPr>
              <a:t>Dostupné vlastnosti:</a:t>
            </a:r>
          </a:p>
          <a:p>
            <a:pPr lvl="0"/>
            <a:r>
              <a:rPr lang="cs-CZ" dirty="0"/>
              <a:t>Organizace	</a:t>
            </a:r>
          </a:p>
          <a:p>
            <a:pPr lvl="0"/>
            <a:r>
              <a:rPr lang="cs-CZ" dirty="0"/>
              <a:t>Název dílu</a:t>
            </a:r>
          </a:p>
          <a:p>
            <a:pPr lvl="0"/>
            <a:r>
              <a:rPr lang="cs-CZ" dirty="0"/>
              <a:t>Jméno zákazníka	</a:t>
            </a:r>
          </a:p>
          <a:p>
            <a:pPr lvl="0"/>
            <a:r>
              <a:rPr lang="cs-CZ" dirty="0"/>
              <a:t>Číslo výkresu dílu</a:t>
            </a:r>
          </a:p>
          <a:p>
            <a:pPr lvl="0"/>
            <a:r>
              <a:rPr lang="cs-CZ" dirty="0"/>
              <a:t>Číslo výrobní zakázky</a:t>
            </a:r>
          </a:p>
          <a:p>
            <a:pPr lvl="0"/>
            <a:r>
              <a:rPr lang="cs-CZ" dirty="0"/>
              <a:t>Vlastní vlastnosti </a:t>
            </a:r>
          </a:p>
          <a:p>
            <a:pPr lvl="0"/>
            <a:r>
              <a:rPr lang="cs-CZ" dirty="0"/>
              <a:t>Číslo dílu</a:t>
            </a:r>
          </a:p>
          <a:p>
            <a:pPr marL="0" lvl="0" indent="0">
              <a:buNone/>
            </a:pPr>
            <a:endParaRPr lang="cs-CZ" dirty="0"/>
          </a:p>
        </p:txBody>
      </p:sp>
    </p:spTree>
    <p:extLst>
      <p:ext uri="{BB962C8B-B14F-4D97-AF65-F5344CB8AC3E}">
        <p14:creationId xmlns:p14="http://schemas.microsoft.com/office/powerpoint/2010/main" val="3048995644"/>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Určení kusových vlastností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5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fontScale="70000" lnSpcReduction="20000"/>
          </a:bodyPr>
          <a:lstStyle/>
          <a:p>
            <a:r>
              <a:rPr lang="cs-CZ" dirty="0"/>
              <a:t>Každý kus má některé unikátní vlastnosti, například datum a čas, ve kterém je kus měřen atd.</a:t>
            </a:r>
          </a:p>
          <a:p>
            <a:pPr algn="just">
              <a:spcBef>
                <a:spcPts val="765"/>
              </a:spcBef>
              <a:spcAft>
                <a:spcPts val="0"/>
              </a:spcAft>
              <a:tabLst>
                <a:tab pos="869315" algn="l"/>
                <a:tab pos="869950" algn="l"/>
              </a:tabLst>
            </a:pPr>
            <a:r>
              <a:rPr lang="cs-CZ" dirty="0">
                <a:highlight>
                  <a:srgbClr val="FFFF00"/>
                </a:highlight>
                <a:latin typeface="Calibri" panose="020F0502020204030204" pitchFamily="34" charset="0"/>
                <a:ea typeface="Calibri" panose="020F0502020204030204" pitchFamily="34" charset="0"/>
              </a:rPr>
              <a:t>Vybrat </a:t>
            </a:r>
            <a:r>
              <a:rPr lang="cs-CZ" dirty="0" err="1">
                <a:highlight>
                  <a:srgbClr val="FFFF00"/>
                </a:highlight>
                <a:latin typeface="Calibri" panose="020F0502020204030204" pitchFamily="34" charset="0"/>
                <a:ea typeface="Calibri" panose="020F0502020204030204" pitchFamily="34" charset="0"/>
              </a:rPr>
              <a:t>Soubor→Vlastnosti</a:t>
            </a:r>
            <a:r>
              <a:rPr lang="cs-CZ" dirty="0">
                <a:highlight>
                  <a:srgbClr val="FFFF00"/>
                </a:highlight>
                <a:latin typeface="Calibri" panose="020F0502020204030204" pitchFamily="34" charset="0"/>
                <a:ea typeface="Calibri" panose="020F0502020204030204" pitchFamily="34" charset="0"/>
              </a:rPr>
              <a:t> projektu.</a:t>
            </a:r>
            <a:r>
              <a:rPr lang="cs-CZ" dirty="0">
                <a:latin typeface="Calibri" panose="020F0502020204030204" pitchFamily="34" charset="0"/>
                <a:ea typeface="Calibri" panose="020F0502020204030204" pitchFamily="34" charset="0"/>
              </a:rPr>
              <a:t>	</a:t>
            </a:r>
          </a:p>
          <a:p>
            <a:pPr marL="0" indent="0" algn="just">
              <a:spcBef>
                <a:spcPts val="765"/>
              </a:spcBef>
              <a:spcAft>
                <a:spcPts val="0"/>
              </a:spcAft>
              <a:buNone/>
              <a:tabLst>
                <a:tab pos="869315" algn="l"/>
                <a:tab pos="869950" algn="l"/>
              </a:tabLst>
            </a:pPr>
            <a:r>
              <a:rPr lang="cs-CZ" b="1" dirty="0"/>
              <a:t>Dostupné vlastnosti:</a:t>
            </a:r>
          </a:p>
          <a:p>
            <a:pPr lvl="0"/>
            <a:r>
              <a:rPr lang="cs-CZ" dirty="0"/>
              <a:t>Počet kusů</a:t>
            </a:r>
          </a:p>
          <a:p>
            <a:pPr lvl="0"/>
            <a:r>
              <a:rPr lang="cs-CZ" dirty="0"/>
              <a:t>Číslo objednávky</a:t>
            </a:r>
          </a:p>
          <a:p>
            <a:pPr lvl="0"/>
            <a:r>
              <a:rPr lang="cs-CZ" dirty="0"/>
              <a:t>Stav schválení	</a:t>
            </a:r>
          </a:p>
          <a:p>
            <a:pPr lvl="0"/>
            <a:r>
              <a:rPr lang="cs-CZ" dirty="0"/>
              <a:t>Jméno pracovníka</a:t>
            </a:r>
          </a:p>
          <a:p>
            <a:pPr lvl="0"/>
            <a:r>
              <a:rPr lang="cs-CZ" dirty="0"/>
              <a:t>Datum</a:t>
            </a:r>
          </a:p>
          <a:p>
            <a:pPr lvl="0"/>
            <a:r>
              <a:rPr lang="cs-CZ" dirty="0"/>
              <a:t>E-mailová adresa</a:t>
            </a:r>
          </a:p>
          <a:p>
            <a:pPr lvl="0"/>
            <a:r>
              <a:rPr lang="cs-CZ" dirty="0"/>
              <a:t>Čas	</a:t>
            </a:r>
          </a:p>
          <a:p>
            <a:pPr lvl="0"/>
            <a:r>
              <a:rPr lang="cs-CZ" dirty="0"/>
              <a:t>Přístroj</a:t>
            </a:r>
          </a:p>
          <a:p>
            <a:pPr lvl="0"/>
            <a:r>
              <a:rPr lang="cs-CZ" dirty="0"/>
              <a:t>Sériové číslo	</a:t>
            </a:r>
          </a:p>
          <a:p>
            <a:pPr lvl="0"/>
            <a:r>
              <a:rPr lang="cs-CZ" dirty="0"/>
              <a:t>Další vlastnosti</a:t>
            </a:r>
            <a:endParaRPr lang="cs-CZ" dirty="0">
              <a:latin typeface="Calibri" panose="020F0502020204030204" pitchFamily="34" charset="0"/>
              <a:ea typeface="Calibri" panose="020F0502020204030204" pitchFamily="34" charset="0"/>
            </a:endParaRPr>
          </a:p>
          <a:p>
            <a:pPr marL="0" indent="0">
              <a:buNone/>
            </a:pPr>
            <a:endParaRPr lang="cs-CZ" dirty="0"/>
          </a:p>
        </p:txBody>
      </p:sp>
      <p:pic>
        <p:nvPicPr>
          <p:cNvPr id="9" name="image223.jpeg"/>
          <p:cNvPicPr/>
          <p:nvPr/>
        </p:nvPicPr>
        <p:blipFill>
          <a:blip r:embed="rId3" cstate="print">
            <a:extLst>
              <a:ext uri="{28A0092B-C50C-407E-A947-70E740481C1C}">
                <a14:useLocalDpi xmlns:a14="http://schemas.microsoft.com/office/drawing/2010/main" val="0"/>
              </a:ext>
            </a:extLst>
          </a:blip>
          <a:stretch>
            <a:fillRect/>
          </a:stretch>
        </p:blipFill>
        <p:spPr>
          <a:xfrm>
            <a:off x="6828790" y="2383061"/>
            <a:ext cx="537210" cy="564366"/>
          </a:xfrm>
          <a:prstGeom prst="rect">
            <a:avLst/>
          </a:prstGeom>
        </p:spPr>
      </p:pic>
    </p:spTree>
    <p:extLst>
      <p:ext uri="{BB962C8B-B14F-4D97-AF65-F5344CB8AC3E}">
        <p14:creationId xmlns:p14="http://schemas.microsoft.com/office/powerpoint/2010/main" val="195074722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Určení kusových vlastností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6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r>
              <a:rPr lang="cs-CZ" dirty="0"/>
              <a:t>Formátované reporty mohou mít také jedinečné vlastnosti, jako je například název a autor. </a:t>
            </a:r>
          </a:p>
          <a:p>
            <a:pPr algn="just">
              <a:spcBef>
                <a:spcPts val="765"/>
              </a:spcBef>
              <a:spcAft>
                <a:spcPts val="0"/>
              </a:spcAft>
              <a:tabLst>
                <a:tab pos="869315" algn="l"/>
                <a:tab pos="869950" algn="l"/>
              </a:tabLst>
            </a:pPr>
            <a:r>
              <a:rPr lang="cs-CZ" dirty="0">
                <a:highlight>
                  <a:srgbClr val="FFFF00"/>
                </a:highlight>
                <a:latin typeface="Calibri" panose="020F0502020204030204" pitchFamily="34" charset="0"/>
                <a:ea typeface="Calibri" panose="020F0502020204030204" pitchFamily="34" charset="0"/>
              </a:rPr>
              <a:t>Vybrat </a:t>
            </a:r>
            <a:r>
              <a:rPr lang="cs-CZ" dirty="0" err="1">
                <a:highlight>
                  <a:srgbClr val="FFFF00"/>
                </a:highlight>
                <a:latin typeface="Calibri" panose="020F0502020204030204" pitchFamily="34" charset="0"/>
                <a:ea typeface="Calibri" panose="020F0502020204030204" pitchFamily="34" charset="0"/>
              </a:rPr>
              <a:t>Soubor→Vlastnosti</a:t>
            </a:r>
            <a:r>
              <a:rPr lang="cs-CZ" dirty="0">
                <a:highlight>
                  <a:srgbClr val="FFFF00"/>
                </a:highlight>
                <a:latin typeface="Calibri" panose="020F0502020204030204" pitchFamily="34" charset="0"/>
                <a:ea typeface="Calibri" panose="020F0502020204030204" pitchFamily="34" charset="0"/>
              </a:rPr>
              <a:t> projektu.</a:t>
            </a:r>
            <a:r>
              <a:rPr lang="cs-CZ" dirty="0">
                <a:latin typeface="Calibri" panose="020F0502020204030204" pitchFamily="34" charset="0"/>
                <a:ea typeface="Calibri" panose="020F0502020204030204" pitchFamily="34" charset="0"/>
              </a:rPr>
              <a:t>	</a:t>
            </a:r>
          </a:p>
          <a:p>
            <a:pPr marL="0" indent="0" algn="just">
              <a:spcBef>
                <a:spcPts val="765"/>
              </a:spcBef>
              <a:spcAft>
                <a:spcPts val="0"/>
              </a:spcAft>
              <a:buNone/>
              <a:tabLst>
                <a:tab pos="869315" algn="l"/>
                <a:tab pos="869950" algn="l"/>
              </a:tabLst>
            </a:pPr>
            <a:r>
              <a:rPr lang="cs-CZ" b="1" dirty="0"/>
              <a:t>Dostupné vlastnosti</a:t>
            </a:r>
          </a:p>
          <a:p>
            <a:pPr algn="just">
              <a:spcBef>
                <a:spcPts val="765"/>
              </a:spcBef>
              <a:spcAft>
                <a:spcPts val="0"/>
              </a:spcAft>
              <a:tabLst>
                <a:tab pos="869315" algn="l"/>
                <a:tab pos="869950" algn="l"/>
              </a:tabLst>
            </a:pPr>
            <a:r>
              <a:rPr lang="cs-CZ" dirty="0"/>
              <a:t>Název </a:t>
            </a:r>
          </a:p>
          <a:p>
            <a:pPr algn="just">
              <a:spcBef>
                <a:spcPts val="765"/>
              </a:spcBef>
              <a:spcAft>
                <a:spcPts val="0"/>
              </a:spcAft>
              <a:tabLst>
                <a:tab pos="869315" algn="l"/>
                <a:tab pos="869950" algn="l"/>
              </a:tabLst>
            </a:pPr>
            <a:r>
              <a:rPr lang="cs-CZ" dirty="0"/>
              <a:t>Autor</a:t>
            </a:r>
          </a:p>
        </p:txBody>
      </p:sp>
    </p:spTree>
    <p:extLst>
      <p:ext uri="{BB962C8B-B14F-4D97-AF65-F5344CB8AC3E}">
        <p14:creationId xmlns:p14="http://schemas.microsoft.com/office/powerpoint/2010/main" val="329065095"/>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7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7"/>
          <p:cNvSpPr>
            <a:spLocks noGrp="1"/>
          </p:cNvSpPr>
          <p:nvPr>
            <p:ph idx="1"/>
          </p:nvPr>
        </p:nvSpPr>
        <p:spPr>
          <a:xfrm>
            <a:off x="293765" y="1586406"/>
            <a:ext cx="8556470" cy="4687394"/>
          </a:xfrm>
        </p:spPr>
        <p:txBody>
          <a:bodyPr>
            <a:normAutofit/>
          </a:bodyPr>
          <a:lstStyle/>
          <a:p>
            <a:r>
              <a:rPr lang="cs-CZ" dirty="0"/>
              <a:t>Jelikož jsou například některé objekty větší než měřicí objem zařízení. Musejí být někdy data získána na povrchu součásti, která je skryta před měřicím zařízením. Tyto situace vyžadují, aby se zařízení pro získání dat pohybovalo kolem součásti. V </a:t>
            </a:r>
            <a:r>
              <a:rPr lang="cs-CZ" dirty="0" err="1"/>
              <a:t>PolyWorks</a:t>
            </a:r>
            <a:r>
              <a:rPr lang="cs-CZ" dirty="0"/>
              <a:t> | </a:t>
            </a:r>
            <a:r>
              <a:rPr lang="cs-CZ" dirty="0" err="1"/>
              <a:t>Inspector</a:t>
            </a:r>
            <a:r>
              <a:rPr lang="cs-CZ" dirty="0"/>
              <a:t> se pozice zařízení zabývají touto konkrétní potřebou.</a:t>
            </a:r>
          </a:p>
          <a:p>
            <a:pPr>
              <a:lnSpc>
                <a:spcPct val="107000"/>
              </a:lnSpc>
              <a:spcAft>
                <a:spcPts val="800"/>
              </a:spcAft>
            </a:pPr>
            <a:r>
              <a:rPr lang="cs-CZ" dirty="0">
                <a:highlight>
                  <a:srgbClr val="FFFF00"/>
                </a:highlight>
                <a:latin typeface="Calibri" panose="020F0502020204030204" pitchFamily="34" charset="0"/>
                <a:ea typeface="Calibri" panose="020F0502020204030204" pitchFamily="34" charset="0"/>
                <a:cs typeface="Times New Roman" panose="02020603050405020304" pitchFamily="18" charset="0"/>
              </a:rPr>
              <a:t>Vybrat: Nástroje→ Polohy zařízení→ Pohyb zařízení</a:t>
            </a:r>
            <a:endParaRPr lang="cs-CZ" dirty="0">
              <a:latin typeface="Calibri" panose="020F0502020204030204" pitchFamily="34" charset="0"/>
              <a:ea typeface="Calibri" panose="020F0502020204030204" pitchFamily="34" charset="0"/>
              <a:cs typeface="Times New Roman" panose="02020603050405020304" pitchFamily="18" charset="0"/>
            </a:endParaRPr>
          </a:p>
          <a:p>
            <a:endParaRPr lang="cs-CZ" dirty="0"/>
          </a:p>
          <a:p>
            <a:endParaRPr lang="cs-CZ" dirty="0"/>
          </a:p>
        </p:txBody>
      </p:sp>
    </p:spTree>
    <p:extLst>
      <p:ext uri="{BB962C8B-B14F-4D97-AF65-F5344CB8AC3E}">
        <p14:creationId xmlns:p14="http://schemas.microsoft.com/office/powerpoint/2010/main" val="897501618"/>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pPr lvl="3"/>
            <a:r>
              <a:rPr lang="cs-CZ" b="1" dirty="0">
                <a:effectLst>
                  <a:glow>
                    <a:srgbClr val="000000"/>
                  </a:glow>
                  <a:outerShdw sx="0" sy="0">
                    <a:srgbClr val="000000"/>
                  </a:outerShdw>
                  <a:reflection stA="0" endPos="0" fadeDir="0" sx="0" sy="0"/>
                </a:effectLst>
              </a:rPr>
              <a:t>Získávání dat z více poloh </a:t>
            </a:r>
            <a:br>
              <a:rPr lang="cs-CZ" b="1" dirty="0">
                <a:effectLst>
                  <a:glow>
                    <a:srgbClr val="000000"/>
                  </a:glow>
                  <a:outerShdw sx="0" sy="0">
                    <a:srgbClr val="000000"/>
                  </a:outerShdw>
                  <a:reflection stA="0" endPos="0" fadeDir="0" sx="0" sy="0"/>
                </a:effectLst>
              </a:rPr>
            </a:br>
            <a:r>
              <a:rPr lang="cs-CZ" b="1" dirty="0">
                <a:effectLst>
                  <a:glow>
                    <a:srgbClr val="000000"/>
                  </a:glow>
                  <a:outerShdw sx="0" sy="0">
                    <a:srgbClr val="000000"/>
                  </a:outerShdw>
                  <a:reflection stA="0" endPos="0" fadeDir="0" sx="0" sy="0"/>
                </a:effectLst>
              </a:rPr>
              <a:t>zařízení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8	</a:t>
            </a:r>
            <a:r>
              <a:rPr lang="cs-CZ" sz="1400" dirty="0">
                <a:solidFill>
                  <a:prstClr val="white"/>
                </a:solidFill>
              </a:rPr>
              <a:t>Kurzy pro společnost 4.0, s registračním číslem: CZ.02.2.69/0.0/0.0/16_031/0011591 	</a:t>
            </a:r>
            <a:r>
              <a:rPr lang="cs-CZ" dirty="0"/>
              <a:t>www.VSTECB.cz</a:t>
            </a:r>
          </a:p>
        </p:txBody>
      </p:sp>
      <p:sp>
        <p:nvSpPr>
          <p:cNvPr id="8" name="Zástupný symbol pro obsah 7"/>
          <p:cNvSpPr>
            <a:spLocks noGrp="1"/>
          </p:cNvSpPr>
          <p:nvPr>
            <p:ph idx="1"/>
          </p:nvPr>
        </p:nvSpPr>
        <p:spPr>
          <a:xfrm>
            <a:off x="293765" y="1586406"/>
            <a:ext cx="8556470" cy="4687394"/>
          </a:xfrm>
        </p:spPr>
        <p:txBody>
          <a:bodyPr>
            <a:normAutofit/>
          </a:bodyPr>
          <a:lstStyle/>
          <a:p>
            <a:r>
              <a:rPr lang="cs-CZ" b="1" dirty="0">
                <a:effectLst>
                  <a:glow>
                    <a:srgbClr val="000000"/>
                  </a:glow>
                  <a:outerShdw sx="0" sy="0">
                    <a:srgbClr val="000000"/>
                  </a:outerShdw>
                  <a:reflection stA="0" endPos="0" fadeDir="0" sx="0" sy="0"/>
                </a:effectLst>
              </a:rPr>
              <a:t>Srovnání pozice zařízení pomocí cíle</a:t>
            </a:r>
          </a:p>
          <a:p>
            <a:r>
              <a:rPr lang="cs-CZ" dirty="0"/>
              <a:t>Sondované cíle se používají pro srovnání různých pozic zařízení. Cíle mohou být definovány z fyzických cílů strategicky umístěných na součásti a / nebo kolem součásti, nebo to mohou být prvky (body, kruhy, koule) na součásti. Pamatujte, že lze použít kombinaci fyzických cílů a funkcí na součásti.</a:t>
            </a:r>
          </a:p>
          <a:p>
            <a:endParaRPr lang="cs-CZ" dirty="0"/>
          </a:p>
          <a:p>
            <a:endParaRPr lang="cs-CZ" dirty="0"/>
          </a:p>
        </p:txBody>
      </p:sp>
    </p:spTree>
    <p:extLst>
      <p:ext uri="{BB962C8B-B14F-4D97-AF65-F5344CB8AC3E}">
        <p14:creationId xmlns:p14="http://schemas.microsoft.com/office/powerpoint/2010/main" val="2186415453"/>
      </p:ext>
    </p:extLst>
  </p:cSld>
  <p:clrMapOvr>
    <a:masterClrMapping/>
  </p:clrMapOvr>
  <p:transition spd="slow" advClick="0"/>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7445</TotalTime>
  <Words>2081</Words>
  <Application>Microsoft Office PowerPoint</Application>
  <PresentationFormat>Předvádění na obrazovce (4:3)</PresentationFormat>
  <Paragraphs>201</Paragraphs>
  <Slides>30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Arial</vt:lpstr>
      <vt:lpstr>Calibri</vt:lpstr>
      <vt:lpstr>Calibri Light</vt:lpstr>
      <vt:lpstr>Trebuchet MS</vt:lpstr>
      <vt:lpstr>Wingdings</vt:lpstr>
      <vt:lpstr>Motiv Office</vt:lpstr>
      <vt:lpstr>Aplikace pokročilých postupů při práci s mobilním skenerem ROMER </vt:lpstr>
      <vt:lpstr>Úvod</vt:lpstr>
      <vt:lpstr>Report o výsledcích měření pomocí formátovaných reportů</vt:lpstr>
      <vt:lpstr>Vytváření formátovaných reportů</vt:lpstr>
      <vt:lpstr>Vlastní projekt</vt:lpstr>
      <vt:lpstr>Určení kusových vlastností</vt:lpstr>
      <vt:lpstr>Určení kusových vlastností</vt:lpstr>
      <vt:lpstr>Získávání dat z více poloh  zařízení</vt:lpstr>
      <vt:lpstr>Získávání dat z více poloh  zařízení</vt:lpstr>
      <vt:lpstr>Získávání dat z více poloh  zařízení</vt:lpstr>
      <vt:lpstr>Získávání dat z více poloh  zařízení</vt:lpstr>
      <vt:lpstr>Získávání dat z více poloh  zařízení</vt:lpstr>
      <vt:lpstr>Získávání dat z více poloh  zařízení</vt:lpstr>
      <vt:lpstr>Získávání dat z více poloh  zařízení</vt:lpstr>
      <vt:lpstr>Získávání dat z více poloh  zařízení</vt:lpstr>
      <vt:lpstr>Získávání dat z více poloh  zařízení</vt:lpstr>
      <vt:lpstr>Srovnání měřené součásti k referenčnímu objektu</vt:lpstr>
      <vt:lpstr>Srovnání měřené součásti k referenčnímu objektu</vt:lpstr>
      <vt:lpstr>Srovnání měřené součásti k referenčnímu objektu</vt:lpstr>
      <vt:lpstr>Srovnání měřené součásti k referenčnímu objektu</vt:lpstr>
      <vt:lpstr>Srovnání měřené součásti k referenčnímu objektu</vt:lpstr>
      <vt:lpstr>Srovnání měřené součásti k referenčnímu objektu</vt:lpstr>
      <vt:lpstr>Vyrovnání pomocí kolmých rovin</vt:lpstr>
      <vt:lpstr>Srovnání pomocí roviny, osy a středového bodu</vt:lpstr>
      <vt:lpstr>Best-fit</vt:lpstr>
      <vt:lpstr>Srovnání pomocí referenčních  hodnot</vt:lpstr>
      <vt:lpstr>Srovnání pomocí referenčního rámce</vt:lpstr>
      <vt:lpstr>Kontrolní otázky</vt:lpstr>
      <vt:lpstr>Děkuji za pozornost Realizováno v rámci projektu: Kurzy pro společnost 4.0, s registračním číslem: CZ.02.2.69/0.0/0.0/16_031/0011591, ve výzvě č. 02_16_031 Celoživotní vzdělávání na vysokých školách v prioritní ose 2 OP, Operačního programu Výzkum, vývoj a vzdělávání. Realizace projektu je spolufinancována z prostředků ESF a státního rozpočtu ČR.  </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Monika</dc:creator>
  <cp:lastModifiedBy>Anežka Štrynková</cp:lastModifiedBy>
  <cp:revision>329</cp:revision>
  <dcterms:created xsi:type="dcterms:W3CDTF">2015-10-09T09:08:26Z</dcterms:created>
  <dcterms:modified xsi:type="dcterms:W3CDTF">2020-06-23T07:33:39Z</dcterms:modified>
</cp:coreProperties>
</file>