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24"/>
  </p:notesMasterIdLst>
  <p:sldIdLst>
    <p:sldId id="256" r:id="rId2"/>
    <p:sldId id="380" r:id="rId3"/>
    <p:sldId id="294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4" r:id="rId22"/>
    <p:sldId id="295" r:id="rId2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Gryc" userId="4cb3adc4-4c39-4654-8559-719ca26ee55b" providerId="ADAL" clId="{B36C93F0-B7C2-465C-BFBB-BC82DDB2C581}"/>
    <pc:docChg chg="addSld delSld modSld">
      <pc:chgData name="Karel Gryc" userId="4cb3adc4-4c39-4654-8559-719ca26ee55b" providerId="ADAL" clId="{B36C93F0-B7C2-465C-BFBB-BC82DDB2C581}" dt="2020-06-19T14:09:52.062" v="2" actId="2696"/>
      <pc:docMkLst>
        <pc:docMk/>
      </pc:docMkLst>
      <pc:sldChg chg="modSp mod">
        <pc:chgData name="Karel Gryc" userId="4cb3adc4-4c39-4654-8559-719ca26ee55b" providerId="ADAL" clId="{B36C93F0-B7C2-465C-BFBB-BC82DDB2C581}" dt="2020-06-19T14:09:29.082" v="0" actId="6549"/>
        <pc:sldMkLst>
          <pc:docMk/>
          <pc:sldMk cId="0" sldId="256"/>
        </pc:sldMkLst>
        <pc:spChg chg="mod">
          <ac:chgData name="Karel Gryc" userId="4cb3adc4-4c39-4654-8559-719ca26ee55b" providerId="ADAL" clId="{B36C93F0-B7C2-465C-BFBB-BC82DDB2C581}" dt="2020-06-19T14:09:29.082" v="0" actId="6549"/>
          <ac:spMkLst>
            <pc:docMk/>
            <pc:sldMk cId="0" sldId="256"/>
            <ac:spMk id="6" creationId="{60579023-0446-774E-AD99-603CD77DD536}"/>
          </ac:spMkLst>
        </pc:spChg>
      </pc:sldChg>
      <pc:sldChg chg="del">
        <pc:chgData name="Karel Gryc" userId="4cb3adc4-4c39-4654-8559-719ca26ee55b" providerId="ADAL" clId="{B36C93F0-B7C2-465C-BFBB-BC82DDB2C581}" dt="2020-06-19T14:09:52.062" v="2" actId="2696"/>
        <pc:sldMkLst>
          <pc:docMk/>
          <pc:sldMk cId="1926551542" sldId="463"/>
        </pc:sldMkLst>
      </pc:sldChg>
      <pc:sldChg chg="add">
        <pc:chgData name="Karel Gryc" userId="4cb3adc4-4c39-4654-8559-719ca26ee55b" providerId="ADAL" clId="{B36C93F0-B7C2-465C-BFBB-BC82DDB2C581}" dt="2020-06-19T14:09:48.543" v="1"/>
        <pc:sldMkLst>
          <pc:docMk/>
          <pc:sldMk cId="2074756403" sldId="4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23.06.2020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23. 6. 2020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gryc@mail.vstecb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hamed@mail.vstecb.cz" TargetMode="External"/><Relationship Id="rId4" Type="http://schemas.openxmlformats.org/officeDocument/2006/relationships/hyperlink" Target="mailto:socha@mail.vstecb.cz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7732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Skenování laserovým skenerem</a:t>
            </a: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30" y="1296505"/>
            <a:ext cx="703821" cy="70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</a:t>
            </a:r>
            <a:r>
              <a:rPr lang="cs-CZ"/>
              <a:t>	www</a:t>
            </a:r>
            <a:r>
              <a:rPr lang="cs-CZ" dirty="0"/>
              <a:t>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1686C6-A668-4A8F-B545-B951C070A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00" y="958397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122142" cy="1233488"/>
          </a:xfrm>
        </p:spPr>
        <p:txBody>
          <a:bodyPr/>
          <a:lstStyle/>
          <a:p>
            <a:pPr lvl="2"/>
            <a:r>
              <a:rPr lang="cs-CZ" b="1" dirty="0"/>
              <a:t>Měření odchylky pomocí barevných datových map</a:t>
            </a:r>
            <a:endParaRPr lang="cs-CZ" sz="4000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9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1893" y="10370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99880" y="3609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70918" y="421504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45766" y="4605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A09D73-B3C8-4697-9302-5870E543AE4A}"/>
              </a:ext>
            </a:extLst>
          </p:cNvPr>
          <p:cNvSpPr txBox="1"/>
          <p:nvPr/>
        </p:nvSpPr>
        <p:spPr>
          <a:xfrm>
            <a:off x="964365" y="2026814"/>
            <a:ext cx="5276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Odchylky datových objektů z referenčních objektů mohou být měřeny. Výsledky jsou zobrazeny ve 3D pomocí barevné datové mapy</a:t>
            </a:r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5555B00-F8A8-4815-943E-3BF661E825DE}"/>
              </a:ext>
            </a:extLst>
          </p:cNvPr>
          <p:cNvSpPr txBox="1"/>
          <p:nvPr/>
        </p:nvSpPr>
        <p:spPr>
          <a:xfrm>
            <a:off x="642428" y="3753381"/>
            <a:ext cx="7532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Vyhledání nástroje</a:t>
            </a:r>
          </a:p>
          <a:p>
            <a:endParaRPr lang="cs-CZ" dirty="0"/>
          </a:p>
          <a:p>
            <a:r>
              <a:rPr lang="cs-CZ" dirty="0">
                <a:highlight>
                  <a:srgbClr val="FFFF00"/>
                </a:highlight>
              </a:rPr>
              <a:t>Měřit→ Odchylky datových objektů→ od povrchu referenčního objektu</a:t>
            </a:r>
          </a:p>
        </p:txBody>
      </p:sp>
      <p:pic>
        <p:nvPicPr>
          <p:cNvPr id="19" name="image141.jpeg">
            <a:extLst>
              <a:ext uri="{FF2B5EF4-FFF2-40B4-BE49-F238E27FC236}">
                <a16:creationId xmlns:a16="http://schemas.microsoft.com/office/drawing/2014/main" id="{ECF7E4FE-D91A-4A80-8DDB-5113BCF8C7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8525" y="1868953"/>
            <a:ext cx="2145160" cy="1733867"/>
          </a:xfrm>
          <a:prstGeom prst="rect">
            <a:avLst/>
          </a:prstGeom>
        </p:spPr>
      </p:pic>
      <p:grpSp>
        <p:nvGrpSpPr>
          <p:cNvPr id="20" name="Skupina 19">
            <a:extLst>
              <a:ext uri="{FF2B5EF4-FFF2-40B4-BE49-F238E27FC236}">
                <a16:creationId xmlns:a16="http://schemas.microsoft.com/office/drawing/2014/main" id="{943D6B98-A7F3-4156-9035-737740CB70DF}"/>
              </a:ext>
            </a:extLst>
          </p:cNvPr>
          <p:cNvGrpSpPr/>
          <p:nvPr/>
        </p:nvGrpSpPr>
        <p:grpSpPr>
          <a:xfrm>
            <a:off x="6203746" y="4943070"/>
            <a:ext cx="1857177" cy="610761"/>
            <a:chOff x="0" y="0"/>
            <a:chExt cx="1192560" cy="362585"/>
          </a:xfrm>
        </p:grpSpPr>
        <p:pic>
          <p:nvPicPr>
            <p:cNvPr id="21" name="image55.png">
              <a:extLst>
                <a:ext uri="{FF2B5EF4-FFF2-40B4-BE49-F238E27FC236}">
                  <a16:creationId xmlns:a16="http://schemas.microsoft.com/office/drawing/2014/main" id="{2E98A38E-0AF1-4894-9309-FEE0307D8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996" y="127591"/>
              <a:ext cx="207645" cy="119380"/>
            </a:xfrm>
            <a:prstGeom prst="rect">
              <a:avLst/>
            </a:prstGeom>
          </p:spPr>
        </p:pic>
        <p:pic>
          <p:nvPicPr>
            <p:cNvPr id="22" name="image142.jpeg">
              <a:extLst>
                <a:ext uri="{FF2B5EF4-FFF2-40B4-BE49-F238E27FC236}">
                  <a16:creationId xmlns:a16="http://schemas.microsoft.com/office/drawing/2014/main" id="{4D966AD9-A564-497A-BF68-1CB503F5C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62585" cy="362585"/>
            </a:xfrm>
            <a:prstGeom prst="rect">
              <a:avLst/>
            </a:prstGeom>
          </p:spPr>
        </p:pic>
        <p:pic>
          <p:nvPicPr>
            <p:cNvPr id="23" name="image143.jpeg">
              <a:extLst>
                <a:ext uri="{FF2B5EF4-FFF2-40B4-BE49-F238E27FC236}">
                  <a16:creationId xmlns:a16="http://schemas.microsoft.com/office/drawing/2014/main" id="{7B5CF155-7931-42A7-96E0-1744670F1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9340" y="0"/>
              <a:ext cx="363220" cy="362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786661"/>
      </p:ext>
    </p:ext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423982" cy="1233488"/>
          </a:xfrm>
        </p:spPr>
        <p:txBody>
          <a:bodyPr/>
          <a:lstStyle/>
          <a:p>
            <a:pPr lvl="2"/>
            <a:r>
              <a:rPr lang="cs-CZ" b="1" dirty="0"/>
              <a:t>Úprava barevné škály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7169" y="1772889"/>
            <a:ext cx="6393025" cy="2376172"/>
          </a:xfrm>
        </p:spPr>
        <p:txBody>
          <a:bodyPr/>
          <a:lstStyle/>
          <a:p>
            <a:r>
              <a:rPr lang="cs-CZ" dirty="0"/>
              <a:t>Limity rozsahu.</a:t>
            </a:r>
          </a:p>
          <a:p>
            <a:r>
              <a:rPr lang="cs-CZ" dirty="0"/>
              <a:t>Nastavení limitů zobrazené barevnou stupnicí. </a:t>
            </a:r>
          </a:p>
          <a:p>
            <a:r>
              <a:rPr lang="cs-CZ" dirty="0"/>
              <a:t>Toto nastavení je vhodné pro zlepšení čitelnosti zobrazovaných odchylek.</a:t>
            </a:r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852ABE9-8859-4E8D-AD05-4FA7A7340F4A}"/>
              </a:ext>
            </a:extLst>
          </p:cNvPr>
          <p:cNvSpPr txBox="1"/>
          <p:nvPr/>
        </p:nvSpPr>
        <p:spPr>
          <a:xfrm>
            <a:off x="487169" y="4483080"/>
            <a:ext cx="687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V části Limity rozsahu, zvolte Vlastní.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Zadejte maximální a minimální hodnoty.</a:t>
            </a:r>
          </a:p>
        </p:txBody>
      </p:sp>
      <p:pic>
        <p:nvPicPr>
          <p:cNvPr id="13" name="image145.jpeg">
            <a:extLst>
              <a:ext uri="{FF2B5EF4-FFF2-40B4-BE49-F238E27FC236}">
                <a16:creationId xmlns:a16="http://schemas.microsoft.com/office/drawing/2014/main" id="{DBAFF420-512B-4EF4-BF41-0A2EB7CFE4D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6590" y="2257633"/>
            <a:ext cx="855995" cy="738684"/>
          </a:xfrm>
          <a:prstGeom prst="rect">
            <a:avLst/>
          </a:prstGeom>
        </p:spPr>
      </p:pic>
      <p:pic>
        <p:nvPicPr>
          <p:cNvPr id="14" name="image146.png">
            <a:extLst>
              <a:ext uri="{FF2B5EF4-FFF2-40B4-BE49-F238E27FC236}">
                <a16:creationId xmlns:a16="http://schemas.microsoft.com/office/drawing/2014/main" id="{49A8D4D3-C270-4C6F-BAEE-16099B7EBAF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358" y="4140040"/>
            <a:ext cx="3576005" cy="17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92456"/>
      </p:ext>
    </p:extLst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067704" cy="1233488"/>
          </a:xfrm>
        </p:spPr>
        <p:txBody>
          <a:bodyPr/>
          <a:lstStyle/>
          <a:p>
            <a:pPr lvl="3"/>
            <a:r>
              <a:rPr lang="cs-CZ" b="1" dirty="0"/>
              <a:t>Extrakce požadovaných údajů z nasnímaných dat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	</a:t>
            </a:r>
            <a:r>
              <a:rPr lang="cs-CZ" dirty="0"/>
              <a:t>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98320" y="1941513"/>
            <a:ext cx="5937991" cy="23020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Metoda extrakce naměřených dat extrahuje měřené komponenty vybraných měřených objektů z dostupných datových objektů s použitím nominálních prvků objektu jako výchozího bodu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r>
              <a:rPr lang="cs-CZ" dirty="0">
                <a:highlight>
                  <a:srgbClr val="FFFF00"/>
                </a:highlight>
              </a:rPr>
              <a:t>Měřit→ Extrahovat měřené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FCE55DB-D5A0-4CCF-A671-5DC5D102441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/>
          <a:stretch/>
        </p:blipFill>
        <p:spPr bwMode="auto">
          <a:xfrm>
            <a:off x="5863527" y="1912006"/>
            <a:ext cx="2596893" cy="173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149.jpeg">
            <a:extLst>
              <a:ext uri="{FF2B5EF4-FFF2-40B4-BE49-F238E27FC236}">
                <a16:creationId xmlns:a16="http://schemas.microsoft.com/office/drawing/2014/main" id="{5A65B5D9-E942-4B86-928C-ECDBBBBCE85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24386" y="4933664"/>
            <a:ext cx="927334" cy="8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7212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396792"/>
            <a:ext cx="7423982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Přehled extrakce dat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	</a:t>
            </a:r>
            <a:r>
              <a:rPr lang="cs-CZ" dirty="0"/>
              <a:t>www.VSTECB.cz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520175" y="3062287"/>
            <a:ext cx="10754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96ED88E-3737-42A0-8DD1-F19A28A37A5E}"/>
              </a:ext>
            </a:extLst>
          </p:cNvPr>
          <p:cNvSpPr txBox="1"/>
          <p:nvPr/>
        </p:nvSpPr>
        <p:spPr>
          <a:xfrm>
            <a:off x="480211" y="1545625"/>
            <a:ext cx="818357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Předpokládá se, že datové objekty byly srovnány do příslušných referenčních objektů.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Způsob extrakce naměřených dat je k dispozici z mnoha měřených objektů: prvků, průřezů, srovnávacích bodů, měřidel, a referenčních cílů.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Operace extrakce používá parametry na kartě Měření v listu vlastností každého vybraného objektu k automatickému výběru prvků datového objektu. Poté je měřená komponenta vytvořena na základě vybraných prvků a typu Fit: Best-fit, Min nebo Max.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11928259"/>
      </p:ext>
    </p:extLst>
  </p:cSld>
  <p:clrMapOvr>
    <a:masterClrMapping/>
  </p:clrMapOvr>
  <p:transition spd="slow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359649" cy="1233488"/>
          </a:xfrm>
        </p:spPr>
        <p:txBody>
          <a:bodyPr/>
          <a:lstStyle/>
          <a:p>
            <a:r>
              <a:rPr lang="cs-CZ" b="1" dirty="0"/>
              <a:t>Výběr prvků pro měření objektu.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71174" y="1627503"/>
            <a:ext cx="5949728" cy="4162109"/>
          </a:xfrm>
        </p:spPr>
        <p:txBody>
          <a:bodyPr/>
          <a:lstStyle/>
          <a:p>
            <a:pPr lvl="0"/>
            <a:r>
              <a:rPr lang="cs-CZ" dirty="0"/>
              <a:t>Best-fit</a:t>
            </a:r>
          </a:p>
          <a:p>
            <a:pPr marL="0" indent="0">
              <a:buNone/>
            </a:pPr>
            <a:r>
              <a:rPr lang="cs-CZ" sz="2400" dirty="0"/>
              <a:t>Je-li vybrán typ Best-fit použije se standardní algoritmus nejlepšího přizpůsobení pro vygenerování objektu, který je průměrným přizpůsobením uvnitř se nacházejícím datových prvků</a:t>
            </a:r>
          </a:p>
          <a:p>
            <a:pPr lvl="0"/>
            <a:r>
              <a:rPr lang="cs-CZ" dirty="0"/>
              <a:t>Min fit</a:t>
            </a:r>
          </a:p>
          <a:p>
            <a:pPr marL="0" indent="0">
              <a:buNone/>
            </a:pPr>
            <a:r>
              <a:rPr lang="cs-CZ" sz="2400" dirty="0"/>
              <a:t>Pokud je vybrán typ Min fit, objekt je přizpůsoben tak, aby se komponenta nedotýkala žádného bodu</a:t>
            </a:r>
            <a:endParaRPr lang="cs-CZ" sz="1800" dirty="0"/>
          </a:p>
        </p:txBody>
      </p:sp>
      <p:pic>
        <p:nvPicPr>
          <p:cNvPr id="10" name="image151.png">
            <a:extLst>
              <a:ext uri="{FF2B5EF4-FFF2-40B4-BE49-F238E27FC236}">
                <a16:creationId xmlns:a16="http://schemas.microsoft.com/office/drawing/2014/main" id="{C4038FBE-465F-422F-8230-80710827EC4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4434" y="1918140"/>
            <a:ext cx="2265683" cy="1885703"/>
          </a:xfrm>
          <a:prstGeom prst="rect">
            <a:avLst/>
          </a:prstGeom>
        </p:spPr>
      </p:pic>
      <p:pic>
        <p:nvPicPr>
          <p:cNvPr id="12" name="image152.jpeg">
            <a:extLst>
              <a:ext uri="{FF2B5EF4-FFF2-40B4-BE49-F238E27FC236}">
                <a16:creationId xmlns:a16="http://schemas.microsoft.com/office/drawing/2014/main" id="{0407B0C9-C7A9-4FEE-B7C0-44FBE5BF1AB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4434" y="3929170"/>
            <a:ext cx="2141395" cy="19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92827"/>
      </p:ext>
    </p:extLst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7359649" cy="1233488"/>
          </a:xfrm>
        </p:spPr>
        <p:txBody>
          <a:bodyPr/>
          <a:lstStyle/>
          <a:p>
            <a:pPr lvl="2"/>
            <a:r>
              <a:rPr lang="cs-CZ" b="1" dirty="0"/>
              <a:t> Použití navigace při skenování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E1256E4-D910-4A79-8D62-78D03DA3D885}"/>
              </a:ext>
            </a:extLst>
          </p:cNvPr>
          <p:cNvSpPr txBox="1"/>
          <p:nvPr/>
        </p:nvSpPr>
        <p:spPr>
          <a:xfrm>
            <a:off x="720725" y="1872981"/>
            <a:ext cx="5111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dirty="0"/>
              <a:t>Použití navigace při skenování prvků vede uživatele k tomu, aby na základě naskenovaných prvků získal dostatek dat k provedení extrakce těchto prvků po provedení měření</a:t>
            </a:r>
            <a:endParaRPr lang="cs-CZ" sz="24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08366F-E7F6-4AB7-BE69-8A68FDE5661F}"/>
              </a:ext>
            </a:extLst>
          </p:cNvPr>
          <p:cNvSpPr txBox="1"/>
          <p:nvPr/>
        </p:nvSpPr>
        <p:spPr>
          <a:xfrm>
            <a:off x="774488" y="4080547"/>
            <a:ext cx="7359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Vyhledání nástroje</a:t>
            </a:r>
          </a:p>
          <a:p>
            <a:endParaRPr lang="cs-CZ" b="1" dirty="0"/>
          </a:p>
          <a:p>
            <a:r>
              <a:rPr lang="cs-CZ" dirty="0">
                <a:highlight>
                  <a:srgbClr val="FFFF00"/>
                </a:highlight>
              </a:rPr>
              <a:t>Navigace při skenování prvků</a:t>
            </a:r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7" name="image154.jpeg">
            <a:extLst>
              <a:ext uri="{FF2B5EF4-FFF2-40B4-BE49-F238E27FC236}">
                <a16:creationId xmlns:a16="http://schemas.microsoft.com/office/drawing/2014/main" id="{9CF2BF44-6DEB-4895-A449-8AA2F3916B3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9945" y="1795977"/>
            <a:ext cx="2242043" cy="1754326"/>
          </a:xfrm>
          <a:prstGeom prst="rect">
            <a:avLst/>
          </a:prstGeom>
        </p:spPr>
      </p:pic>
      <p:pic>
        <p:nvPicPr>
          <p:cNvPr id="18" name="image155.jpeg">
            <a:extLst>
              <a:ext uri="{FF2B5EF4-FFF2-40B4-BE49-F238E27FC236}">
                <a16:creationId xmlns:a16="http://schemas.microsoft.com/office/drawing/2014/main" id="{641BA9C8-1642-484C-9B70-9BCC014F689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0919" y="4279887"/>
            <a:ext cx="829680" cy="8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49723"/>
      </p:ext>
    </p:extLst>
  </p:cSld>
  <p:clrMapOvr>
    <a:masterClrMapping/>
  </p:clrMapOvr>
  <p:transition spd="slow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/>
              <a:t>Vizuální znaky navigační funkce</a:t>
            </a:r>
            <a:endParaRPr lang="cs-CZ" b="1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	</a:t>
            </a:r>
            <a:r>
              <a:rPr lang="cs-CZ" dirty="0"/>
              <a:t>www.VSTECB.cz</a:t>
            </a:r>
          </a:p>
        </p:txBody>
      </p:sp>
      <p:sp>
        <p:nvSpPr>
          <p:cNvPr id="3" name="Obdélník 2"/>
          <p:cNvSpPr/>
          <p:nvPr/>
        </p:nvSpPr>
        <p:spPr>
          <a:xfrm>
            <a:off x="480442" y="1797784"/>
            <a:ext cx="693241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Oranžové kolíky označují umístění prvků.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Oranžové zvýraznění označuje místo, kde jsou požadovány dodatečné údaje.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Velikost a umístění zvýraznění jsou založeny na extrakčních parametrech stanovených pro každou funkci.</a:t>
            </a:r>
          </a:p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Šedý kolík pod šipkou označuje umístění prvku. Tyto prvky jsou však viditelné pouze ze zakryté strany.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Bílé zvýraznění označuje místo, kde jsou požadovány dodatečné údaje ve formě navazujícího Datového objektu.</a:t>
            </a:r>
            <a:endParaRPr lang="cs-CZ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1577974" y="3272416"/>
            <a:ext cx="128988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image156.jpeg">
            <a:extLst>
              <a:ext uri="{FF2B5EF4-FFF2-40B4-BE49-F238E27FC236}">
                <a16:creationId xmlns:a16="http://schemas.microsoft.com/office/drawing/2014/main" id="{77C9D1DB-BEAC-4A16-AA23-5F1A79C4B10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79776" y="2092533"/>
            <a:ext cx="1360510" cy="1041304"/>
          </a:xfrm>
          <a:prstGeom prst="rect">
            <a:avLst/>
          </a:prstGeom>
        </p:spPr>
      </p:pic>
      <p:pic>
        <p:nvPicPr>
          <p:cNvPr id="13" name="image157.jpeg">
            <a:extLst>
              <a:ext uri="{FF2B5EF4-FFF2-40B4-BE49-F238E27FC236}">
                <a16:creationId xmlns:a16="http://schemas.microsoft.com/office/drawing/2014/main" id="{384AC60C-91FB-400E-836E-EB6B87ADD06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57748" y="3642876"/>
            <a:ext cx="1565762" cy="952166"/>
          </a:xfrm>
          <a:prstGeom prst="rect">
            <a:avLst/>
          </a:prstGeom>
        </p:spPr>
      </p:pic>
      <p:pic>
        <p:nvPicPr>
          <p:cNvPr id="14" name="image158.jpeg">
            <a:extLst>
              <a:ext uri="{FF2B5EF4-FFF2-40B4-BE49-F238E27FC236}">
                <a16:creationId xmlns:a16="http://schemas.microsoft.com/office/drawing/2014/main" id="{04EDFA8E-A7AB-46AB-B10E-FFF2A8CCD82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57748" y="4864409"/>
            <a:ext cx="1565762" cy="84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5287"/>
      </p:ext>
    </p:extLst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173791" cy="1028700"/>
          </a:xfrm>
        </p:spPr>
        <p:txBody>
          <a:bodyPr/>
          <a:lstStyle/>
          <a:p>
            <a:pPr lvl="2"/>
            <a:r>
              <a:rPr lang="cs-CZ" b="1" dirty="0"/>
              <a:t>Revize výsledků měření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729603" y="1485900"/>
            <a:ext cx="6347533" cy="2855767"/>
          </a:xfrm>
        </p:spPr>
        <p:txBody>
          <a:bodyPr/>
          <a:lstStyle/>
          <a:p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Reviewer</a:t>
            </a:r>
            <a:r>
              <a:rPr lang="cs-CZ" dirty="0"/>
              <a:t> nabízí stručný pohled na měřené prvky geometrie. Zobrazuje tabulku kontrolních prvků a nabízí operace k jejich filtrování, třídění a seskupování v okně.</a:t>
            </a:r>
          </a:p>
          <a:p>
            <a:endParaRPr lang="cs-CZ" sz="2200" dirty="0"/>
          </a:p>
          <a:p>
            <a:endParaRPr lang="cs-CZ" sz="2200" dirty="0"/>
          </a:p>
          <a:p>
            <a:r>
              <a:rPr lang="cs-CZ" dirty="0">
                <a:highlight>
                  <a:srgbClr val="FFFF00"/>
                </a:highlight>
              </a:rPr>
              <a:t>Protokol→ </a:t>
            </a:r>
            <a:r>
              <a:rPr lang="cs-CZ" dirty="0" err="1">
                <a:highlight>
                  <a:srgbClr val="FFFF00"/>
                </a:highlight>
              </a:rPr>
              <a:t>Control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Reviewer</a:t>
            </a:r>
            <a:endParaRPr lang="cs-CZ" dirty="0">
              <a:highlight>
                <a:srgbClr val="FFFF00"/>
              </a:highlight>
            </a:endParaRPr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19" name="image204.jpeg">
            <a:extLst>
              <a:ext uri="{FF2B5EF4-FFF2-40B4-BE49-F238E27FC236}">
                <a16:creationId xmlns:a16="http://schemas.microsoft.com/office/drawing/2014/main" id="{727A3FF9-EF45-4259-9625-DFDF3C8D07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97567" y="4209833"/>
            <a:ext cx="713952" cy="7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80589"/>
      </p:ext>
    </p:extLst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246429" cy="1233488"/>
          </a:xfrm>
        </p:spPr>
        <p:txBody>
          <a:bodyPr/>
          <a:lstStyle/>
          <a:p>
            <a:pPr lvl="2"/>
            <a:r>
              <a:rPr lang="cs-CZ" b="1" dirty="0"/>
              <a:t>Výsledky měření pomocí kontrolního zobrazení</a:t>
            </a:r>
            <a:endParaRPr lang="cs-CZ" sz="4000" b="1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19596" y="1577910"/>
            <a:ext cx="4559028" cy="4292268"/>
          </a:xfrm>
        </p:spPr>
        <p:txBody>
          <a:bodyPr/>
          <a:lstStyle/>
          <a:p>
            <a:r>
              <a:rPr lang="cs-CZ" sz="2400" dirty="0"/>
              <a:t>Kontrolní zobrazení lze použít k přezkoumání výsledků měření účinným a strukturovaným způsobem. Kontrolní zobrazení obsahuje seznam měřených prvků a přidružené 3D zobrazení.</a:t>
            </a:r>
          </a:p>
          <a:p>
            <a:endParaRPr lang="cs-CZ" dirty="0"/>
          </a:p>
        </p:txBody>
      </p:sp>
      <p:pic>
        <p:nvPicPr>
          <p:cNvPr id="11" name="image210.jpeg">
            <a:extLst>
              <a:ext uri="{FF2B5EF4-FFF2-40B4-BE49-F238E27FC236}">
                <a16:creationId xmlns:a16="http://schemas.microsoft.com/office/drawing/2014/main" id="{BFDC8CA3-0AD0-4A75-BD39-01B22BED55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24" y="1788046"/>
            <a:ext cx="3859491" cy="1805717"/>
          </a:xfrm>
          <a:prstGeom prst="rect">
            <a:avLst/>
          </a:prstGeom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629243B-3EBB-43E2-AF1F-C1D3961AF76A}"/>
              </a:ext>
            </a:extLst>
          </p:cNvPr>
          <p:cNvSpPr txBox="1"/>
          <p:nvPr/>
        </p:nvSpPr>
        <p:spPr>
          <a:xfrm>
            <a:off x="559293" y="4429957"/>
            <a:ext cx="582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ighlight>
                  <a:srgbClr val="FFFF00"/>
                </a:highlight>
              </a:rPr>
              <a:t>Protokol → Vytvořit kontrolní zobrazení z 3D zobrazení</a:t>
            </a:r>
          </a:p>
          <a:p>
            <a:endParaRPr lang="cs-CZ" dirty="0"/>
          </a:p>
        </p:txBody>
      </p:sp>
      <p:pic>
        <p:nvPicPr>
          <p:cNvPr id="12" name="image211.jpeg">
            <a:extLst>
              <a:ext uri="{FF2B5EF4-FFF2-40B4-BE49-F238E27FC236}">
                <a16:creationId xmlns:a16="http://schemas.microsoft.com/office/drawing/2014/main" id="{A55EA5DE-ADEC-4F58-9E57-8DBBDE84DAB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98902" y="4341247"/>
            <a:ext cx="75834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12503"/>
      </p:ext>
    </p:extLst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2"/>
            <a:r>
              <a:rPr lang="cs-CZ" b="1" dirty="0"/>
              <a:t> Vytvoření snímků a tabulek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47308" y="1693819"/>
            <a:ext cx="5582976" cy="2485870"/>
          </a:xfrm>
        </p:spPr>
        <p:txBody>
          <a:bodyPr/>
          <a:lstStyle/>
          <a:p>
            <a:pPr lvl="0"/>
            <a:r>
              <a:rPr lang="cs-CZ" sz="2000" dirty="0"/>
              <a:t>Reportování pomocí kontrolních pohledů umožňuje generovat snímky a tabulky sestav, které jsou synchronizovány a propojeny s kontrolními pohledy. Snímky 3D zobrazení a tabulky sestav vytvořené z objektů měření mohou také zakončit protokol z měření.</a:t>
            </a:r>
          </a:p>
          <a:p>
            <a:pPr lvl="0"/>
            <a:endParaRPr lang="cs-CZ" sz="2000" dirty="0"/>
          </a:p>
          <a:p>
            <a:pPr lvl="0"/>
            <a:endParaRPr lang="cs-CZ" sz="2000" dirty="0"/>
          </a:p>
        </p:txBody>
      </p:sp>
      <p:pic>
        <p:nvPicPr>
          <p:cNvPr id="9" name="image213.jpeg">
            <a:extLst>
              <a:ext uri="{FF2B5EF4-FFF2-40B4-BE49-F238E27FC236}">
                <a16:creationId xmlns:a16="http://schemas.microsoft.com/office/drawing/2014/main" id="{8FDB9807-EC3F-426A-8E99-91DA633411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9609" y="1541615"/>
            <a:ext cx="1882683" cy="266255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C108B32-8590-4148-8B30-C74129C1DCF2}"/>
              </a:ext>
            </a:extLst>
          </p:cNvPr>
          <p:cNvSpPr txBox="1"/>
          <p:nvPr/>
        </p:nvSpPr>
        <p:spPr>
          <a:xfrm>
            <a:off x="206375" y="4658606"/>
            <a:ext cx="769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>
                <a:highlight>
                  <a:srgbClr val="FFFF00"/>
                </a:highlight>
              </a:rPr>
              <a:t>Protokol→Vytvoření snímků a tabulek→Ze všech kontrolních Zobrazení</a:t>
            </a:r>
            <a:endParaRPr lang="cs-CZ" sz="1400" dirty="0">
              <a:highlight>
                <a:srgbClr val="FFFF00"/>
              </a:highlight>
            </a:endParaRPr>
          </a:p>
        </p:txBody>
      </p:sp>
      <p:pic>
        <p:nvPicPr>
          <p:cNvPr id="10" name="image214.jpeg">
            <a:extLst>
              <a:ext uri="{FF2B5EF4-FFF2-40B4-BE49-F238E27FC236}">
                <a16:creationId xmlns:a16="http://schemas.microsoft.com/office/drawing/2014/main" id="{8613D60E-9614-44DA-A67F-05AB06F686B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8632" y="4526601"/>
            <a:ext cx="687319" cy="63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45418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Úvod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3936168"/>
          </a:xfrm>
        </p:spPr>
        <p:txBody>
          <a:bodyPr/>
          <a:lstStyle/>
          <a:p>
            <a:pPr lvl="0"/>
            <a:r>
              <a:rPr lang="cs-CZ" dirty="0"/>
              <a:t>Základní seznámení se skenováním v programu PolyWorks. </a:t>
            </a:r>
          </a:p>
          <a:p>
            <a:pPr lvl="0"/>
            <a:endParaRPr lang="cs-CZ" dirty="0"/>
          </a:p>
          <a:p>
            <a:r>
              <a:rPr lang="cs-CZ" dirty="0"/>
              <a:t>Seznámení se s vytvořením barevné mapy tolerance. </a:t>
            </a:r>
          </a:p>
          <a:p>
            <a:endParaRPr lang="cs-CZ" dirty="0"/>
          </a:p>
          <a:p>
            <a:r>
              <a:rPr lang="cs-CZ" dirty="0"/>
              <a:t>Ukážeme si jak extrahovat z nasnímaných bodů prvky. 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2"/>
            <a:r>
              <a:rPr lang="cs-CZ" b="1" dirty="0"/>
              <a:t>Kontrolní otázky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	</a:t>
            </a:r>
            <a:r>
              <a:rPr lang="cs-CZ" dirty="0"/>
              <a:t>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58027" y="1918810"/>
            <a:ext cx="6843604" cy="2875131"/>
          </a:xfrm>
        </p:spPr>
        <p:txBody>
          <a:bodyPr/>
          <a:lstStyle/>
          <a:p>
            <a:pPr lvl="1"/>
            <a:r>
              <a:rPr lang="cs-CZ" dirty="0"/>
              <a:t>Extrakce prvků z mračna bodů?</a:t>
            </a:r>
          </a:p>
          <a:p>
            <a:pPr lvl="1"/>
            <a:r>
              <a:rPr lang="cs-CZ" dirty="0"/>
              <a:t>Nastavení barevné mapy?</a:t>
            </a:r>
          </a:p>
          <a:p>
            <a:pPr lvl="1"/>
            <a:r>
              <a:rPr lang="cs-CZ" dirty="0"/>
              <a:t>Detail skenování pro „Jemné skenování“?</a:t>
            </a:r>
          </a:p>
          <a:p>
            <a:pPr lvl="1"/>
            <a:r>
              <a:rPr lang="cs-CZ" dirty="0"/>
              <a:t>Extrakce dat z mračna bodů?</a:t>
            </a:r>
          </a:p>
          <a:p>
            <a:pPr lvl="1"/>
            <a:r>
              <a:rPr lang="cs-CZ" dirty="0"/>
              <a:t>Vytvoření snímků a vložení do protokolu?</a:t>
            </a:r>
          </a:p>
          <a:p>
            <a:pPr lvl="0"/>
            <a:endParaRPr lang="cs-CZ" sz="2000" dirty="0"/>
          </a:p>
          <a:p>
            <a:pPr lvl="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4792776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0470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7CD1006-A58F-4F5B-A2E6-3AD975E2467D}"/>
              </a:ext>
            </a:extLst>
          </p:cNvPr>
          <p:cNvSpPr txBox="1"/>
          <p:nvPr/>
        </p:nvSpPr>
        <p:spPr>
          <a:xfrm>
            <a:off x="787149" y="5644158"/>
            <a:ext cx="7569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gryc@mail.vstecb.cz</a:t>
            </a:r>
            <a:r>
              <a:rPr lang="cs-CZ" dirty="0"/>
              <a:t>; </a:t>
            </a:r>
            <a:r>
              <a:rPr lang="cs-CZ" dirty="0">
                <a:hlinkClick r:id="rId4"/>
              </a:rPr>
              <a:t>socha@mail.vstecb.cz</a:t>
            </a:r>
            <a:r>
              <a:rPr lang="cs-CZ" dirty="0"/>
              <a:t>; </a:t>
            </a:r>
            <a:r>
              <a:rPr lang="cs-CZ" dirty="0">
                <a:hlinkClick r:id="rId5"/>
              </a:rPr>
              <a:t>mohamed@mail.vstecb.cz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756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Zdroje</a:t>
            </a:r>
          </a:p>
        </p:txBody>
      </p:sp>
      <p:sp>
        <p:nvSpPr>
          <p:cNvPr id="3074" name="Zástupný symbol pro obsah 2">
            <a:extLst>
              <a:ext uri="{FF2B5EF4-FFF2-40B4-BE49-F238E27FC236}">
                <a16:creationId xmlns:a16="http://schemas.microsoft.com/office/drawing/2014/main" id="{0E28262C-56EA-3D41-9D5A-F80E53C57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0387" y="1843420"/>
            <a:ext cx="8023225" cy="3660110"/>
          </a:xfrm>
        </p:spPr>
        <p:txBody>
          <a:bodyPr/>
          <a:lstStyle/>
          <a:p>
            <a:r>
              <a:rPr lang="cs-CZ" dirty="0"/>
              <a:t>MANUÁL firmy INNOVMETRIC. </a:t>
            </a:r>
            <a:r>
              <a:rPr lang="cs-CZ" i="1" dirty="0"/>
              <a:t>PolyWorks </a:t>
            </a:r>
            <a:r>
              <a:rPr lang="cs-CZ" i="1" dirty="0" err="1"/>
              <a:t>Inspector</a:t>
            </a:r>
            <a:r>
              <a:rPr lang="cs-CZ" i="1" dirty="0"/>
              <a:t> </a:t>
            </a:r>
            <a:r>
              <a:rPr lang="cs-CZ" i="1" dirty="0" err="1"/>
              <a:t>Training</a:t>
            </a:r>
            <a:r>
              <a:rPr lang="cs-CZ" i="1" dirty="0"/>
              <a:t> </a:t>
            </a:r>
            <a:r>
              <a:rPr lang="cs-CZ" i="1" dirty="0" err="1"/>
              <a:t>Workbook</a:t>
            </a:r>
            <a:r>
              <a:rPr lang="cs-CZ" i="1" dirty="0"/>
              <a:t>: Basic </a:t>
            </a:r>
            <a:r>
              <a:rPr lang="cs-CZ" i="1" dirty="0" err="1"/>
              <a:t>Probing</a:t>
            </a:r>
            <a:r>
              <a:rPr lang="cs-CZ" i="1" dirty="0"/>
              <a:t> and </a:t>
            </a:r>
            <a:r>
              <a:rPr lang="cs-CZ" i="1" dirty="0" err="1"/>
              <a:t>Scanning</a:t>
            </a:r>
            <a:r>
              <a:rPr lang="cs-CZ" i="1" dirty="0"/>
              <a:t> </a:t>
            </a:r>
            <a:r>
              <a:rPr lang="cs-CZ" i="1" dirty="0" err="1"/>
              <a:t>Applications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CNC CMM.</a:t>
            </a:r>
            <a:r>
              <a:rPr lang="cs-CZ" dirty="0"/>
              <a:t> </a:t>
            </a:r>
            <a:r>
              <a:rPr lang="cs-CZ" dirty="0" err="1"/>
              <a:t>Québec</a:t>
            </a:r>
            <a:r>
              <a:rPr lang="cs-CZ" dirty="0"/>
              <a:t> QC </a:t>
            </a:r>
            <a:r>
              <a:rPr lang="cs-CZ" dirty="0" err="1"/>
              <a:t>Canada</a:t>
            </a:r>
            <a:r>
              <a:rPr lang="cs-CZ" dirty="0"/>
              <a:t>, 2014.</a:t>
            </a:r>
          </a:p>
          <a:p>
            <a:r>
              <a:rPr lang="cs-CZ" i="1" dirty="0"/>
              <a:t>ČERMÁK Jan. Metody 3D skenování objektů. Brno 2015. Bakalářská práce (Bc.) VYSOKÉ UČENÍ TECHNICKÉ V BRNĚ. Fakulta strojního inženýrství ústav automatizace a informatiky. </a:t>
            </a:r>
          </a:p>
          <a:p>
            <a:endParaRPr lang="cs-CZ" dirty="0"/>
          </a:p>
          <a:p>
            <a:pPr marL="0" indent="0">
              <a:buNone/>
            </a:pPr>
            <a:endParaRPr lang="cs-CZ" altLang="cs-CZ" sz="1800" dirty="0"/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  <a:r>
              <a:rPr lang="cs-CZ" dirty="0" err="1"/>
              <a:t>www.VSTECB.cz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15144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6613" y="458518"/>
            <a:ext cx="6619721" cy="1233488"/>
          </a:xfrm>
        </p:spPr>
        <p:txBody>
          <a:bodyPr/>
          <a:lstStyle/>
          <a:p>
            <a:pPr lvl="2"/>
            <a:r>
              <a:rPr lang="cs-CZ" sz="4000" b="1" dirty="0"/>
              <a:t>Skenování polygonálního modelu pomocí metrik kvality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07288" y="1778893"/>
            <a:ext cx="5438405" cy="4331664"/>
          </a:xfrm>
        </p:spPr>
        <p:txBody>
          <a:bodyPr/>
          <a:lstStyle/>
          <a:p>
            <a:r>
              <a:rPr lang="cs-CZ" dirty="0"/>
              <a:t>PolyWorks | </a:t>
            </a:r>
            <a:r>
              <a:rPr lang="cs-CZ" dirty="0" err="1"/>
              <a:t>Inspector</a:t>
            </a:r>
            <a:r>
              <a:rPr lang="cs-CZ" dirty="0"/>
              <a:t> nabízí možnost získávat data pomocí skenovacích plug-in modulů. Při skenování je možné zachytit povrch části nebo hranice vnějšího oříznutí a hranice vnitřních děr tenkých částí. Tato data jsou získávána ve formě polygonálního modelu nebo mračna bodů.</a:t>
            </a:r>
            <a:endParaRPr lang="cs-CZ" sz="2400" b="1" dirty="0">
              <a:effectLst>
                <a:glow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stA="0" endPos="0" fadeDir="0" sx="0" sy="0"/>
              </a:effectLst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E7717CF-A9F9-45D1-8E3A-39D3C8972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Konstrukce CNC CMM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A33641-6F1F-428C-91BB-7FB48851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124.jpeg">
            <a:extLst>
              <a:ext uri="{FF2B5EF4-FFF2-40B4-BE49-F238E27FC236}">
                <a16:creationId xmlns:a16="http://schemas.microsoft.com/office/drawing/2014/main" id="{A10F0B9F-7B7A-4050-B0F5-EB2A135671C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8837" y="1895951"/>
            <a:ext cx="2547875" cy="30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Snímání plochy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0C50526-DDDD-426B-B059-EB4664948B35}"/>
              </a:ext>
            </a:extLst>
          </p:cNvPr>
          <p:cNvSpPr txBox="1"/>
          <p:nvPr/>
        </p:nvSpPr>
        <p:spPr>
          <a:xfrm>
            <a:off x="479394" y="1690688"/>
            <a:ext cx="61966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Povrchové skenování shromažďuje datové body napříč celým materiálem v rozsahu digitizéru. Pokud používáte technologii síťování v reálném čase, jsou tyto datové body převedeny na polygonální model.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highlight>
                  <a:srgbClr val="FFFF00"/>
                </a:highlight>
              </a:rPr>
              <a:t>Vybrat Nástroje→ Plug-in moduly→ [název zařízení]</a:t>
            </a:r>
          </a:p>
          <a:p>
            <a:endParaRPr lang="cs-CZ" dirty="0">
              <a:highlight>
                <a:srgbClr val="FFFF00"/>
              </a:highlight>
            </a:endParaRPr>
          </a:p>
          <a:p>
            <a:r>
              <a:rPr lang="cs-CZ" dirty="0"/>
              <a:t>Když je zařízení vybráno, klikněte na tlačítko „</a:t>
            </a:r>
            <a:r>
              <a:rPr lang="cs-CZ" dirty="0" err="1"/>
              <a:t>Scan</a:t>
            </a:r>
            <a:r>
              <a:rPr lang="cs-CZ" dirty="0"/>
              <a:t>“ na panelu zařízení.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Vyberte typ skenování pro skenování povrchu.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Vyberte síťování v reálném čase.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Zvolte polygonální model jako konečný datový typ.</a:t>
            </a:r>
          </a:p>
          <a:p>
            <a:endParaRPr lang="cs-CZ" dirty="0">
              <a:highlight>
                <a:srgbClr val="FFFF00"/>
              </a:highlight>
            </a:endParaRPr>
          </a:p>
          <a:p>
            <a:endParaRPr lang="cs-CZ" dirty="0"/>
          </a:p>
        </p:txBody>
      </p:sp>
      <p:pic>
        <p:nvPicPr>
          <p:cNvPr id="8" name="image125.jpeg">
            <a:extLst>
              <a:ext uri="{FF2B5EF4-FFF2-40B4-BE49-F238E27FC236}">
                <a16:creationId xmlns:a16="http://schemas.microsoft.com/office/drawing/2014/main" id="{8870ECD1-E873-4227-AA54-474E0BC59FD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7159" y="3191072"/>
            <a:ext cx="607738" cy="623274"/>
          </a:xfrm>
          <a:prstGeom prst="rect">
            <a:avLst/>
          </a:prstGeom>
        </p:spPr>
      </p:pic>
      <p:pic>
        <p:nvPicPr>
          <p:cNvPr id="10" name="image128.jpeg">
            <a:extLst>
              <a:ext uri="{FF2B5EF4-FFF2-40B4-BE49-F238E27FC236}">
                <a16:creationId xmlns:a16="http://schemas.microsoft.com/office/drawing/2014/main" id="{FB8B241C-1CFF-4E63-A006-71FDE749CB3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7159" y="4319542"/>
            <a:ext cx="607738" cy="62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0"/>
            <a:r>
              <a:rPr lang="cs-CZ" dirty="0"/>
              <a:t>Metriky kvality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E12ABFB-868A-4659-BA73-2B4F431A03C8}"/>
              </a:ext>
            </a:extLst>
          </p:cNvPr>
          <p:cNvSpPr txBox="1"/>
          <p:nvPr/>
        </p:nvSpPr>
        <p:spPr>
          <a:xfrm>
            <a:off x="766119" y="1633465"/>
            <a:ext cx="66112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Velký úhel skeneru k povrchu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Tato metrika kvality se řídí úhlem mezi digitalizačním vektorem (směr, kterým je laserové světlo promítáno) a kolmým vektorem skenovaného povrchu.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Vysoká hladina šumu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Tato metrika kvality detekuje vysokou hladinu šumu na skenovaných datech, která je často výsledkem odrazu světla (lesklý materiál), tmavých materiálů (méně odraženého světla) nebo strukturovaných povrchů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Nízká hustota skenování pro zakřivení sítě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Tato metrika kvality identifikuje problematické oblasti, kde lokální rozlišení datových bodů není dostatečné k řádnému získání plynulého přechodu zakřivení.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pic>
        <p:nvPicPr>
          <p:cNvPr id="10" name="image129.jpeg">
            <a:extLst>
              <a:ext uri="{FF2B5EF4-FFF2-40B4-BE49-F238E27FC236}">
                <a16:creationId xmlns:a16="http://schemas.microsoft.com/office/drawing/2014/main" id="{2F06F696-ED52-45F6-A172-7C778EC953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02012" y="1918385"/>
            <a:ext cx="758659" cy="623274"/>
          </a:xfrm>
          <a:prstGeom prst="rect">
            <a:avLst/>
          </a:prstGeom>
        </p:spPr>
      </p:pic>
      <p:pic>
        <p:nvPicPr>
          <p:cNvPr id="12" name="image130.jpeg">
            <a:extLst>
              <a:ext uri="{FF2B5EF4-FFF2-40B4-BE49-F238E27FC236}">
                <a16:creationId xmlns:a16="http://schemas.microsoft.com/office/drawing/2014/main" id="{FAFE5769-1539-4A49-81AC-A301C5ED873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68594" y="3550202"/>
            <a:ext cx="625493" cy="578886"/>
          </a:xfrm>
          <a:prstGeom prst="rect">
            <a:avLst/>
          </a:prstGeom>
        </p:spPr>
      </p:pic>
      <p:pic>
        <p:nvPicPr>
          <p:cNvPr id="13" name="image131.jpeg">
            <a:extLst>
              <a:ext uri="{FF2B5EF4-FFF2-40B4-BE49-F238E27FC236}">
                <a16:creationId xmlns:a16="http://schemas.microsoft.com/office/drawing/2014/main" id="{582A9301-E3F3-4384-A692-20C9B30007F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77471" y="5137631"/>
            <a:ext cx="616616" cy="6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12948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Rovina ořezu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3877" y="1485899"/>
            <a:ext cx="7832355" cy="4303713"/>
          </a:xfrm>
        </p:spPr>
        <p:txBody>
          <a:bodyPr/>
          <a:lstStyle/>
          <a:p>
            <a:endParaRPr lang="cs-CZ" dirty="0"/>
          </a:p>
          <a:p>
            <a:pPr lvl="0"/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CAD1A82-EF48-4D1D-8650-22AA30EE19F7}"/>
              </a:ext>
            </a:extLst>
          </p:cNvPr>
          <p:cNvSpPr txBox="1"/>
          <p:nvPr/>
        </p:nvSpPr>
        <p:spPr>
          <a:xfrm>
            <a:off x="550416" y="1649730"/>
            <a:ext cx="8048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 skenování součásti se často skenuje i část podložky, na které tato součást leží. V těchto situacích je rovina ořezu užitečná pro automatické mazání bodů, které vznikly skenováním podložky.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Datové body jsou zobrazeny během průchodu skeneru, ale jsou trvale smazány poté, co skener projde viz. obr</a:t>
            </a:r>
            <a:endParaRPr lang="cs-CZ" sz="2400" dirty="0"/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31E11B8D-16F8-4C2C-A0EF-38CC20FD32CB}"/>
              </a:ext>
            </a:extLst>
          </p:cNvPr>
          <p:cNvGrpSpPr/>
          <p:nvPr/>
        </p:nvGrpSpPr>
        <p:grpSpPr>
          <a:xfrm>
            <a:off x="1502320" y="3857923"/>
            <a:ext cx="5941282" cy="2215525"/>
            <a:chOff x="0" y="0"/>
            <a:chExt cx="4886960" cy="1757045"/>
          </a:xfrm>
        </p:grpSpPr>
        <p:pic>
          <p:nvPicPr>
            <p:cNvPr id="15" name="image132.jpeg">
              <a:extLst>
                <a:ext uri="{FF2B5EF4-FFF2-40B4-BE49-F238E27FC236}">
                  <a16:creationId xmlns:a16="http://schemas.microsoft.com/office/drawing/2014/main" id="{D4760924-3C16-4360-9700-575B88E2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525"/>
              <a:ext cx="2230120" cy="1743075"/>
            </a:xfrm>
            <a:prstGeom prst="rect">
              <a:avLst/>
            </a:prstGeom>
          </p:spPr>
        </p:pic>
        <p:pic>
          <p:nvPicPr>
            <p:cNvPr id="16" name="image34.png">
              <a:extLst>
                <a:ext uri="{FF2B5EF4-FFF2-40B4-BE49-F238E27FC236}">
                  <a16:creationId xmlns:a16="http://schemas.microsoft.com/office/drawing/2014/main" id="{0C172426-1DE1-42E3-9526-D6C6FC60B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2675" y="752475"/>
              <a:ext cx="381000" cy="212725"/>
            </a:xfrm>
            <a:prstGeom prst="rect">
              <a:avLst/>
            </a:prstGeom>
          </p:spPr>
        </p:pic>
        <p:pic>
          <p:nvPicPr>
            <p:cNvPr id="17" name="image133.jpeg">
              <a:extLst>
                <a:ext uri="{FF2B5EF4-FFF2-40B4-BE49-F238E27FC236}">
                  <a16:creationId xmlns:a16="http://schemas.microsoft.com/office/drawing/2014/main" id="{7C2B2448-2DBE-4EEB-830C-4ACA8C38E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5600" y="0"/>
              <a:ext cx="1991360" cy="1757045"/>
            </a:xfrm>
            <a:prstGeom prst="rect">
              <a:avLst/>
            </a:prstGeom>
          </p:spPr>
        </p:pic>
      </p:grp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40D2B46-A484-4403-8488-C23E89864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87096"/>
              </p:ext>
            </p:extLst>
          </p:nvPr>
        </p:nvGraphicFramePr>
        <p:xfrm>
          <a:off x="1248093" y="3680647"/>
          <a:ext cx="1889760" cy="2493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9760">
                  <a:extLst>
                    <a:ext uri="{9D8B030D-6E8A-4147-A177-3AD203B41FA5}">
                      <a16:colId xmlns:a16="http://schemas.microsoft.com/office/drawing/2014/main" val="3702433831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Při skenování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86662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32E01A5-F939-4BBF-9C7F-3BDD4CB54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53479"/>
              </p:ext>
            </p:extLst>
          </p:nvPr>
        </p:nvGraphicFramePr>
        <p:xfrm>
          <a:off x="4802822" y="3637755"/>
          <a:ext cx="2148205" cy="2493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48205">
                  <a:extLst>
                    <a:ext uri="{9D8B030D-6E8A-4147-A177-3AD203B41FA5}">
                      <a16:colId xmlns:a16="http://schemas.microsoft.com/office/drawing/2014/main" val="3086135991"/>
                    </a:ext>
                  </a:extLst>
                </a:gridCol>
              </a:tblGrid>
              <a:tr h="1720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Výsledný stav 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60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6" y="457200"/>
            <a:ext cx="6181108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Profily skenování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54E5AD4-3C9B-4BF5-B975-46A9E7A8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18" y="1502315"/>
            <a:ext cx="8488717" cy="4898485"/>
          </a:xfrm>
        </p:spPr>
        <p:txBody>
          <a:bodyPr/>
          <a:lstStyle/>
          <a:p>
            <a:r>
              <a:rPr lang="cs-CZ" sz="2400" dirty="0"/>
              <a:t>Profily skenování jsou nabízeny v dialogovém okně plug-in. Po výběru profilu se hodnota parametrů skenování odpovídajícím způsobem změní, což zjednodušuje nastavení nové relace laserového skenování. K dispozici jsou čtyři předdefinované profily, které jsou přizpůsobeny velikosti nejmenších detailů, které budou zachyceny:</a:t>
            </a:r>
          </a:p>
          <a:p>
            <a:pPr lvl="0"/>
            <a:r>
              <a:rPr lang="cs-CZ" sz="2400" dirty="0"/>
              <a:t>Hrubé rozlišení: Pro detaily větší než 2,0 mm.</a:t>
            </a:r>
          </a:p>
          <a:p>
            <a:pPr lvl="0"/>
            <a:r>
              <a:rPr lang="cs-CZ" sz="2400" dirty="0"/>
              <a:t>Standardní rozlišení: Pro detaily větší než 1,0 mm.</a:t>
            </a:r>
          </a:p>
          <a:p>
            <a:pPr lvl="0"/>
            <a:r>
              <a:rPr lang="cs-CZ" sz="2400" dirty="0"/>
              <a:t>Jemné rozlišení: Pro detaily větší než 0,5 mm</a:t>
            </a:r>
          </a:p>
          <a:p>
            <a:pPr lvl="0"/>
            <a:r>
              <a:rPr lang="cs-CZ" sz="2400" dirty="0"/>
              <a:t>Extra jemné rozlišení: Pro detaily menší než 0,5 mm</a:t>
            </a:r>
          </a:p>
          <a:p>
            <a:pPr lvl="0"/>
            <a:r>
              <a:rPr lang="cs-CZ" sz="2400" dirty="0"/>
              <a:t>Velký odstup: Pro skenery s odstupem větším než 500mm.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Import skenu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77353" y="1542044"/>
            <a:ext cx="6176713" cy="1378710"/>
          </a:xfrm>
        </p:spPr>
        <p:txBody>
          <a:bodyPr/>
          <a:lstStyle/>
          <a:p>
            <a:r>
              <a:rPr lang="cs-CZ" dirty="0"/>
              <a:t>V typickém procesu kontroly, Datové objekty představují objekty, které budou kontrolovány. Mohou být ve formě polygonálních modelů nebo mračen bodů.</a:t>
            </a:r>
          </a:p>
          <a:p>
            <a:endParaRPr lang="cs-CZ" sz="2100" dirty="0"/>
          </a:p>
          <a:p>
            <a:r>
              <a:rPr lang="cs-CZ" dirty="0" err="1">
                <a:highlight>
                  <a:srgbClr val="FFFF00"/>
                </a:highlight>
              </a:rPr>
              <a:t>Soubor→Importovat</a:t>
            </a:r>
            <a:r>
              <a:rPr lang="cs-CZ" dirty="0">
                <a:highlight>
                  <a:srgbClr val="FFFF00"/>
                </a:highlight>
              </a:rPr>
              <a:t>→ [vybrat typ objektu dat]</a:t>
            </a:r>
          </a:p>
          <a:p>
            <a:endParaRPr lang="cs-CZ" sz="2100" dirty="0"/>
          </a:p>
          <a:p>
            <a:endParaRPr lang="cs-CZ" sz="2100" dirty="0"/>
          </a:p>
        </p:txBody>
      </p:sp>
      <p:pic>
        <p:nvPicPr>
          <p:cNvPr id="12" name="image135.jpeg">
            <a:extLst>
              <a:ext uri="{FF2B5EF4-FFF2-40B4-BE49-F238E27FC236}">
                <a16:creationId xmlns:a16="http://schemas.microsoft.com/office/drawing/2014/main" id="{96C49C23-C475-4F2C-A7C9-D597A534570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86091" y="1616566"/>
            <a:ext cx="2352385" cy="1785802"/>
          </a:xfrm>
          <a:prstGeom prst="rect">
            <a:avLst/>
          </a:prstGeom>
        </p:spPr>
      </p:pic>
      <p:pic>
        <p:nvPicPr>
          <p:cNvPr id="13" name="image136.jpeg">
            <a:extLst>
              <a:ext uri="{FF2B5EF4-FFF2-40B4-BE49-F238E27FC236}">
                <a16:creationId xmlns:a16="http://schemas.microsoft.com/office/drawing/2014/main" id="{34BE84D0-8D5F-406F-9E5E-A5B7D7AF896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3795" y="3937247"/>
            <a:ext cx="784974" cy="7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38873" y="449521"/>
            <a:ext cx="7450615" cy="1233488"/>
          </a:xfrm>
        </p:spPr>
        <p:txBody>
          <a:bodyPr/>
          <a:lstStyle/>
          <a:p>
            <a:pPr lvl="3"/>
            <a:r>
              <a:rPr lang="cs-CZ" b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Import polygonálního modelu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8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45615" y="1841981"/>
            <a:ext cx="5884261" cy="4372387"/>
          </a:xfrm>
        </p:spPr>
        <p:txBody>
          <a:bodyPr/>
          <a:lstStyle/>
          <a:p>
            <a:r>
              <a:rPr lang="cs-CZ" sz="2400" dirty="0"/>
              <a:t>Polygonální model je síť složená z trojúhelníků a vrcholů získaných z datových bodů naskenovaných na skutečné části.</a:t>
            </a:r>
          </a:p>
          <a:p>
            <a:r>
              <a:rPr lang="cs-CZ" sz="2400" dirty="0"/>
              <a:t>Soubor polygonálního modelu může být ve formátu PolyWorks (například POL nebo PQK) nebo v neutrálním formátu (jako je STL nebo OBJ).</a:t>
            </a:r>
          </a:p>
          <a:p>
            <a:endParaRPr lang="cs-CZ" sz="2400" dirty="0"/>
          </a:p>
          <a:p>
            <a:r>
              <a:rPr lang="cs-CZ" sz="2400" dirty="0">
                <a:highlight>
                  <a:srgbClr val="FFFF00"/>
                </a:highlight>
              </a:rPr>
              <a:t>Soubor→ Importovat→ Polygonální modely</a:t>
            </a:r>
            <a:endParaRPr lang="cs-CZ" sz="1800" dirty="0">
              <a:highlight>
                <a:srgbClr val="FFFF00"/>
              </a:highlight>
            </a:endParaRPr>
          </a:p>
        </p:txBody>
      </p:sp>
      <p:pic>
        <p:nvPicPr>
          <p:cNvPr id="10" name="image137.png">
            <a:extLst>
              <a:ext uri="{FF2B5EF4-FFF2-40B4-BE49-F238E27FC236}">
                <a16:creationId xmlns:a16="http://schemas.microsoft.com/office/drawing/2014/main" id="{14A99AD2-AF91-48D6-9965-5FA2B93E773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3511" y="2071925"/>
            <a:ext cx="2464873" cy="1853444"/>
          </a:xfrm>
          <a:prstGeom prst="rect">
            <a:avLst/>
          </a:prstGeom>
        </p:spPr>
      </p:pic>
      <p:grpSp>
        <p:nvGrpSpPr>
          <p:cNvPr id="11" name="Skupina 10">
            <a:extLst>
              <a:ext uri="{FF2B5EF4-FFF2-40B4-BE49-F238E27FC236}">
                <a16:creationId xmlns:a16="http://schemas.microsoft.com/office/drawing/2014/main" id="{999F27A9-35B1-4F11-A932-47B6DCB5CC65}"/>
              </a:ext>
            </a:extLst>
          </p:cNvPr>
          <p:cNvGrpSpPr/>
          <p:nvPr/>
        </p:nvGrpSpPr>
        <p:grpSpPr>
          <a:xfrm>
            <a:off x="6470908" y="4723966"/>
            <a:ext cx="1847467" cy="641668"/>
            <a:chOff x="0" y="0"/>
            <a:chExt cx="1315720" cy="372110"/>
          </a:xfrm>
        </p:grpSpPr>
        <p:pic>
          <p:nvPicPr>
            <p:cNvPr id="12" name="image55.png">
              <a:extLst>
                <a:ext uri="{FF2B5EF4-FFF2-40B4-BE49-F238E27FC236}">
                  <a16:creationId xmlns:a16="http://schemas.microsoft.com/office/drawing/2014/main" id="{02D9B995-68BB-4A87-836C-A77D1C759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125" y="133350"/>
              <a:ext cx="207645" cy="119380"/>
            </a:xfrm>
            <a:prstGeom prst="rect">
              <a:avLst/>
            </a:prstGeom>
          </p:spPr>
        </p:pic>
        <p:pic>
          <p:nvPicPr>
            <p:cNvPr id="13" name="image39.jpeg">
              <a:extLst>
                <a:ext uri="{FF2B5EF4-FFF2-40B4-BE49-F238E27FC236}">
                  <a16:creationId xmlns:a16="http://schemas.microsoft.com/office/drawing/2014/main" id="{1411A62C-7F1F-4C9E-8D4B-F5F57301B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" y="0"/>
              <a:ext cx="363220" cy="362585"/>
            </a:xfrm>
            <a:prstGeom prst="rect">
              <a:avLst/>
            </a:prstGeom>
          </p:spPr>
        </p:pic>
        <p:pic>
          <p:nvPicPr>
            <p:cNvPr id="14" name="image138.jpeg">
              <a:extLst>
                <a:ext uri="{FF2B5EF4-FFF2-40B4-BE49-F238E27FC236}">
                  <a16:creationId xmlns:a16="http://schemas.microsoft.com/office/drawing/2014/main" id="{70AB89AA-5064-485D-AF7F-A682F55D6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25"/>
              <a:ext cx="363220" cy="362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7448</TotalTime>
  <Words>1558</Words>
  <Application>Microsoft Office PowerPoint</Application>
  <PresentationFormat>Předvádění na obrazovce (4:3)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Motiv Office</vt:lpstr>
      <vt:lpstr>Skenování laserovým skenerem</vt:lpstr>
      <vt:lpstr>Úvod</vt:lpstr>
      <vt:lpstr>Skenování polygonálního modelu pomocí metrik kvality</vt:lpstr>
      <vt:lpstr>Snímání plochy</vt:lpstr>
      <vt:lpstr>Metriky kvality</vt:lpstr>
      <vt:lpstr>Rovina ořezu</vt:lpstr>
      <vt:lpstr>Profily skenování</vt:lpstr>
      <vt:lpstr>Import skenu</vt:lpstr>
      <vt:lpstr>Import polygonálního modelu</vt:lpstr>
      <vt:lpstr>Měření odchylky pomocí barevných datových map</vt:lpstr>
      <vt:lpstr>Úprava barevné škály</vt:lpstr>
      <vt:lpstr>Extrakce požadovaných údajů z nasnímaných dat</vt:lpstr>
      <vt:lpstr>Přehled extrakce dat</vt:lpstr>
      <vt:lpstr>Výběr prvků pro měření objektu.</vt:lpstr>
      <vt:lpstr> Použití navigace při skenování </vt:lpstr>
      <vt:lpstr>Vizuální znaky navigační funkce</vt:lpstr>
      <vt:lpstr>Revize výsledků měření </vt:lpstr>
      <vt:lpstr>Výsledky měření pomocí kontrolního zobrazení</vt:lpstr>
      <vt:lpstr> Vytvoření snímků a tabulek</vt:lpstr>
      <vt:lpstr>Kontrolní otázky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Anežka Štrynková</cp:lastModifiedBy>
  <cp:revision>313</cp:revision>
  <dcterms:created xsi:type="dcterms:W3CDTF">2015-10-09T09:08:26Z</dcterms:created>
  <dcterms:modified xsi:type="dcterms:W3CDTF">2020-06-23T07:12:28Z</dcterms:modified>
</cp:coreProperties>
</file>