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3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4" r:id="rId21"/>
    <p:sldId id="295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349D2AA3-9609-47BF-AB7F-E31628E69E1C}"/>
    <pc:docChg chg="addSld delSld modSld">
      <pc:chgData name="Karel Gryc" userId="4cb3adc4-4c39-4654-8559-719ca26ee55b" providerId="ADAL" clId="{349D2AA3-9609-47BF-AB7F-E31628E69E1C}" dt="2020-06-19T14:08:03.728" v="2" actId="2696"/>
      <pc:docMkLst>
        <pc:docMk/>
      </pc:docMkLst>
      <pc:sldChg chg="modSp mod">
        <pc:chgData name="Karel Gryc" userId="4cb3adc4-4c39-4654-8559-719ca26ee55b" providerId="ADAL" clId="{349D2AA3-9609-47BF-AB7F-E31628E69E1C}" dt="2020-06-19T14:07:52.723" v="0" actId="6549"/>
        <pc:sldMkLst>
          <pc:docMk/>
          <pc:sldMk cId="0" sldId="256"/>
        </pc:sldMkLst>
        <pc:spChg chg="mod">
          <ac:chgData name="Karel Gryc" userId="4cb3adc4-4c39-4654-8559-719ca26ee55b" providerId="ADAL" clId="{349D2AA3-9609-47BF-AB7F-E31628E69E1C}" dt="2020-06-19T14:07:52.723" v="0" actId="6549"/>
          <ac:spMkLst>
            <pc:docMk/>
            <pc:sldMk cId="0" sldId="256"/>
            <ac:spMk id="6" creationId="{60579023-0446-774E-AD99-603CD77DD536}"/>
          </ac:spMkLst>
        </pc:spChg>
      </pc:sldChg>
      <pc:sldChg chg="del">
        <pc:chgData name="Karel Gryc" userId="4cb3adc4-4c39-4654-8559-719ca26ee55b" providerId="ADAL" clId="{349D2AA3-9609-47BF-AB7F-E31628E69E1C}" dt="2020-06-19T14:08:03.728" v="2" actId="2696"/>
        <pc:sldMkLst>
          <pc:docMk/>
          <pc:sldMk cId="2985903" sldId="462"/>
        </pc:sldMkLst>
      </pc:sldChg>
      <pc:sldChg chg="add">
        <pc:chgData name="Karel Gryc" userId="4cb3adc4-4c39-4654-8559-719ca26ee55b" providerId="ADAL" clId="{349D2AA3-9609-47BF-AB7F-E31628E69E1C}" dt="2020-06-19T14:08:00.946" v="1"/>
        <pc:sldMkLst>
          <pc:docMk/>
          <pc:sldMk cId="2074756403" sldId="4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yc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med@mail.vstecb.cz" TargetMode="External"/><Relationship Id="rId4" Type="http://schemas.openxmlformats.org/officeDocument/2006/relationships/hyperlink" Target="mailto:socha@mail.vstecb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346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Seznámení s mobilním měřícím systémem ROMER </a:t>
            </a:r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Absolute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Arm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82" y="1396907"/>
            <a:ext cx="642162" cy="64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>
                <a:solidFill>
                  <a:prstClr val="white"/>
                </a:solidFill>
              </a:rPr>
              <a:t>Kurzy </a:t>
            </a:r>
            <a:r>
              <a:rPr lang="cs-CZ" sz="1400" dirty="0">
                <a:solidFill>
                  <a:prstClr val="white"/>
                </a:solidFill>
              </a:rPr>
              <a:t>pro společnost 4.0, s registračním číslem: CZ.02.2.69/0.0/0.0/16_031/0011591 </a:t>
            </a:r>
            <a:r>
              <a:rPr lang="cs-CZ" dirty="0"/>
              <a:t>	</a:t>
            </a:r>
            <a:r>
              <a:rPr lang="cs-CZ"/>
              <a:t>	www</a:t>
            </a:r>
            <a:r>
              <a:rPr lang="cs-CZ" dirty="0"/>
              <a:t>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6" y="946665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122142" cy="1233488"/>
          </a:xfrm>
        </p:spPr>
        <p:txBody>
          <a:bodyPr/>
          <a:lstStyle/>
          <a:p>
            <a:pPr lvl="2"/>
            <a:r>
              <a:rPr lang="cs-CZ" dirty="0"/>
              <a:t>Měření povrchových odchylek v konkrétních lokalitách</a:t>
            </a:r>
            <a:endParaRPr lang="cs-CZ" sz="4000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09D73-B3C8-4697-9302-5870E543AE4A}"/>
              </a:ext>
            </a:extLst>
          </p:cNvPr>
          <p:cNvSpPr txBox="1"/>
          <p:nvPr/>
        </p:nvSpPr>
        <p:spPr>
          <a:xfrm>
            <a:off x="964365" y="2026814"/>
            <a:ext cx="52766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Srovnávací bod povrchu je měřicí objekt vytvořený ve specifických souřadnicích na povrchu referenčního objektu a měří odchylky od datového objektu v konkrétním místě.</a:t>
            </a:r>
            <a:endParaRPr lang="cs-CZ" sz="2000" dirty="0"/>
          </a:p>
        </p:txBody>
      </p:sp>
      <p:pic>
        <p:nvPicPr>
          <p:cNvPr id="14" name="image52.jpeg">
            <a:extLst>
              <a:ext uri="{FF2B5EF4-FFF2-40B4-BE49-F238E27FC236}">
                <a16:creationId xmlns:a16="http://schemas.microsoft.com/office/drawing/2014/main" id="{F8FE70A6-5CBD-4EC5-AA7B-9B1E116283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02" y="1861813"/>
            <a:ext cx="2210512" cy="156718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5555B00-F8A8-4815-943E-3BF661E825DE}"/>
              </a:ext>
            </a:extLst>
          </p:cNvPr>
          <p:cNvSpPr txBox="1"/>
          <p:nvPr/>
        </p:nvSpPr>
        <p:spPr>
          <a:xfrm>
            <a:off x="899880" y="3831102"/>
            <a:ext cx="558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Vyhledání nástroje</a:t>
            </a:r>
          </a:p>
          <a:p>
            <a:endParaRPr lang="cs-CZ" dirty="0"/>
          </a:p>
          <a:p>
            <a:r>
              <a:rPr lang="cs-CZ" dirty="0">
                <a:highlight>
                  <a:srgbClr val="FFFF00"/>
                </a:highlight>
              </a:rPr>
              <a:t>Měřit → Srovnávací Body→ Vytvořit→ Body povrchu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26F9145C-7DE1-4C98-A376-04CF0FEED57B}"/>
              </a:ext>
            </a:extLst>
          </p:cNvPr>
          <p:cNvGrpSpPr/>
          <p:nvPr/>
        </p:nvGrpSpPr>
        <p:grpSpPr>
          <a:xfrm>
            <a:off x="6545766" y="4207278"/>
            <a:ext cx="1886690" cy="615597"/>
            <a:chOff x="0" y="0"/>
            <a:chExt cx="1181292" cy="363220"/>
          </a:xfrm>
        </p:grpSpPr>
        <p:pic>
          <p:nvPicPr>
            <p:cNvPr id="16" name="image54.jpeg">
              <a:extLst>
                <a:ext uri="{FF2B5EF4-FFF2-40B4-BE49-F238E27FC236}">
                  <a16:creationId xmlns:a16="http://schemas.microsoft.com/office/drawing/2014/main" id="{DC16138C-73B1-4C76-AD14-4C26C87B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707" y="0"/>
              <a:ext cx="362585" cy="363220"/>
            </a:xfrm>
            <a:prstGeom prst="rect">
              <a:avLst/>
            </a:prstGeom>
          </p:spPr>
        </p:pic>
        <p:pic>
          <p:nvPicPr>
            <p:cNvPr id="17" name="image53.jpeg">
              <a:extLst>
                <a:ext uri="{FF2B5EF4-FFF2-40B4-BE49-F238E27FC236}">
                  <a16:creationId xmlns:a16="http://schemas.microsoft.com/office/drawing/2014/main" id="{358A7105-DD2A-4D30-BA08-E06365285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62585" cy="363220"/>
            </a:xfrm>
            <a:prstGeom prst="rect">
              <a:avLst/>
            </a:prstGeom>
          </p:spPr>
        </p:pic>
        <p:pic>
          <p:nvPicPr>
            <p:cNvPr id="18" name="image55.png">
              <a:extLst>
                <a:ext uri="{FF2B5EF4-FFF2-40B4-BE49-F238E27FC236}">
                  <a16:creationId xmlns:a16="http://schemas.microsoft.com/office/drawing/2014/main" id="{F91D93CD-1DCF-4BCE-B332-219A274A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30" y="148856"/>
              <a:ext cx="207645" cy="119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423982" cy="1233488"/>
          </a:xfrm>
        </p:spPr>
        <p:txBody>
          <a:bodyPr/>
          <a:lstStyle/>
          <a:p>
            <a:pPr lvl="2"/>
            <a:r>
              <a:rPr lang="cs-CZ" b="1" dirty="0"/>
              <a:t>Analýza součásti podél roviny příčného řezu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5318827" cy="1991243"/>
          </a:xfrm>
        </p:spPr>
        <p:txBody>
          <a:bodyPr/>
          <a:lstStyle/>
          <a:p>
            <a:r>
              <a:rPr lang="cs-CZ" dirty="0"/>
              <a:t>Měření pomocí průřezů je měřící způsob používaný pro 2D kontrolu povrchů. Umožňuje vypočítat odchylky podél profilů získaných z rovin řezu.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52ABE9-8859-4E8D-AD05-4FA7A7340F4A}"/>
              </a:ext>
            </a:extLst>
          </p:cNvPr>
          <p:cNvSpPr txBox="1"/>
          <p:nvPr/>
        </p:nvSpPr>
        <p:spPr>
          <a:xfrm>
            <a:off x="487169" y="445483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FF00"/>
                </a:highlight>
              </a:rPr>
              <a:t>Měření→Průřezy→Vytvořit→Standardní</a:t>
            </a:r>
            <a:r>
              <a:rPr lang="cs-CZ" dirty="0">
                <a:highlight>
                  <a:srgbClr val="FFFF00"/>
                </a:highlight>
              </a:rPr>
              <a:t> průřezy	</a:t>
            </a:r>
          </a:p>
          <a:p>
            <a:endParaRPr lang="cs-CZ" dirty="0"/>
          </a:p>
        </p:txBody>
      </p:sp>
      <p:pic>
        <p:nvPicPr>
          <p:cNvPr id="16" name="image59.png">
            <a:extLst>
              <a:ext uri="{FF2B5EF4-FFF2-40B4-BE49-F238E27FC236}">
                <a16:creationId xmlns:a16="http://schemas.microsoft.com/office/drawing/2014/main" id="{425D8DA3-7949-4B1E-87BD-A83A10BBC9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3095" y="1691657"/>
            <a:ext cx="3013736" cy="1724912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0C62516-D3FB-4236-9AE8-EC9269BBE18A}"/>
              </a:ext>
            </a:extLst>
          </p:cNvPr>
          <p:cNvGrpSpPr/>
          <p:nvPr/>
        </p:nvGrpSpPr>
        <p:grpSpPr>
          <a:xfrm>
            <a:off x="5724635" y="4301946"/>
            <a:ext cx="2007815" cy="646331"/>
            <a:chOff x="0" y="0"/>
            <a:chExt cx="1192560" cy="362585"/>
          </a:xfrm>
        </p:grpSpPr>
        <p:pic>
          <p:nvPicPr>
            <p:cNvPr id="18" name="image61.jpeg">
              <a:extLst>
                <a:ext uri="{FF2B5EF4-FFF2-40B4-BE49-F238E27FC236}">
                  <a16:creationId xmlns:a16="http://schemas.microsoft.com/office/drawing/2014/main" id="{D41B7143-B618-44D9-A663-E780DE6AA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340" y="0"/>
              <a:ext cx="363220" cy="362585"/>
            </a:xfrm>
            <a:prstGeom prst="rect">
              <a:avLst/>
            </a:prstGeom>
          </p:spPr>
        </p:pic>
        <p:pic>
          <p:nvPicPr>
            <p:cNvPr id="19" name="image60.jpeg">
              <a:extLst>
                <a:ext uri="{FF2B5EF4-FFF2-40B4-BE49-F238E27FC236}">
                  <a16:creationId xmlns:a16="http://schemas.microsoft.com/office/drawing/2014/main" id="{35A335C0-6953-4357-B52C-E3D81D5E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62585" cy="362585"/>
            </a:xfrm>
            <a:prstGeom prst="rect">
              <a:avLst/>
            </a:prstGeom>
          </p:spPr>
        </p:pic>
        <p:pic>
          <p:nvPicPr>
            <p:cNvPr id="20" name="image55.png">
              <a:extLst>
                <a:ext uri="{FF2B5EF4-FFF2-40B4-BE49-F238E27FC236}">
                  <a16:creationId xmlns:a16="http://schemas.microsoft.com/office/drawing/2014/main" id="{E4F44C31-0C89-442E-B496-5B018FF1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96" y="138223"/>
              <a:ext cx="207645" cy="119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067704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Oblast měření řezu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7566025" cy="33009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Měřicí oblast definuje 3D limity procesu řezu a vymezuje rovinu řezu. Jak je vidět níže, je to modrý obdélník s červenými rohy. Rozměry měřené zóny jsou definovány během vytváření průřezu a lze je upravovat přetažením stran obdélníku.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9" name="image62.jpeg">
            <a:extLst>
              <a:ext uri="{FF2B5EF4-FFF2-40B4-BE49-F238E27FC236}">
                <a16:creationId xmlns:a16="http://schemas.microsoft.com/office/drawing/2014/main" id="{8E69649E-6CAC-49E2-B197-22EF33BF485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636" y="4121492"/>
            <a:ext cx="2828509" cy="22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396792"/>
            <a:ext cx="7423982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Zobrazit průřez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6ED88E-3737-42A0-8DD1-F19A28A37A5E}"/>
              </a:ext>
            </a:extLst>
          </p:cNvPr>
          <p:cNvSpPr txBox="1"/>
          <p:nvPr/>
        </p:nvSpPr>
        <p:spPr>
          <a:xfrm>
            <a:off x="720725" y="1669913"/>
            <a:ext cx="5246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Navigátory objektů jsou specializované nástroje, které umožňují prohlížení objektů jeden po druhém. Je užitečné zkontrolovat vytvoření a výsledky průřezů pomocí Navigátoru průřezů, aby bylo možné každý průřez vizualizovat samostatně.</a:t>
            </a:r>
          </a:p>
          <a:p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69263A-30E5-4A11-ACED-B32EBF64E12D}"/>
              </a:ext>
            </a:extLst>
          </p:cNvPr>
          <p:cNvSpPr txBox="1"/>
          <p:nvPr/>
        </p:nvSpPr>
        <p:spPr>
          <a:xfrm>
            <a:off x="1577975" y="3752390"/>
            <a:ext cx="524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Vybrat: </a:t>
            </a:r>
            <a:r>
              <a:rPr lang="cs-CZ" dirty="0" err="1">
                <a:highlight>
                  <a:srgbClr val="FFFF00"/>
                </a:highlight>
              </a:rPr>
              <a:t>Zobrazit→Průvodce</a:t>
            </a:r>
            <a:r>
              <a:rPr lang="cs-CZ" dirty="0">
                <a:highlight>
                  <a:srgbClr val="FFFF00"/>
                </a:highlight>
              </a:rPr>
              <a:t> objekty →Průřezy</a:t>
            </a:r>
          </a:p>
          <a:p>
            <a:endParaRPr lang="cs-CZ" dirty="0"/>
          </a:p>
        </p:txBody>
      </p:sp>
      <p:pic>
        <p:nvPicPr>
          <p:cNvPr id="15" name="image63.png">
            <a:extLst>
              <a:ext uri="{FF2B5EF4-FFF2-40B4-BE49-F238E27FC236}">
                <a16:creationId xmlns:a16="http://schemas.microsoft.com/office/drawing/2014/main" id="{38835C54-4A7C-4505-866D-4936C969F9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42" y="4102886"/>
            <a:ext cx="5764413" cy="20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281940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Volby zobrazení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18061" y="1937917"/>
            <a:ext cx="6572852" cy="1801496"/>
          </a:xfrm>
        </p:spPr>
        <p:txBody>
          <a:bodyPr/>
          <a:lstStyle/>
          <a:p>
            <a:r>
              <a:rPr lang="cs-CZ" dirty="0"/>
              <a:t>K dispozici je řada možností zobrazení pro vizualizaci průřezů se zachycenou nominální geometrií a geometrií součásti</a:t>
            </a:r>
            <a:endParaRPr lang="cs-CZ" sz="2400" dirty="0"/>
          </a:p>
        </p:txBody>
      </p:sp>
      <p:pic>
        <p:nvPicPr>
          <p:cNvPr id="9" name="image64.jpeg">
            <a:extLst>
              <a:ext uri="{FF2B5EF4-FFF2-40B4-BE49-F238E27FC236}">
                <a16:creationId xmlns:a16="http://schemas.microsoft.com/office/drawing/2014/main" id="{0936E0A4-8274-4243-A309-C19CB800B7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526" y="2249268"/>
            <a:ext cx="696197" cy="646331"/>
          </a:xfrm>
          <a:prstGeom prst="rect">
            <a:avLst/>
          </a:prstGeom>
        </p:spPr>
      </p:pic>
      <p:pic>
        <p:nvPicPr>
          <p:cNvPr id="11" name="image65.png">
            <a:extLst>
              <a:ext uri="{FF2B5EF4-FFF2-40B4-BE49-F238E27FC236}">
                <a16:creationId xmlns:a16="http://schemas.microsoft.com/office/drawing/2014/main" id="{41687752-1B42-449E-BD13-0DF7CFD876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39" y="3681249"/>
            <a:ext cx="3543818" cy="123348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C73DB74-20E2-44FE-B318-8C07A427B2D9}"/>
              </a:ext>
            </a:extLst>
          </p:cNvPr>
          <p:cNvSpPr txBox="1"/>
          <p:nvPr/>
        </p:nvSpPr>
        <p:spPr>
          <a:xfrm>
            <a:off x="472150" y="3564655"/>
            <a:ext cx="45259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Vybrat Možnosti zobrazení objektu.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 části Průřezy je k dispozici několik možností zobrazení. Jsou k dispozici, pouze pokud je vybrána barevná mapa.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359649" cy="1233488"/>
          </a:xfrm>
        </p:spPr>
        <p:txBody>
          <a:bodyPr/>
          <a:lstStyle/>
          <a:p>
            <a:pPr lvl="2"/>
            <a:r>
              <a:rPr lang="cs-CZ" sz="4000" b="1" dirty="0"/>
              <a:t>Měření rozměrů pomocí posuvného měřítka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256E4-D910-4A79-8D62-78D03DA3D885}"/>
              </a:ext>
            </a:extLst>
          </p:cNvPr>
          <p:cNvSpPr txBox="1"/>
          <p:nvPr/>
        </p:nvSpPr>
        <p:spPr>
          <a:xfrm>
            <a:off x="720725" y="1872981"/>
            <a:ext cx="511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Posuvné měřítko je měřící zařízení široce používané ve výrobním průmyslu k měření vzdálenosti mezi dvěma protilehlými stranami předmětu nastavením jeho špiček tak, aby odpovídaly měřeným součástem.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08366F-E7F6-4AB7-BE69-8A68FDE5661F}"/>
              </a:ext>
            </a:extLst>
          </p:cNvPr>
          <p:cNvSpPr txBox="1"/>
          <p:nvPr/>
        </p:nvSpPr>
        <p:spPr>
          <a:xfrm>
            <a:off x="774488" y="4080547"/>
            <a:ext cx="7359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Vyhledání nástroje</a:t>
            </a:r>
          </a:p>
          <a:p>
            <a:endParaRPr lang="cs-CZ" b="1" dirty="0"/>
          </a:p>
          <a:p>
            <a:r>
              <a:rPr lang="cs-CZ" dirty="0">
                <a:highlight>
                  <a:srgbClr val="FFFF00"/>
                </a:highlight>
              </a:rPr>
              <a:t>Měřit→ Měřidla→ Vytvořit→ Standardní posuvná měřidla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image66.jpeg">
            <a:extLst>
              <a:ext uri="{FF2B5EF4-FFF2-40B4-BE49-F238E27FC236}">
                <a16:creationId xmlns:a16="http://schemas.microsoft.com/office/drawing/2014/main" id="{C9A07E37-25C9-43B1-9A56-99F14F7ABDDA}"/>
              </a:ext>
            </a:extLst>
          </p:cNvPr>
          <p:cNvPicPr/>
          <p:nvPr/>
        </p:nvPicPr>
        <p:blipFill rotWithShape="1">
          <a:blip r:embed="rId3" cstate="print"/>
          <a:srcRect b="18980"/>
          <a:stretch/>
        </p:blipFill>
        <p:spPr bwMode="auto">
          <a:xfrm>
            <a:off x="5701353" y="2168638"/>
            <a:ext cx="2811207" cy="1104916"/>
          </a:xfrm>
          <a:prstGeom prst="rect">
            <a:avLst/>
          </a:prstGeom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69DAFA3-6545-4691-8E93-6E7710AB8344}"/>
              </a:ext>
            </a:extLst>
          </p:cNvPr>
          <p:cNvGrpSpPr/>
          <p:nvPr/>
        </p:nvGrpSpPr>
        <p:grpSpPr>
          <a:xfrm>
            <a:off x="6852174" y="4391178"/>
            <a:ext cx="1910086" cy="848714"/>
            <a:chOff x="0" y="0"/>
            <a:chExt cx="1086234" cy="394483"/>
          </a:xfrm>
        </p:grpSpPr>
        <p:pic>
          <p:nvPicPr>
            <p:cNvPr id="14" name="image67.jpeg">
              <a:extLst>
                <a:ext uri="{FF2B5EF4-FFF2-40B4-BE49-F238E27FC236}">
                  <a16:creationId xmlns:a16="http://schemas.microsoft.com/office/drawing/2014/main" id="{5FB4F155-A0A1-43AC-B5E5-3D4AF3CC7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014" y="31898"/>
              <a:ext cx="363220" cy="362585"/>
            </a:xfrm>
            <a:prstGeom prst="rect">
              <a:avLst/>
            </a:prstGeom>
          </p:spPr>
        </p:pic>
        <p:pic>
          <p:nvPicPr>
            <p:cNvPr id="15" name="image68.jpeg">
              <a:extLst>
                <a:ext uri="{FF2B5EF4-FFF2-40B4-BE49-F238E27FC236}">
                  <a16:creationId xmlns:a16="http://schemas.microsoft.com/office/drawing/2014/main" id="{0AE12AC0-99DA-47A5-B5CC-7EC96A99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62585" cy="362585"/>
            </a:xfrm>
            <a:prstGeom prst="rect">
              <a:avLst/>
            </a:prstGeom>
          </p:spPr>
        </p:pic>
        <p:pic>
          <p:nvPicPr>
            <p:cNvPr id="16" name="image55.png">
              <a:extLst>
                <a:ext uri="{FF2B5EF4-FFF2-40B4-BE49-F238E27FC236}">
                  <a16:creationId xmlns:a16="http://schemas.microsoft.com/office/drawing/2014/main" id="{3092A61F-99BB-4ED8-ADC7-580E2980A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127591"/>
              <a:ext cx="207645" cy="119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Typy osy pro posuvné měřítko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804726" y="1820945"/>
            <a:ext cx="53741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Existují dva typy os pro posuvné měřítko:</a:t>
            </a:r>
          </a:p>
          <a:p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Jednoosý: Umožňuje měřit posuvným měřítkem za použití jediné osy pro oba koncové body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577974" y="3272416"/>
            <a:ext cx="128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82AB7D-65E4-4DD1-B381-5E250F1B31B0}"/>
              </a:ext>
            </a:extLst>
          </p:cNvPr>
          <p:cNvSpPr txBox="1"/>
          <p:nvPr/>
        </p:nvSpPr>
        <p:spPr>
          <a:xfrm>
            <a:off x="804726" y="3795977"/>
            <a:ext cx="576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Offset os: Umožňuje měřit posuvným měřítkem jednu osu pro každý koncový bod.</a:t>
            </a:r>
          </a:p>
        </p:txBody>
      </p:sp>
      <p:pic>
        <p:nvPicPr>
          <p:cNvPr id="10" name="image69.jpeg">
            <a:extLst>
              <a:ext uri="{FF2B5EF4-FFF2-40B4-BE49-F238E27FC236}">
                <a16:creationId xmlns:a16="http://schemas.microsoft.com/office/drawing/2014/main" id="{2FA88F74-75CC-4516-A5F6-DC2D0E8821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4957" y="2462751"/>
            <a:ext cx="495753" cy="600045"/>
          </a:xfrm>
          <a:prstGeom prst="rect">
            <a:avLst/>
          </a:prstGeom>
        </p:spPr>
      </p:pic>
      <p:pic>
        <p:nvPicPr>
          <p:cNvPr id="12" name="image70.jpeg">
            <a:extLst>
              <a:ext uri="{FF2B5EF4-FFF2-40B4-BE49-F238E27FC236}">
                <a16:creationId xmlns:a16="http://schemas.microsoft.com/office/drawing/2014/main" id="{1AFB43F2-EBFD-4C76-AC20-C4B734420D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808" y="3916887"/>
            <a:ext cx="607738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28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73791" cy="1028700"/>
          </a:xfrm>
        </p:spPr>
        <p:txBody>
          <a:bodyPr/>
          <a:lstStyle/>
          <a:p>
            <a:pPr lvl="2"/>
            <a:r>
              <a:rPr lang="cs-CZ" sz="3600" b="1" dirty="0"/>
              <a:t>Parametry vytváření posuvného měřítka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3629" y="2020387"/>
            <a:ext cx="5865128" cy="1947931"/>
          </a:xfrm>
        </p:spPr>
        <p:txBody>
          <a:bodyPr/>
          <a:lstStyle/>
          <a:p>
            <a:pPr lvl="0"/>
            <a:r>
              <a:rPr lang="cs-CZ" dirty="0"/>
              <a:t>Velikost špičky a štítu</a:t>
            </a:r>
          </a:p>
          <a:p>
            <a:endParaRPr lang="cs-CZ" sz="2200" dirty="0"/>
          </a:p>
          <a:p>
            <a:endParaRPr lang="cs-CZ" sz="2200" dirty="0"/>
          </a:p>
          <a:p>
            <a:pPr>
              <a:lnSpc>
                <a:spcPct val="100000"/>
              </a:lnSpc>
            </a:pPr>
            <a:r>
              <a:rPr lang="cs-CZ" dirty="0"/>
              <a:t>Velikost hrotů nastavuje velikost štítu</a:t>
            </a:r>
            <a:endParaRPr lang="cs-CZ" sz="2600" dirty="0"/>
          </a:p>
        </p:txBody>
      </p:sp>
      <p:pic>
        <p:nvPicPr>
          <p:cNvPr id="9" name="image72.png">
            <a:extLst>
              <a:ext uri="{FF2B5EF4-FFF2-40B4-BE49-F238E27FC236}">
                <a16:creationId xmlns:a16="http://schemas.microsoft.com/office/drawing/2014/main" id="{DD5B5C45-9456-4C11-905A-F0ABD11717A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7"/>
          <a:stretch/>
        </p:blipFill>
        <p:spPr bwMode="auto">
          <a:xfrm>
            <a:off x="4507315" y="1839160"/>
            <a:ext cx="2799007" cy="774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257602B-F8F7-44F3-BA9F-2A4D3CE91C7F}"/>
              </a:ext>
            </a:extLst>
          </p:cNvPr>
          <p:cNvSpPr txBox="1"/>
          <p:nvPr/>
        </p:nvSpPr>
        <p:spPr>
          <a:xfrm>
            <a:off x="720725" y="3949376"/>
            <a:ext cx="5267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Štít na každé špičce posuvného měřítka může být použit k detekci při prvním kontaktu s datovým bodem nebo povrchem. 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622675" y="4201919"/>
            <a:ext cx="2708303" cy="1381664"/>
            <a:chOff x="5622675" y="4201919"/>
            <a:chExt cx="2708303" cy="1381664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5E605A87-5281-48A0-9962-8DE9DE6C63AA}"/>
                </a:ext>
              </a:extLst>
            </p:cNvPr>
            <p:cNvGrpSpPr/>
            <p:nvPr/>
          </p:nvGrpSpPr>
          <p:grpSpPr>
            <a:xfrm>
              <a:off x="5622675" y="4201919"/>
              <a:ext cx="2708303" cy="1381664"/>
              <a:chOff x="-63762" y="185422"/>
              <a:chExt cx="1801122" cy="920748"/>
            </a:xfrm>
          </p:grpSpPr>
          <p:grpSp>
            <p:nvGrpSpPr>
              <p:cNvPr id="14" name="Group 1933">
                <a:extLst>
                  <a:ext uri="{FF2B5EF4-FFF2-40B4-BE49-F238E27FC236}">
                    <a16:creationId xmlns:a16="http://schemas.microsoft.com/office/drawing/2014/main" id="{08DA565D-CCD6-4D47-85EC-37C551F7F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29596"/>
                <a:ext cx="1737360" cy="776574"/>
                <a:chOff x="0" y="0"/>
                <a:chExt cx="2736" cy="1223"/>
              </a:xfrm>
            </p:grpSpPr>
            <p:pic>
              <p:nvPicPr>
                <p:cNvPr id="16" name="Picture 1935">
                  <a:extLst>
                    <a:ext uri="{FF2B5EF4-FFF2-40B4-BE49-F238E27FC236}">
                      <a16:creationId xmlns:a16="http://schemas.microsoft.com/office/drawing/2014/main" id="{BF28E6B7-CF8F-4780-815D-19BA1318FD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9"/>
                  <a:ext cx="2736" cy="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1934">
                  <a:extLst>
                    <a:ext uri="{FF2B5EF4-FFF2-40B4-BE49-F238E27FC236}">
                      <a16:creationId xmlns:a16="http://schemas.microsoft.com/office/drawing/2014/main" id="{4A679478-8FC8-472D-B5AD-F34DA7E421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8" y="0"/>
                  <a:ext cx="152" cy="4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extové pole 2">
                <a:extLst>
                  <a:ext uri="{FF2B5EF4-FFF2-40B4-BE49-F238E27FC236}">
                    <a16:creationId xmlns:a16="http://schemas.microsoft.com/office/drawing/2014/main" id="{873EC699-7557-4D92-B477-B78013D65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3762" y="185422"/>
                <a:ext cx="1110168" cy="182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1097915" indent="-2286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Štít</a:t>
                </a:r>
                <a:endParaRPr lang="cs-CZ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934">
              <a:extLst>
                <a:ext uri="{FF2B5EF4-FFF2-40B4-BE49-F238E27FC236}">
                  <a16:creationId xmlns:a16="http://schemas.microsoft.com/office/drawing/2014/main" id="{4A679478-8FC8-472D-B5AD-F34DA7E42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34802">
              <a:off x="6945714" y="4266148"/>
              <a:ext cx="145135" cy="82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88058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2"/>
            <a:r>
              <a:rPr lang="cs-CZ" sz="4000" b="1" dirty="0"/>
              <a:t>Vytvoření souřadnicového systému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71319" y="1895469"/>
            <a:ext cx="6284588" cy="2048368"/>
          </a:xfrm>
        </p:spPr>
        <p:txBody>
          <a:bodyPr/>
          <a:lstStyle/>
          <a:p>
            <a:r>
              <a:rPr lang="cs-CZ" dirty="0"/>
              <a:t>Kartézský souřadnicový systém popisuje nulový bod a orientaci měřícího projektu.</a:t>
            </a:r>
          </a:p>
          <a:p>
            <a:endParaRPr lang="cs-CZ" dirty="0"/>
          </a:p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Vyhledání nástroje</a:t>
            </a:r>
          </a:p>
          <a:p>
            <a:endParaRPr lang="cs-CZ" dirty="0"/>
          </a:p>
        </p:txBody>
      </p:sp>
      <p:pic>
        <p:nvPicPr>
          <p:cNvPr id="9" name="image199.png">
            <a:extLst>
              <a:ext uri="{FF2B5EF4-FFF2-40B4-BE49-F238E27FC236}">
                <a16:creationId xmlns:a16="http://schemas.microsoft.com/office/drawing/2014/main" id="{E6899B58-9CFB-45D9-8817-E82ED23600E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177" y="1656561"/>
            <a:ext cx="1863512" cy="14723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420E4CD-3536-4568-BEFF-D631BE93C76C}"/>
              </a:ext>
            </a:extLst>
          </p:cNvPr>
          <p:cNvSpPr txBox="1"/>
          <p:nvPr/>
        </p:nvSpPr>
        <p:spPr>
          <a:xfrm>
            <a:off x="639192" y="4094495"/>
            <a:ext cx="5669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FF00"/>
                </a:highlight>
              </a:rPr>
              <a:t>Nástroje→Souřadnicové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systémy→Vytvořit</a:t>
            </a:r>
            <a:r>
              <a:rPr lang="cs-CZ" dirty="0">
                <a:highlight>
                  <a:srgbClr val="FFFF00"/>
                </a:highlight>
              </a:rPr>
              <a:t> Kartézský</a:t>
            </a:r>
          </a:p>
          <a:p>
            <a:endParaRPr lang="cs-CZ" dirty="0"/>
          </a:p>
        </p:txBody>
      </p:sp>
      <p:pic>
        <p:nvPicPr>
          <p:cNvPr id="10" name="image200.jpeg">
            <a:extLst>
              <a:ext uri="{FF2B5EF4-FFF2-40B4-BE49-F238E27FC236}">
                <a16:creationId xmlns:a16="http://schemas.microsoft.com/office/drawing/2014/main" id="{38F87098-EDB3-4A67-A82C-6A62D540818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5907" y="3877924"/>
            <a:ext cx="678760" cy="6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2503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sz="4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Kontrolní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</a:t>
            </a:r>
            <a:r>
              <a:rPr lang="cs-CZ"/>
              <a:t>	</a:t>
            </a:r>
            <a:r>
              <a:rPr lang="cs-CZ" sz="140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/>
              <a:t>	www</a:t>
            </a:r>
            <a:r>
              <a:rPr lang="cs-CZ" dirty="0"/>
              <a:t>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33234" y="2030290"/>
            <a:ext cx="8556470" cy="4006526"/>
          </a:xfrm>
        </p:spPr>
        <p:txBody>
          <a:bodyPr/>
          <a:lstStyle/>
          <a:p>
            <a:pPr lvl="0"/>
            <a:r>
              <a:rPr lang="cs-CZ" dirty="0"/>
              <a:t>Princip skenováním laserovým 3D skenerem?</a:t>
            </a:r>
          </a:p>
          <a:p>
            <a:pPr lvl="0"/>
            <a:r>
              <a:rPr lang="cs-CZ" dirty="0"/>
              <a:t>Měření rozměrů pomocí posuvného měřidla?</a:t>
            </a:r>
          </a:p>
          <a:p>
            <a:pPr lvl="0"/>
            <a:r>
              <a:rPr lang="cs-CZ" dirty="0"/>
              <a:t>Způsob vytvoření prvků?</a:t>
            </a:r>
          </a:p>
          <a:p>
            <a:pPr lvl="0"/>
            <a:r>
              <a:rPr lang="cs-CZ" dirty="0"/>
              <a:t>Rozdělení snímacích skenerů?</a:t>
            </a:r>
          </a:p>
          <a:p>
            <a:r>
              <a:rPr lang="cs-CZ" dirty="0"/>
              <a:t>Konstrukce skenovacího ramene? </a:t>
            </a:r>
          </a:p>
        </p:txBody>
      </p:sp>
    </p:spTree>
    <p:extLst>
      <p:ext uri="{BB962C8B-B14F-4D97-AF65-F5344CB8AC3E}">
        <p14:creationId xmlns:p14="http://schemas.microsoft.com/office/powerpoint/2010/main" val="392394541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3936168"/>
          </a:xfrm>
        </p:spPr>
        <p:txBody>
          <a:bodyPr/>
          <a:lstStyle/>
          <a:p>
            <a:pPr lvl="0"/>
            <a:r>
              <a:rPr lang="cs-CZ" dirty="0"/>
              <a:t>Seznámení ze základy 3D měření a principy skenovacího ramene </a:t>
            </a:r>
            <a:r>
              <a:rPr lang="cs-CZ" dirty="0" err="1"/>
              <a:t>Absolut</a:t>
            </a:r>
            <a:r>
              <a:rPr lang="cs-CZ" dirty="0"/>
              <a:t> Arm.</a:t>
            </a:r>
          </a:p>
          <a:p>
            <a:pPr lvl="0"/>
            <a:endParaRPr lang="cs-CZ" dirty="0"/>
          </a:p>
          <a:p>
            <a:r>
              <a:rPr lang="cs-CZ" dirty="0"/>
              <a:t>Základy měření v programu </a:t>
            </a:r>
            <a:r>
              <a:rPr lang="cs-CZ" dirty="0" err="1"/>
              <a:t>PolyWorks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Vytváření barevné mapy, řezy, atd.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0470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CD1006-A58F-4F5B-A2E6-3AD975E2467D}"/>
              </a:ext>
            </a:extLst>
          </p:cNvPr>
          <p:cNvSpPr txBox="1"/>
          <p:nvPr/>
        </p:nvSpPr>
        <p:spPr>
          <a:xfrm>
            <a:off x="787149" y="5644158"/>
            <a:ext cx="7569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gryc@mail.vstecb.cz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socha@mail.vstecb.cz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mohamed@mail.vstecb.cz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5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7" y="1843420"/>
            <a:ext cx="8023225" cy="3660110"/>
          </a:xfrm>
        </p:spPr>
        <p:txBody>
          <a:bodyPr/>
          <a:lstStyle/>
          <a:p>
            <a:r>
              <a:rPr lang="cs-CZ" dirty="0"/>
              <a:t>MANUÁL firmy INNOVMETRIC. </a:t>
            </a:r>
            <a:r>
              <a:rPr lang="cs-CZ" i="1" dirty="0"/>
              <a:t>PolyWorks </a:t>
            </a:r>
            <a:r>
              <a:rPr lang="cs-CZ" i="1" dirty="0" err="1"/>
              <a:t>Inspector</a:t>
            </a:r>
            <a:r>
              <a:rPr lang="cs-CZ" i="1" dirty="0"/>
              <a:t> </a:t>
            </a:r>
            <a:r>
              <a:rPr lang="cs-CZ" i="1" dirty="0" err="1"/>
              <a:t>Training</a:t>
            </a:r>
            <a:r>
              <a:rPr lang="cs-CZ" i="1" dirty="0"/>
              <a:t> </a:t>
            </a:r>
            <a:r>
              <a:rPr lang="cs-CZ" i="1" dirty="0" err="1"/>
              <a:t>Workbook</a:t>
            </a:r>
            <a:r>
              <a:rPr lang="cs-CZ" i="1" dirty="0"/>
              <a:t>: Basic </a:t>
            </a:r>
            <a:r>
              <a:rPr lang="cs-CZ" i="1" dirty="0" err="1"/>
              <a:t>Probing</a:t>
            </a:r>
            <a:r>
              <a:rPr lang="cs-CZ" i="1" dirty="0"/>
              <a:t> and </a:t>
            </a:r>
            <a:r>
              <a:rPr lang="cs-CZ" i="1" dirty="0" err="1"/>
              <a:t>Scanning</a:t>
            </a:r>
            <a:r>
              <a:rPr lang="cs-CZ" i="1" dirty="0"/>
              <a:t> </a:t>
            </a:r>
            <a:r>
              <a:rPr lang="cs-CZ" i="1" dirty="0" err="1"/>
              <a:t>Applications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CNC CMM.</a:t>
            </a:r>
            <a:r>
              <a:rPr lang="cs-CZ" dirty="0"/>
              <a:t> </a:t>
            </a:r>
            <a:r>
              <a:rPr lang="cs-CZ" dirty="0" err="1"/>
              <a:t>Québec</a:t>
            </a:r>
            <a:r>
              <a:rPr lang="cs-CZ" dirty="0"/>
              <a:t> QC </a:t>
            </a:r>
            <a:r>
              <a:rPr lang="cs-CZ" dirty="0" err="1"/>
              <a:t>Canada</a:t>
            </a:r>
            <a:r>
              <a:rPr lang="cs-CZ" dirty="0"/>
              <a:t>, 2014.</a:t>
            </a:r>
          </a:p>
          <a:p>
            <a:r>
              <a:rPr lang="cs-CZ" i="1" dirty="0"/>
              <a:t>ČERMÁK Jan. Metody 3D skenování objektů. Brno 2015. Bakalářská práce (Bc.) VYSOKÉ UČENÍ TECHNICKÉ V BRNĚ. Fakulta strojního inženýrství ústav automatizace a informatiky. </a:t>
            </a:r>
          </a:p>
          <a:p>
            <a:endParaRPr lang="cs-CZ" dirty="0"/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613" y="458518"/>
            <a:ext cx="6980099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3D skenery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7288" y="1529386"/>
            <a:ext cx="7929424" cy="4331664"/>
          </a:xfrm>
        </p:spPr>
        <p:txBody>
          <a:bodyPr/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skenery</a:t>
            </a:r>
          </a:p>
          <a:p>
            <a:r>
              <a:rPr lang="cs-CZ" sz="2400" dirty="0"/>
              <a:t>jsou zařízení pro zachycení tvarů a textur fyzických objektů a následného převedení do digitální podoby pro další zpracování v počítači. Ve většině případů je princip metody založený na snímání jednotlivých bodů na povrchu objektu a vytvoření velkého počtu těchto bodů tj. mračna bodů.</a:t>
            </a:r>
          </a:p>
          <a:p>
            <a:pPr marL="0" indent="0">
              <a:buNone/>
            </a:pPr>
            <a:r>
              <a:rPr lang="cs-CZ" sz="2400" b="1" dirty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0" fadeDir="0" sx="0" sy="0"/>
                </a:effectLst>
              </a:rPr>
              <a:t>Rozdělení 3D</a:t>
            </a:r>
          </a:p>
          <a:p>
            <a:r>
              <a:rPr lang="cs-CZ" sz="2400" dirty="0"/>
              <a:t>Rozdělení 3D skenerů je možné mnohými způsoby. Vybrané rozdělení bere jako hlavní kritérium dotykové a bezdotykové metody skenování. Nejpoužívanější skenery jsou reflexivní.</a:t>
            </a:r>
            <a:endParaRPr lang="cs-CZ" sz="4400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sz="36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Rozdělení 3D skenerů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78CCED-F35F-4F7B-94CA-441636B733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9" y="1235074"/>
            <a:ext cx="7922244" cy="52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Měřící rameno </a:t>
            </a:r>
            <a:r>
              <a:rPr lang="cs-CZ" b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Absolut</a:t>
            </a:r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cs-CZ" b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Arm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8E50DD-2133-404A-9E94-FC84E224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6" y="1322995"/>
            <a:ext cx="4439067" cy="51565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63646B-8479-4E46-B25B-F89A0E79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43" y="3611824"/>
            <a:ext cx="3718898" cy="26469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45A65E-73AB-4EFC-825D-5380827DC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943" y="1235075"/>
            <a:ext cx="2894120" cy="24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Import CAD modelu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3877" y="1485899"/>
            <a:ext cx="7832355" cy="4303713"/>
          </a:xfrm>
        </p:spPr>
        <p:txBody>
          <a:bodyPr/>
          <a:lstStyle/>
          <a:p>
            <a:endParaRPr lang="cs-CZ" dirty="0"/>
          </a:p>
          <a:p>
            <a:pPr lv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CAD1A82-EF48-4D1D-8650-22AA30EE19F7}"/>
              </a:ext>
            </a:extLst>
          </p:cNvPr>
          <p:cNvSpPr txBox="1"/>
          <p:nvPr/>
        </p:nvSpPr>
        <p:spPr>
          <a:xfrm>
            <a:off x="550417" y="1649730"/>
            <a:ext cx="5042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CAD modely výrazně zjednodušují definování jmenovité geometrie </a:t>
            </a:r>
          </a:p>
          <a:p>
            <a:r>
              <a:rPr lang="cs-CZ" sz="2400" dirty="0"/>
              <a:t>a rozměrů, což je nezbytný krok v procesu kontroly dílů.</a:t>
            </a:r>
          </a:p>
        </p:txBody>
      </p:sp>
      <p:pic>
        <p:nvPicPr>
          <p:cNvPr id="20" name="image38.jpeg">
            <a:extLst>
              <a:ext uri="{FF2B5EF4-FFF2-40B4-BE49-F238E27FC236}">
                <a16:creationId xmlns:a16="http://schemas.microsoft.com/office/drawing/2014/main" id="{16C9DC84-9494-4414-9344-1EC74D59B2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520" y="1652045"/>
            <a:ext cx="2829252" cy="174822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5F4F448-57CE-40CC-A24C-6BCD274CED34}"/>
              </a:ext>
            </a:extLst>
          </p:cNvPr>
          <p:cNvSpPr/>
          <p:nvPr/>
        </p:nvSpPr>
        <p:spPr>
          <a:xfrm>
            <a:off x="720725" y="4488572"/>
            <a:ext cx="4095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Soubor→ 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Import→CAD</a:t>
            </a:r>
            <a:r>
              <a:rPr lang="cs-CZ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modely</a:t>
            </a:r>
            <a:endParaRPr lang="cs-CZ" sz="2400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F7F7B6E-D708-4C00-BB00-2EEA95610BE4}"/>
              </a:ext>
            </a:extLst>
          </p:cNvPr>
          <p:cNvGrpSpPr/>
          <p:nvPr/>
        </p:nvGrpSpPr>
        <p:grpSpPr>
          <a:xfrm>
            <a:off x="5467520" y="4324272"/>
            <a:ext cx="2238298" cy="762633"/>
            <a:chOff x="0" y="0"/>
            <a:chExt cx="1229995" cy="362585"/>
          </a:xfrm>
        </p:grpSpPr>
        <p:pic>
          <p:nvPicPr>
            <p:cNvPr id="22" name="image40.jpeg">
              <a:extLst>
                <a:ext uri="{FF2B5EF4-FFF2-40B4-BE49-F238E27FC236}">
                  <a16:creationId xmlns:a16="http://schemas.microsoft.com/office/drawing/2014/main" id="{09BA64C8-BD78-4309-AE8F-9F6F913E6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775" y="0"/>
              <a:ext cx="363220" cy="362585"/>
            </a:xfrm>
            <a:prstGeom prst="rect">
              <a:avLst/>
            </a:prstGeom>
          </p:spPr>
        </p:pic>
        <p:pic>
          <p:nvPicPr>
            <p:cNvPr id="23" name="image39.jpeg">
              <a:extLst>
                <a:ext uri="{FF2B5EF4-FFF2-40B4-BE49-F238E27FC236}">
                  <a16:creationId xmlns:a16="http://schemas.microsoft.com/office/drawing/2014/main" id="{54BBADFF-4109-4A99-9FA0-6B8CE1A2C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63220" cy="362585"/>
            </a:xfrm>
            <a:prstGeom prst="rect">
              <a:avLst/>
            </a:prstGeom>
          </p:spPr>
        </p:pic>
        <p:pic>
          <p:nvPicPr>
            <p:cNvPr id="24" name="image41.png">
              <a:extLst>
                <a:ext uri="{FF2B5EF4-FFF2-40B4-BE49-F238E27FC236}">
                  <a16:creationId xmlns:a16="http://schemas.microsoft.com/office/drawing/2014/main" id="{C653F656-83DA-40D6-BC3C-6DCF3B54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5" y="104775"/>
              <a:ext cx="207645" cy="12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6181108" cy="1233488"/>
          </a:xfrm>
        </p:spPr>
        <p:txBody>
          <a:bodyPr/>
          <a:lstStyle/>
          <a:p>
            <a:r>
              <a:rPr lang="cs-CZ" sz="3600" dirty="0"/>
              <a:t>Měření rozměrů součástí pomocí prvků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4E5AD4-3C9B-4BF5-B975-46A9E7A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4014"/>
            <a:ext cx="5789905" cy="2787903"/>
          </a:xfrm>
        </p:spPr>
        <p:txBody>
          <a:bodyPr/>
          <a:lstStyle/>
          <a:p>
            <a:r>
              <a:rPr lang="cs-CZ" dirty="0"/>
              <a:t>Prvky definují geometrické vlastnosti součásti, jako jsou díry a rovinné povrchy, a obvykle se používají pro účely srovnání součásti a pro účely kontroly rozměrů.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dirty="0">
                <a:highlight>
                  <a:srgbClr val="FFFF00"/>
                </a:highlight>
              </a:rPr>
              <a:t>Měřit→ Prvky→ Vytvořit</a:t>
            </a:r>
            <a:endParaRPr lang="cs-CZ" sz="2400" dirty="0">
              <a:highlight>
                <a:srgbClr val="FFFF00"/>
              </a:highlight>
            </a:endParaRPr>
          </a:p>
          <a:p>
            <a:endParaRPr lang="cs-CZ" sz="2400" dirty="0"/>
          </a:p>
        </p:txBody>
      </p:sp>
      <p:pic>
        <p:nvPicPr>
          <p:cNvPr id="12" name="image44.jpeg">
            <a:extLst>
              <a:ext uri="{FF2B5EF4-FFF2-40B4-BE49-F238E27FC236}">
                <a16:creationId xmlns:a16="http://schemas.microsoft.com/office/drawing/2014/main" id="{A230411C-F09E-4C05-8156-774BB32AE5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18" y="2000032"/>
            <a:ext cx="2378371" cy="1516883"/>
          </a:xfrm>
          <a:prstGeom prst="rect">
            <a:avLst/>
          </a:prstGeom>
          <a:ln>
            <a:noFill/>
          </a:ln>
        </p:spPr>
      </p:pic>
      <p:pic>
        <p:nvPicPr>
          <p:cNvPr id="13" name="image45.jpeg">
            <a:extLst>
              <a:ext uri="{FF2B5EF4-FFF2-40B4-BE49-F238E27FC236}">
                <a16:creationId xmlns:a16="http://schemas.microsoft.com/office/drawing/2014/main" id="{D167B861-0EC6-4825-B0D7-FE3D3B4383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052" y="4431917"/>
            <a:ext cx="642932" cy="6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Součásti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77353" y="1542044"/>
            <a:ext cx="8502663" cy="1378710"/>
          </a:xfrm>
        </p:spPr>
        <p:txBody>
          <a:bodyPr/>
          <a:lstStyle/>
          <a:p>
            <a:r>
              <a:rPr lang="cs-CZ" dirty="0"/>
              <a:t>Prvek obvykle obsahuje jmenovitou a/nebo měřenou složku, také označovanou jako primitivní prvek.</a:t>
            </a:r>
          </a:p>
          <a:p>
            <a:endParaRPr lang="cs-CZ" sz="2100" dirty="0"/>
          </a:p>
          <a:p>
            <a:endParaRPr lang="cs-CZ" sz="21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9982F94-CFFD-4984-9032-0AD8B754C3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75" y="2580057"/>
            <a:ext cx="2546876" cy="123348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2EDE8D-7624-4D34-83AA-E595EF11BDDB}"/>
              </a:ext>
            </a:extLst>
          </p:cNvPr>
          <p:cNvSpPr txBox="1"/>
          <p:nvPr/>
        </p:nvSpPr>
        <p:spPr>
          <a:xfrm>
            <a:off x="521950" y="2644585"/>
            <a:ext cx="49981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/>
              <a:t>Nominální primitivní prvek představuje teoretické nebo ideální měření, takové, které se nachází v CAD modelu.</a:t>
            </a:r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FDA0995-9AFF-4278-94A1-5BB9812C6339}"/>
              </a:ext>
            </a:extLst>
          </p:cNvPr>
          <p:cNvSpPr/>
          <p:nvPr/>
        </p:nvSpPr>
        <p:spPr>
          <a:xfrm>
            <a:off x="521950" y="41832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ts val="76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69315" algn="l"/>
                <a:tab pos="86995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Naměřený primitivní prvek je vytvořen z datových bodů naměřených na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měřené součásti.</a:t>
            </a:r>
            <a:endParaRPr lang="cs-CZ" sz="2000" dirty="0"/>
          </a:p>
        </p:txBody>
      </p:sp>
      <p:pic>
        <p:nvPicPr>
          <p:cNvPr id="14" name="image47.jpeg">
            <a:extLst>
              <a:ext uri="{FF2B5EF4-FFF2-40B4-BE49-F238E27FC236}">
                <a16:creationId xmlns:a16="http://schemas.microsoft.com/office/drawing/2014/main" id="{3B471133-1F1C-4B97-A0F3-E3CDDFCCA6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5004" y="4389283"/>
            <a:ext cx="723148" cy="6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45061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Způsob vytváření prvku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2028412"/>
            <a:ext cx="6274879" cy="4372387"/>
          </a:xfrm>
        </p:spPr>
        <p:txBody>
          <a:bodyPr/>
          <a:lstStyle/>
          <a:p>
            <a:pPr lvl="0"/>
            <a:r>
              <a:rPr lang="cs-CZ" sz="2600" dirty="0"/>
              <a:t>Výběr na CAD modelu -Prvky mohou být vytvořeny výběrem geometrií na modelu v CAD. </a:t>
            </a:r>
          </a:p>
          <a:p>
            <a:r>
              <a:rPr lang="cs-CZ" sz="2600" dirty="0"/>
              <a:t>Přesuňte kurzor myši na povrch CAD modelu a vyberte ten požadovaný, když je zvýrazněn.</a:t>
            </a:r>
          </a:p>
          <a:p>
            <a:r>
              <a:rPr lang="cs-CZ" sz="2600" dirty="0"/>
              <a:t>Stiskněte MEZERNÍK k přerušení režimu a otočení nebo posunu modelu. </a:t>
            </a:r>
          </a:p>
          <a:p>
            <a:r>
              <a:rPr lang="cs-CZ" sz="2600" dirty="0"/>
              <a:t>Stisknutím MEZERNÍKU obnovíte režim výběru.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pic>
        <p:nvPicPr>
          <p:cNvPr id="9" name="image49.jpeg">
            <a:extLst>
              <a:ext uri="{FF2B5EF4-FFF2-40B4-BE49-F238E27FC236}">
                <a16:creationId xmlns:a16="http://schemas.microsoft.com/office/drawing/2014/main" id="{B95AA3BC-194D-48F7-B16E-858E6402C2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3228" y="4214605"/>
            <a:ext cx="2346585" cy="17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7290</TotalTime>
  <Words>1208</Words>
  <Application>Microsoft Office PowerPoint</Application>
  <PresentationFormat>Předvádění na obrazovce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Trebuchet MS</vt:lpstr>
      <vt:lpstr>Wingdings</vt:lpstr>
      <vt:lpstr>Motiv Office</vt:lpstr>
      <vt:lpstr>Seznámení s mobilním měřícím systémem ROMER Absolute Arm</vt:lpstr>
      <vt:lpstr>Úvod</vt:lpstr>
      <vt:lpstr>3D skenery</vt:lpstr>
      <vt:lpstr>Rozdělení 3D skenerů</vt:lpstr>
      <vt:lpstr>Měřící rameno Absolut Arm</vt:lpstr>
      <vt:lpstr>Import CAD modelu</vt:lpstr>
      <vt:lpstr>Měření rozměrů součástí pomocí prvků </vt:lpstr>
      <vt:lpstr>Součásti</vt:lpstr>
      <vt:lpstr>Způsob vytváření prvku</vt:lpstr>
      <vt:lpstr>Měření povrchových odchylek v konkrétních lokalitách</vt:lpstr>
      <vt:lpstr>Analýza součásti podél roviny příčného řezu</vt:lpstr>
      <vt:lpstr>Oblast měření řezu</vt:lpstr>
      <vt:lpstr>Zobrazit průřez</vt:lpstr>
      <vt:lpstr>Volby zobrazení</vt:lpstr>
      <vt:lpstr>Měření rozměrů pomocí posuvného měřítka</vt:lpstr>
      <vt:lpstr>Typy osy pro posuvné měřítko</vt:lpstr>
      <vt:lpstr>Parametry vytváření posuvného měřítka</vt:lpstr>
      <vt:lpstr>Vytvoření souřadnicového systému</vt:lpstr>
      <vt:lpstr>Kontrolní otázky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304</cp:revision>
  <dcterms:created xsi:type="dcterms:W3CDTF">2015-10-09T09:08:26Z</dcterms:created>
  <dcterms:modified xsi:type="dcterms:W3CDTF">2020-06-23T07:08:51Z</dcterms:modified>
</cp:coreProperties>
</file>