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3"/>
  </p:notesMasterIdLst>
  <p:sldIdLst>
    <p:sldId id="256" r:id="rId2"/>
    <p:sldId id="380" r:id="rId3"/>
    <p:sldId id="294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4" r:id="rId21"/>
    <p:sldId id="295" r:id="rId2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Gryc" userId="4cb3adc4-4c39-4654-8559-719ca26ee55b" providerId="ADAL" clId="{A5321957-7A12-4997-BD26-A672E34024DC}"/>
    <pc:docChg chg="undo custSel addSld delSld modSld">
      <pc:chgData name="Karel Gryc" userId="4cb3adc4-4c39-4654-8559-719ca26ee55b" providerId="ADAL" clId="{A5321957-7A12-4997-BD26-A672E34024DC}" dt="2020-06-19T14:14:35.529" v="8" actId="2696"/>
      <pc:docMkLst>
        <pc:docMk/>
      </pc:docMkLst>
      <pc:sldChg chg="modSp mod">
        <pc:chgData name="Karel Gryc" userId="4cb3adc4-4c39-4654-8559-719ca26ee55b" providerId="ADAL" clId="{A5321957-7A12-4997-BD26-A672E34024DC}" dt="2020-06-19T13:49:51.054" v="2" actId="6549"/>
        <pc:sldMkLst>
          <pc:docMk/>
          <pc:sldMk cId="0" sldId="256"/>
        </pc:sldMkLst>
        <pc:spChg chg="mod">
          <ac:chgData name="Karel Gryc" userId="4cb3adc4-4c39-4654-8559-719ca26ee55b" providerId="ADAL" clId="{A5321957-7A12-4997-BD26-A672E34024DC}" dt="2020-06-19T13:49:51.054" v="2" actId="6549"/>
          <ac:spMkLst>
            <pc:docMk/>
            <pc:sldMk cId="0" sldId="256"/>
            <ac:spMk id="6" creationId="{60579023-0446-774E-AD99-603CD77DD536}"/>
          </ac:spMkLst>
        </pc:spChg>
      </pc:sldChg>
      <pc:sldChg chg="del">
        <pc:chgData name="Karel Gryc" userId="4cb3adc4-4c39-4654-8559-719ca26ee55b" providerId="ADAL" clId="{A5321957-7A12-4997-BD26-A672E34024DC}" dt="2020-06-19T14:14:35.529" v="8" actId="2696"/>
        <pc:sldMkLst>
          <pc:docMk/>
          <pc:sldMk cId="3398321684" sldId="462"/>
        </pc:sldMkLst>
      </pc:sldChg>
      <pc:sldChg chg="add del">
        <pc:chgData name="Karel Gryc" userId="4cb3adc4-4c39-4654-8559-719ca26ee55b" providerId="ADAL" clId="{A5321957-7A12-4997-BD26-A672E34024DC}" dt="2020-06-19T13:51:27.702" v="7" actId="2696"/>
        <pc:sldMkLst>
          <pc:docMk/>
          <pc:sldMk cId="3581823569" sldId="463"/>
        </pc:sldMkLst>
      </pc:sldChg>
      <pc:sldChg chg="add">
        <pc:chgData name="Karel Gryc" userId="4cb3adc4-4c39-4654-8559-719ca26ee55b" providerId="ADAL" clId="{A5321957-7A12-4997-BD26-A672E34024DC}" dt="2020-06-19T13:51:24.782" v="6"/>
        <pc:sldMkLst>
          <pc:docMk/>
          <pc:sldMk cId="2074756403" sldId="464"/>
        </pc:sldMkLst>
      </pc:sldChg>
      <pc:sldChg chg="add del">
        <pc:chgData name="Karel Gryc" userId="4cb3adc4-4c39-4654-8559-719ca26ee55b" providerId="ADAL" clId="{A5321957-7A12-4997-BD26-A672E34024DC}" dt="2020-06-19T13:50:36.631" v="5" actId="2696"/>
        <pc:sldMkLst>
          <pc:docMk/>
          <pc:sldMk cId="3089579190" sldId="4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23.06.2020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ryc@mail.vstecb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ohamed@mail.vstecb.cz" TargetMode="External"/><Relationship Id="rId4" Type="http://schemas.openxmlformats.org/officeDocument/2006/relationships/hyperlink" Target="mailto:socha@mail.vstecb.cz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2589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Definice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měření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prvků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na CAD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datech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vyrovnání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na CAD model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Vyhodnocení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naměřených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hodnot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GD&amp;T 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59" y="1192942"/>
            <a:ext cx="676563" cy="6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1686C6-A668-4A8F-B545-B951C070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7" y="853125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122142" cy="1233488"/>
          </a:xfrm>
        </p:spPr>
        <p:txBody>
          <a:bodyPr/>
          <a:lstStyle/>
          <a:p>
            <a:pPr lvl="2"/>
            <a:r>
              <a:rPr lang="cs-CZ" sz="4000" b="1" dirty="0"/>
              <a:t>Výsledky měření pomocí kontrolního zobrazení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1893" y="1037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880" y="360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70918" y="4215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45766" y="4605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A09D73-B3C8-4697-9302-5870E543AE4A}"/>
              </a:ext>
            </a:extLst>
          </p:cNvPr>
          <p:cNvSpPr txBox="1"/>
          <p:nvPr/>
        </p:nvSpPr>
        <p:spPr>
          <a:xfrm>
            <a:off x="964365" y="2026814"/>
            <a:ext cx="6613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Kontrolní zobrazení lze použít k přezkoumání výsledků měření účinným a strukturovaným způsobem. Kontrolní zobrazení obsahuje seznam měřených prvků a přidružené 3D zobrazení.</a:t>
            </a:r>
            <a:endParaRPr lang="cs-CZ" sz="2000" dirty="0"/>
          </a:p>
        </p:txBody>
      </p:sp>
      <p:pic>
        <p:nvPicPr>
          <p:cNvPr id="13" name="image210.jpeg">
            <a:extLst>
              <a:ext uri="{FF2B5EF4-FFF2-40B4-BE49-F238E27FC236}">
                <a16:creationId xmlns:a16="http://schemas.microsoft.com/office/drawing/2014/main" id="{4DAD5E00-A3BF-4866-BB66-9A70282E7D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89" y="3008846"/>
            <a:ext cx="6202256" cy="32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6661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423982" cy="1233488"/>
          </a:xfrm>
        </p:spPr>
        <p:txBody>
          <a:bodyPr/>
          <a:lstStyle/>
          <a:p>
            <a:pPr lvl="3"/>
            <a:r>
              <a:rPr lang="cs-CZ" sz="40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Vytvoření kontrolního zobrazení ze 3D zobrazení.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7169" y="1772889"/>
            <a:ext cx="7423982" cy="17249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/>
              <a:t>Ze 3D zobrazení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i="1" dirty="0" err="1">
                <a:highlight>
                  <a:srgbClr val="FFFF00"/>
                </a:highlight>
              </a:rPr>
              <a:t>Report→Vytvořit</a:t>
            </a:r>
            <a:r>
              <a:rPr lang="cs-CZ" sz="2000" i="1" dirty="0">
                <a:highlight>
                  <a:srgbClr val="FFFF00"/>
                </a:highlight>
              </a:rPr>
              <a:t> kontrolní zobrazení z 3D zobrazení</a:t>
            </a:r>
            <a:endParaRPr lang="cs-CZ" sz="2000" dirty="0">
              <a:highlight>
                <a:srgbClr val="FFFF00"/>
              </a:highlight>
            </a:endParaRP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9C66103-F610-44B6-B300-4111CED4C49F}"/>
              </a:ext>
            </a:extLst>
          </p:cNvPr>
          <p:cNvSpPr txBox="1"/>
          <p:nvPr/>
        </p:nvSpPr>
        <p:spPr>
          <a:xfrm>
            <a:off x="545977" y="3908188"/>
            <a:ext cx="805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Alternativně z </a:t>
            </a:r>
            <a:r>
              <a:rPr lang="cs-CZ" b="1" dirty="0" err="1">
                <a:highlight>
                  <a:srgbClr val="FFFF00"/>
                </a:highlight>
              </a:rPr>
              <a:t>Control</a:t>
            </a:r>
            <a:r>
              <a:rPr lang="cs-CZ" b="1" dirty="0">
                <a:highlight>
                  <a:srgbClr val="FFFF00"/>
                </a:highlight>
              </a:rPr>
              <a:t> </a:t>
            </a:r>
            <a:r>
              <a:rPr lang="cs-CZ" b="1" dirty="0" err="1">
                <a:highlight>
                  <a:srgbClr val="FFFF00"/>
                </a:highlight>
              </a:rPr>
              <a:t>Reviewer</a:t>
            </a:r>
            <a:endParaRPr lang="cs-CZ" dirty="0">
              <a:highlight>
                <a:srgbClr val="FFFF00"/>
              </a:highlight>
            </a:endParaRPr>
          </a:p>
        </p:txBody>
      </p:sp>
      <p:pic>
        <p:nvPicPr>
          <p:cNvPr id="11" name="image211.jpeg">
            <a:extLst>
              <a:ext uri="{FF2B5EF4-FFF2-40B4-BE49-F238E27FC236}">
                <a16:creationId xmlns:a16="http://schemas.microsoft.com/office/drawing/2014/main" id="{AE1E73BD-6FD7-4BC2-BD25-F650150319B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9003" y="2187837"/>
            <a:ext cx="598542" cy="646185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5591807" y="3723006"/>
            <a:ext cx="1625738" cy="625220"/>
            <a:chOff x="5591806" y="3248970"/>
            <a:chExt cx="1625738" cy="625220"/>
          </a:xfrm>
        </p:grpSpPr>
        <p:pic>
          <p:nvPicPr>
            <p:cNvPr id="13" name="image198.png">
              <a:extLst>
                <a:ext uri="{FF2B5EF4-FFF2-40B4-BE49-F238E27FC236}">
                  <a16:creationId xmlns:a16="http://schemas.microsoft.com/office/drawing/2014/main" id="{ED96998F-B34A-47BD-BA57-2717012B9E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1806" y="3339177"/>
              <a:ext cx="405395" cy="444805"/>
            </a:xfrm>
            <a:prstGeom prst="rect">
              <a:avLst/>
            </a:prstGeom>
          </p:spPr>
        </p:pic>
        <p:pic>
          <p:nvPicPr>
            <p:cNvPr id="14" name="image212.jpeg">
              <a:extLst>
                <a:ext uri="{FF2B5EF4-FFF2-40B4-BE49-F238E27FC236}">
                  <a16:creationId xmlns:a16="http://schemas.microsoft.com/office/drawing/2014/main" id="{3B3B303C-F1E5-4E38-8EE7-ABF92678C89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9003" y="3248970"/>
              <a:ext cx="598541" cy="625220"/>
            </a:xfrm>
            <a:prstGeom prst="rect">
              <a:avLst/>
            </a:prstGeom>
          </p:spPr>
        </p:pic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DA7D3B48-131B-4113-B780-80C0770BE8D6}"/>
                </a:ext>
              </a:extLst>
            </p:cNvPr>
            <p:cNvSpPr txBox="1"/>
            <p:nvPr/>
          </p:nvSpPr>
          <p:spPr>
            <a:xfrm>
              <a:off x="5997201" y="3395337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Nebo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892456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067704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Vytváření kontrolních zobrazení z </a:t>
            </a:r>
            <a:r>
              <a:rPr lang="cs-CZ" b="1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Control</a:t>
            </a:r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cs-CZ" b="1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Reviewer</a:t>
            </a:r>
            <a:endParaRPr lang="cs-CZ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8320" y="1941513"/>
            <a:ext cx="6790247" cy="3300916"/>
          </a:xfrm>
        </p:spPr>
        <p:txBody>
          <a:bodyPr/>
          <a:lstStyle/>
          <a:p>
            <a:pPr lvl="0"/>
            <a:r>
              <a:rPr lang="cs-CZ" b="1" dirty="0"/>
              <a:t>Vytvořit kontrolní zobrazení z vybraných měřených prvků:</a:t>
            </a:r>
            <a:r>
              <a:rPr lang="cs-CZ" dirty="0"/>
              <a:t> Vytvoří kontrolní zobrazení z vybraných kontrolovaných prvků v panelu.</a:t>
            </a:r>
          </a:p>
          <a:p>
            <a:pPr lvl="0"/>
            <a:r>
              <a:rPr lang="cs-CZ" b="1" dirty="0"/>
              <a:t>Vytvořit kontrolní zobrazení</a:t>
            </a:r>
            <a:r>
              <a:rPr lang="cs-CZ" dirty="0"/>
              <a:t>: Vytvoří kontrolní zobrazení ze všech kontrolovaných prvků, také zachovává filtrování listu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11" name="image212.jpeg">
            <a:extLst>
              <a:ext uri="{FF2B5EF4-FFF2-40B4-BE49-F238E27FC236}">
                <a16:creationId xmlns:a16="http://schemas.microsoft.com/office/drawing/2014/main" id="{A02FFC30-FBA0-4228-9DF0-DDEE7DF046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5849" y="2201304"/>
            <a:ext cx="731708" cy="694295"/>
          </a:xfrm>
          <a:prstGeom prst="rect">
            <a:avLst/>
          </a:prstGeom>
        </p:spPr>
      </p:pic>
      <p:pic>
        <p:nvPicPr>
          <p:cNvPr id="12" name="image198.png">
            <a:extLst>
              <a:ext uri="{FF2B5EF4-FFF2-40B4-BE49-F238E27FC236}">
                <a16:creationId xmlns:a16="http://schemas.microsoft.com/office/drawing/2014/main" id="{B74D2206-7088-4EE3-AB46-8E2791351D6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7171" y="4035660"/>
            <a:ext cx="600386" cy="56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7212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396792"/>
            <a:ext cx="7423982" cy="1233488"/>
          </a:xfrm>
        </p:spPr>
        <p:txBody>
          <a:bodyPr/>
          <a:lstStyle/>
          <a:p>
            <a:r>
              <a:rPr lang="cs-CZ" sz="3600" dirty="0"/>
              <a:t>Vytvoření snímků a tabulek</a:t>
            </a:r>
            <a:endParaRPr lang="cs-CZ" altLang="cs-CZ" sz="28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12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520175" y="3062287"/>
            <a:ext cx="10754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6ED88E-3737-42A0-8DD1-F19A28A37A5E}"/>
              </a:ext>
            </a:extLst>
          </p:cNvPr>
          <p:cNvSpPr txBox="1"/>
          <p:nvPr/>
        </p:nvSpPr>
        <p:spPr>
          <a:xfrm>
            <a:off x="720725" y="1669913"/>
            <a:ext cx="52467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Reportování pomocí kontrolních zobrazení umožňuje generovat snímky a tabulky sestav, které jsou synchronizovány a propojeny s kontrolními zobrazeními. Snímky 3D zobrazení a tabulky sestav vytvořené z objektů měření mohou také uzavřít report z měření.</a:t>
            </a:r>
          </a:p>
        </p:txBody>
      </p:sp>
      <p:pic>
        <p:nvPicPr>
          <p:cNvPr id="14" name="image213.jpeg">
            <a:extLst>
              <a:ext uri="{FF2B5EF4-FFF2-40B4-BE49-F238E27FC236}">
                <a16:creationId xmlns:a16="http://schemas.microsoft.com/office/drawing/2014/main" id="{0D03163B-935D-4D04-8D0E-7AE31AC28C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6215" y="1740657"/>
            <a:ext cx="1758077" cy="223154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C76378E-F0B7-41A8-9AC5-35F54AE2F663}"/>
              </a:ext>
            </a:extLst>
          </p:cNvPr>
          <p:cNvSpPr txBox="1"/>
          <p:nvPr/>
        </p:nvSpPr>
        <p:spPr>
          <a:xfrm>
            <a:off x="1235075" y="4623514"/>
            <a:ext cx="340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highlight>
                  <a:srgbClr val="FFFF00"/>
                </a:highlight>
              </a:rPr>
              <a:t>Report&gt;→ [vyberte volbu]</a:t>
            </a:r>
            <a:endParaRPr lang="cs-CZ" dirty="0">
              <a:highlight>
                <a:srgbClr val="FFFF00"/>
              </a:highlight>
            </a:endParaRPr>
          </a:p>
          <a:p>
            <a:endParaRPr lang="cs-CZ" dirty="0"/>
          </a:p>
        </p:txBody>
      </p:sp>
      <p:pic>
        <p:nvPicPr>
          <p:cNvPr id="16" name="image214.jpeg">
            <a:extLst>
              <a:ext uri="{FF2B5EF4-FFF2-40B4-BE49-F238E27FC236}">
                <a16:creationId xmlns:a16="http://schemas.microsoft.com/office/drawing/2014/main" id="{73DE4ACC-94EE-4FB7-98B6-EBEFC1A4A2A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4490828"/>
            <a:ext cx="598542" cy="669292"/>
          </a:xfrm>
          <a:prstGeom prst="rect">
            <a:avLst/>
          </a:prstGeom>
        </p:spPr>
      </p:pic>
      <p:pic>
        <p:nvPicPr>
          <p:cNvPr id="17" name="image215.jpeg">
            <a:extLst>
              <a:ext uri="{FF2B5EF4-FFF2-40B4-BE49-F238E27FC236}">
                <a16:creationId xmlns:a16="http://schemas.microsoft.com/office/drawing/2014/main" id="{138B0531-2755-4B94-BD35-856EC2B2642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6028" y="4429135"/>
            <a:ext cx="660686" cy="724812"/>
          </a:xfrm>
          <a:prstGeom prst="rect">
            <a:avLst/>
          </a:prstGeom>
        </p:spPr>
      </p:pic>
      <p:pic>
        <p:nvPicPr>
          <p:cNvPr id="18" name="image216.jpeg">
            <a:extLst>
              <a:ext uri="{FF2B5EF4-FFF2-40B4-BE49-F238E27FC236}">
                <a16:creationId xmlns:a16="http://schemas.microsoft.com/office/drawing/2014/main" id="{F05F7A19-8BA9-4C20-AC6B-5CD612418D8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00" y="4468185"/>
            <a:ext cx="598541" cy="801660"/>
          </a:xfrm>
          <a:prstGeom prst="rect">
            <a:avLst/>
          </a:prstGeom>
        </p:spPr>
      </p:pic>
      <p:pic>
        <p:nvPicPr>
          <p:cNvPr id="19" name="image217.png">
            <a:extLst>
              <a:ext uri="{FF2B5EF4-FFF2-40B4-BE49-F238E27FC236}">
                <a16:creationId xmlns:a16="http://schemas.microsoft.com/office/drawing/2014/main" id="{0EFE6255-6CD1-47AE-8C15-5769B7A902D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85151" y="4500380"/>
            <a:ext cx="598541" cy="6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8259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281940" cy="1233488"/>
          </a:xfrm>
        </p:spPr>
        <p:txBody>
          <a:bodyPr/>
          <a:lstStyle/>
          <a:p>
            <a:r>
              <a:rPr lang="cs-CZ" sz="3600" dirty="0"/>
              <a:t>Vytvořit kontrolní snímek a tabulku ze všech kontrolních zobrazení.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13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18061" y="1937917"/>
            <a:ext cx="6572852" cy="1801496"/>
          </a:xfrm>
        </p:spPr>
        <p:txBody>
          <a:bodyPr/>
          <a:lstStyle/>
          <a:p>
            <a:r>
              <a:rPr lang="cs-CZ" dirty="0"/>
              <a:t>Jakmile jsou všechny kontrolních pohledy vytvořeny pomocí nástroje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Reviewer</a:t>
            </a:r>
            <a:r>
              <a:rPr lang="cs-CZ" dirty="0"/>
              <a:t>, je možné vytvářet snímky a tabulky ze všech kontrolních pohledů</a:t>
            </a:r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A57DAAE-5B8E-43A0-A693-F9D4252DFB28}"/>
              </a:ext>
            </a:extLst>
          </p:cNvPr>
          <p:cNvSpPr txBox="1"/>
          <p:nvPr/>
        </p:nvSpPr>
        <p:spPr>
          <a:xfrm>
            <a:off x="618061" y="4119089"/>
            <a:ext cx="454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highlight>
                  <a:srgbClr val="FFFF00"/>
                </a:highlight>
              </a:rPr>
              <a:t>Report→Vytvoření</a:t>
            </a:r>
            <a:r>
              <a:rPr lang="cs-CZ" i="1" dirty="0">
                <a:highlight>
                  <a:srgbClr val="FFFF00"/>
                </a:highlight>
              </a:rPr>
              <a:t> snímků a tabulek→ Ze všech kontrolních zobrazení</a:t>
            </a:r>
            <a:endParaRPr lang="cs-CZ" dirty="0">
              <a:highlight>
                <a:srgbClr val="FFFF00"/>
              </a:highlight>
            </a:endParaRPr>
          </a:p>
        </p:txBody>
      </p:sp>
      <p:pic>
        <p:nvPicPr>
          <p:cNvPr id="10" name="image214.jpeg">
            <a:extLst>
              <a:ext uri="{FF2B5EF4-FFF2-40B4-BE49-F238E27FC236}">
                <a16:creationId xmlns:a16="http://schemas.microsoft.com/office/drawing/2014/main" id="{B759F94B-9BDB-4F61-A624-96FEA953A98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6040" y="4119089"/>
            <a:ext cx="864873" cy="7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92827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566024" cy="1233488"/>
          </a:xfrm>
        </p:spPr>
        <p:txBody>
          <a:bodyPr/>
          <a:lstStyle/>
          <a:p>
            <a:pPr lvl="3"/>
            <a:r>
              <a:rPr lang="cs-CZ" sz="32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Vytvoření snímku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14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E1256E4-D910-4A79-8D62-78D03DA3D885}"/>
              </a:ext>
            </a:extLst>
          </p:cNvPr>
          <p:cNvSpPr txBox="1"/>
          <p:nvPr/>
        </p:nvSpPr>
        <p:spPr>
          <a:xfrm>
            <a:off x="720725" y="1872981"/>
            <a:ext cx="5742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Vyberte požadované kontrolní zobrazení z kontrolního výběru.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Klepněte na tlačítko Vytvořit snímek a tabulku z aktivního kontrolního pohledu.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E08366F-E7F6-4AB7-BE69-8A68FDE5661F}"/>
              </a:ext>
            </a:extLst>
          </p:cNvPr>
          <p:cNvSpPr txBox="1"/>
          <p:nvPr/>
        </p:nvSpPr>
        <p:spPr>
          <a:xfrm>
            <a:off x="720725" y="4136904"/>
            <a:ext cx="73596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Vytvoření snímku</a:t>
            </a:r>
          </a:p>
          <a:p>
            <a:r>
              <a:rPr lang="cs-CZ" dirty="0"/>
              <a:t>Reportovací snímky jsou snímky pořízené z 3D zobrazení k reportování modelu a výsledků měření v plném detailu.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image215.jpeg">
            <a:extLst>
              <a:ext uri="{FF2B5EF4-FFF2-40B4-BE49-F238E27FC236}">
                <a16:creationId xmlns:a16="http://schemas.microsoft.com/office/drawing/2014/main" id="{3E62CC69-6823-4132-BDFF-649A11721C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4110" y="2338682"/>
            <a:ext cx="687319" cy="756439"/>
          </a:xfrm>
          <a:prstGeom prst="rect">
            <a:avLst/>
          </a:prstGeom>
        </p:spPr>
      </p:pic>
      <p:pic>
        <p:nvPicPr>
          <p:cNvPr id="11" name="image216.jpeg">
            <a:extLst>
              <a:ext uri="{FF2B5EF4-FFF2-40B4-BE49-F238E27FC236}">
                <a16:creationId xmlns:a16="http://schemas.microsoft.com/office/drawing/2014/main" id="{AA3AB5C4-176E-46C5-B696-579BEE4EF1C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57" y="4487017"/>
            <a:ext cx="616616" cy="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49723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Vytvoření reportovací tabulky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15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Obdélník 2"/>
          <p:cNvSpPr/>
          <p:nvPr/>
        </p:nvSpPr>
        <p:spPr>
          <a:xfrm>
            <a:off x="804726" y="1820945"/>
            <a:ext cx="7309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Reportovací tabulka je seznam požadovaných informací o jakémkoli objektu měření, jako jsou jmenovité a měřené hodnoty, tolerance, odchylky a stav Vyhovuje/ Nevyhovuje. Tabulky jsou velmi užitečným nástrojem prezentace výsledků měření.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1577974" y="3272416"/>
            <a:ext cx="12898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682AB7D-65E4-4DD1-B381-5E250F1B31B0}"/>
              </a:ext>
            </a:extLst>
          </p:cNvPr>
          <p:cNvSpPr txBox="1"/>
          <p:nvPr/>
        </p:nvSpPr>
        <p:spPr>
          <a:xfrm>
            <a:off x="525416" y="4484428"/>
            <a:ext cx="576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err="1">
                <a:highlight>
                  <a:srgbClr val="FFFF00"/>
                </a:highlight>
              </a:rPr>
              <a:t>Report→Vytvořit</a:t>
            </a:r>
            <a:r>
              <a:rPr lang="cs-CZ" sz="2000" i="1" dirty="0">
                <a:highlight>
                  <a:srgbClr val="FFFF00"/>
                </a:highlight>
              </a:rPr>
              <a:t> tabulky→ z objektů</a:t>
            </a:r>
            <a:r>
              <a:rPr lang="cs-CZ" sz="2000" i="1" dirty="0"/>
              <a:t>.</a:t>
            </a:r>
            <a:endParaRPr lang="cs-CZ" sz="2000" dirty="0"/>
          </a:p>
        </p:txBody>
      </p:sp>
      <p:pic>
        <p:nvPicPr>
          <p:cNvPr id="11" name="image217.png">
            <a:extLst>
              <a:ext uri="{FF2B5EF4-FFF2-40B4-BE49-F238E27FC236}">
                <a16:creationId xmlns:a16="http://schemas.microsoft.com/office/drawing/2014/main" id="{BD5B71A4-E318-4A44-9ADB-0CE9656D08D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2793" y="4370664"/>
            <a:ext cx="577918" cy="6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5287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173791" cy="1028700"/>
          </a:xfrm>
        </p:spPr>
        <p:txBody>
          <a:bodyPr/>
          <a:lstStyle/>
          <a:p>
            <a:pPr lvl="2"/>
            <a:r>
              <a:rPr lang="cs-CZ" sz="3600" b="1" dirty="0"/>
              <a:t>Report o výsledcích měření pomocí formátovaných reportů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16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0262" y="1736725"/>
            <a:ext cx="5687575" cy="3066094"/>
          </a:xfrm>
        </p:spPr>
        <p:txBody>
          <a:bodyPr/>
          <a:lstStyle/>
          <a:p>
            <a:r>
              <a:rPr lang="cs-CZ" dirty="0"/>
              <a:t>Vytváření reportů je klíčem k analýze a komunikaci v oblasti kontrolního měření. Report se obvykle sestává z tabulek a snímků součásti, doplněných pozorováním, komentáři a závěry, vše naformátované do tisknutelného dokumentu.</a:t>
            </a:r>
          </a:p>
          <a:p>
            <a:endParaRPr lang="cs-CZ" sz="2200" dirty="0"/>
          </a:p>
          <a:p>
            <a:pPr marL="0" indent="0">
              <a:lnSpc>
                <a:spcPct val="100000"/>
              </a:lnSpc>
              <a:buNone/>
            </a:pPr>
            <a:endParaRPr lang="cs-CZ" sz="2600" dirty="0"/>
          </a:p>
        </p:txBody>
      </p:sp>
      <p:pic>
        <p:nvPicPr>
          <p:cNvPr id="11" name="image218.jpeg">
            <a:extLst>
              <a:ext uri="{FF2B5EF4-FFF2-40B4-BE49-F238E27FC236}">
                <a16:creationId xmlns:a16="http://schemas.microsoft.com/office/drawing/2014/main" id="{FF14E43A-D4EA-4F8D-86DE-C1964DCB9B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3740" y="2221869"/>
            <a:ext cx="2627614" cy="29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80589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sz="40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Vytváření formátovaných reportů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93765" y="1586406"/>
            <a:ext cx="8556470" cy="4006526"/>
          </a:xfrm>
        </p:spPr>
        <p:txBody>
          <a:bodyPr/>
          <a:lstStyle/>
          <a:p>
            <a:r>
              <a:rPr lang="cs-CZ" dirty="0"/>
              <a:t>Formátované reporty jsou automaticky vytvořeny pokud: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Jsou reportovací snímek a tabulka vytvořeny z kontrolního 3D zobrazení.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Jsou snímky a tabulky sestav vytvořeny ze všech kontrolních pohledů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Jsou reportovací snímek a tabulka vytvářeny z konkrétního kontrolního zobrazení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Jsou vytvořeny reportovací snímky 3D zobrazení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Jsou vytvořeny reportovací tabulky z měřených objektů.</a:t>
            </a:r>
          </a:p>
        </p:txBody>
      </p:sp>
    </p:spTree>
    <p:extLst>
      <p:ext uri="{BB962C8B-B14F-4D97-AF65-F5344CB8AC3E}">
        <p14:creationId xmlns:p14="http://schemas.microsoft.com/office/powerpoint/2010/main" val="1461412503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sz="40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Kontrolní otázky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/>
              <a:t>	www</a:t>
            </a:r>
            <a:r>
              <a:rPr lang="cs-CZ" dirty="0"/>
              <a:t>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933234" y="2030290"/>
            <a:ext cx="8556470" cy="4006526"/>
          </a:xfrm>
        </p:spPr>
        <p:txBody>
          <a:bodyPr/>
          <a:lstStyle/>
          <a:p>
            <a:pPr lvl="0"/>
            <a:r>
              <a:rPr lang="cs-CZ" dirty="0"/>
              <a:t>Nastavení tolerance?</a:t>
            </a:r>
          </a:p>
          <a:p>
            <a:pPr lvl="0"/>
            <a:r>
              <a:rPr lang="cs-CZ" dirty="0"/>
              <a:t>Vytvoření protokolu?</a:t>
            </a:r>
          </a:p>
          <a:p>
            <a:pPr lvl="0"/>
            <a:r>
              <a:rPr lang="cs-CZ" dirty="0"/>
              <a:t>Vytvoření snímků a tabulek?</a:t>
            </a:r>
          </a:p>
          <a:p>
            <a:pPr lvl="0"/>
            <a:r>
              <a:rPr lang="cs-CZ" dirty="0"/>
              <a:t>Přidání ovládacích GD &amp; T?</a:t>
            </a:r>
          </a:p>
          <a:p>
            <a:pPr lvl="0"/>
            <a:r>
              <a:rPr lang="cs-CZ" dirty="0"/>
              <a:t>Reportovací tabulka?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945418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2701305"/>
          </a:xfrm>
        </p:spPr>
        <p:txBody>
          <a:bodyPr/>
          <a:lstStyle/>
          <a:p>
            <a:pPr lvl="0"/>
            <a:r>
              <a:rPr lang="cs-CZ" dirty="0"/>
              <a:t>Tato kapitola se zabývá vytvářením reportů a prezentací výsledků měření.</a:t>
            </a:r>
          </a:p>
          <a:p>
            <a:r>
              <a:rPr lang="cs-CZ" dirty="0"/>
              <a:t>Využití ovládacích prvků  GD&amp;T.</a:t>
            </a:r>
          </a:p>
          <a:p>
            <a:r>
              <a:rPr lang="cs-CZ" dirty="0"/>
              <a:t>Vysvětlení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Reviewer</a:t>
            </a:r>
            <a:r>
              <a:rPr lang="cs-CZ" dirty="0"/>
              <a:t>.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0470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7CD1006-A58F-4F5B-A2E6-3AD975E2467D}"/>
              </a:ext>
            </a:extLst>
          </p:cNvPr>
          <p:cNvSpPr txBox="1"/>
          <p:nvPr/>
        </p:nvSpPr>
        <p:spPr>
          <a:xfrm>
            <a:off x="787149" y="5644158"/>
            <a:ext cx="7569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gryc@mail.vstecb.cz</a:t>
            </a:r>
            <a:r>
              <a:rPr lang="cs-CZ" dirty="0"/>
              <a:t>; </a:t>
            </a:r>
            <a:r>
              <a:rPr lang="cs-CZ" dirty="0">
                <a:hlinkClick r:id="rId4"/>
              </a:rPr>
              <a:t>socha@mail.vstecb.cz</a:t>
            </a:r>
            <a:r>
              <a:rPr lang="cs-CZ" dirty="0"/>
              <a:t>; </a:t>
            </a:r>
            <a:r>
              <a:rPr lang="cs-CZ" dirty="0">
                <a:hlinkClick r:id="rId5"/>
              </a:rPr>
              <a:t>mohamed@mail.vstecb.cz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756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Zdroje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0387" y="1843420"/>
            <a:ext cx="8023225" cy="3660110"/>
          </a:xfrm>
        </p:spPr>
        <p:txBody>
          <a:bodyPr/>
          <a:lstStyle/>
          <a:p>
            <a:r>
              <a:rPr lang="cs-CZ" dirty="0"/>
              <a:t>MANUÁL firmy INNOVMETRIC. </a:t>
            </a:r>
            <a:r>
              <a:rPr lang="cs-CZ" i="1" dirty="0"/>
              <a:t>PolyWorks </a:t>
            </a:r>
            <a:r>
              <a:rPr lang="cs-CZ" i="1" dirty="0" err="1"/>
              <a:t>Inspector</a:t>
            </a:r>
            <a:r>
              <a:rPr lang="cs-CZ" i="1" dirty="0"/>
              <a:t> </a:t>
            </a:r>
            <a:r>
              <a:rPr lang="cs-CZ" i="1" dirty="0" err="1"/>
              <a:t>Training</a:t>
            </a:r>
            <a:r>
              <a:rPr lang="cs-CZ" i="1" dirty="0"/>
              <a:t> </a:t>
            </a:r>
            <a:r>
              <a:rPr lang="cs-CZ" i="1" dirty="0" err="1"/>
              <a:t>Workbook</a:t>
            </a:r>
            <a:r>
              <a:rPr lang="cs-CZ" i="1" dirty="0"/>
              <a:t>: Basic </a:t>
            </a:r>
            <a:r>
              <a:rPr lang="cs-CZ" i="1" dirty="0" err="1"/>
              <a:t>Probing</a:t>
            </a:r>
            <a:r>
              <a:rPr lang="cs-CZ" i="1" dirty="0"/>
              <a:t> and </a:t>
            </a:r>
            <a:r>
              <a:rPr lang="cs-CZ" i="1" dirty="0" err="1"/>
              <a:t>Scanning</a:t>
            </a:r>
            <a:r>
              <a:rPr lang="cs-CZ" i="1" dirty="0"/>
              <a:t> </a:t>
            </a:r>
            <a:r>
              <a:rPr lang="cs-CZ" i="1" dirty="0" err="1"/>
              <a:t>Applications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CNC CMM.</a:t>
            </a:r>
            <a:r>
              <a:rPr lang="cs-CZ" dirty="0"/>
              <a:t> </a:t>
            </a:r>
            <a:r>
              <a:rPr lang="cs-CZ" dirty="0" err="1"/>
              <a:t>Québec</a:t>
            </a:r>
            <a:r>
              <a:rPr lang="cs-CZ" dirty="0"/>
              <a:t> QC </a:t>
            </a:r>
            <a:r>
              <a:rPr lang="cs-CZ" dirty="0" err="1"/>
              <a:t>Canada</a:t>
            </a:r>
            <a:r>
              <a:rPr lang="cs-CZ" dirty="0"/>
              <a:t>, 2014.</a:t>
            </a:r>
          </a:p>
          <a:p>
            <a:pPr marL="0" indent="0">
              <a:buNone/>
            </a:pPr>
            <a:endParaRPr lang="cs-CZ" altLang="cs-CZ" sz="18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5144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6980099" cy="1233488"/>
          </a:xfrm>
        </p:spPr>
        <p:txBody>
          <a:bodyPr/>
          <a:lstStyle/>
          <a:p>
            <a:r>
              <a:rPr lang="cs-CZ" sz="3200" dirty="0"/>
              <a:t>Nastavit rozměrové a GD&amp;T kontroly a tolerance.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07288" y="1529386"/>
            <a:ext cx="7929424" cy="4331664"/>
          </a:xfrm>
        </p:spPr>
        <p:txBody>
          <a:bodyPr/>
          <a:lstStyle/>
          <a:p>
            <a:r>
              <a:rPr lang="cs-CZ" dirty="0"/>
              <a:t>Panel ovládací prvky geometrie umožňuje přidávat, odebírat a upravovat ovládací prvky geometrických charakteristik měřených objektů.</a:t>
            </a:r>
            <a:endParaRPr lang="cs-CZ" sz="2000" b="1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647051F-1612-4B89-94EA-599662008C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3" y="2690161"/>
            <a:ext cx="7440614" cy="217141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FC61387-91F5-46C5-A8AC-E3E114733E58}"/>
              </a:ext>
            </a:extLst>
          </p:cNvPr>
          <p:cNvSpPr txBox="1"/>
          <p:nvPr/>
        </p:nvSpPr>
        <p:spPr>
          <a:xfrm>
            <a:off x="607288" y="5143948"/>
            <a:ext cx="485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highlight>
                  <a:srgbClr val="FFFF00"/>
                </a:highlight>
              </a:rPr>
              <a:t>Měření → Geometrické požadavky </a:t>
            </a:r>
            <a:endParaRPr lang="cs-CZ" dirty="0">
              <a:highlight>
                <a:srgbClr val="FFFF00"/>
              </a:highlight>
            </a:endParaRPr>
          </a:p>
        </p:txBody>
      </p:sp>
      <p:pic>
        <p:nvPicPr>
          <p:cNvPr id="12" name="image204.jpeg">
            <a:extLst>
              <a:ext uri="{FF2B5EF4-FFF2-40B4-BE49-F238E27FC236}">
                <a16:creationId xmlns:a16="http://schemas.microsoft.com/office/drawing/2014/main" id="{26C6E414-D96E-436A-B52A-53D4721B3F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49" y="5057832"/>
            <a:ext cx="576952" cy="5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sz="36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Upravte toleranci ovládacích prvků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825625"/>
            <a:ext cx="6571140" cy="3248180"/>
          </a:xfrm>
        </p:spPr>
        <p:txBody>
          <a:bodyPr/>
          <a:lstStyle/>
          <a:p>
            <a:r>
              <a:rPr lang="cs-CZ" dirty="0"/>
              <a:t>Podokno ovládacích prvků geometrie umožňuje vybrat, který rozměr se použije jako ovládací prvek. Ovládací prvky zobrazené v „Geometrické požadavky“  lze změnit.</a:t>
            </a:r>
          </a:p>
          <a:p>
            <a:r>
              <a:rPr lang="cs-CZ" dirty="0"/>
              <a:t>V rozbalovacím seznamu vyberte požadované ovládací prvky.</a:t>
            </a:r>
            <a:endParaRPr lang="cs-CZ" sz="2000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D62AD07-3FAC-4BDC-9557-2DD72B0D9D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24" y="3812636"/>
            <a:ext cx="1116783" cy="10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0544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Tolerance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05986" y="1721159"/>
            <a:ext cx="5057727" cy="4068453"/>
          </a:xfrm>
        </p:spPr>
        <p:txBody>
          <a:bodyPr/>
          <a:lstStyle/>
          <a:p>
            <a:r>
              <a:rPr lang="cs-CZ" sz="2400" dirty="0"/>
              <a:t>Každému jednotlivému ovládacímu prvku je přiřazena tolerance, sestávající se z horních a dolních mezí tolerance.</a:t>
            </a:r>
          </a:p>
          <a:p>
            <a:r>
              <a:rPr lang="cs-CZ" sz="2400" dirty="0"/>
              <a:t>Pro každý kontrolní prvek, mohou být hodnoty: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Upravitelné ručně zadáním hodnoty.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Změněny přiřazením šablony tolerance, která obsahuje předdefinované limity tolerance.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2A55CBD-080D-408F-B832-412665F3B5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13" y="3429000"/>
            <a:ext cx="2625617" cy="16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12948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Přidání ovládacích GD &amp; 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3877" y="1485899"/>
            <a:ext cx="7832355" cy="4303713"/>
          </a:xfrm>
        </p:spPr>
        <p:txBody>
          <a:bodyPr/>
          <a:lstStyle/>
          <a:p>
            <a:pPr lvl="0"/>
            <a:r>
              <a:rPr lang="cs-CZ" dirty="0"/>
              <a:t>Ovládací prvky GD&amp;T jsou k dispozici prostřednictvím ovládacího panelu geometrie. Lze je přidat pouze k prvkům.</a:t>
            </a:r>
          </a:p>
          <a:p>
            <a:pPr lvl="0"/>
            <a:r>
              <a:rPr lang="cs-CZ" dirty="0"/>
              <a:t>Vyberte funkci a klikněte na </a:t>
            </a:r>
            <a:r>
              <a:rPr lang="cs-CZ" b="1" dirty="0"/>
              <a:t>Přidat kontrolu GD&amp;T</a:t>
            </a:r>
            <a:r>
              <a:rPr lang="cs-CZ" dirty="0"/>
              <a:t>. Zobrazí se seznam nástrojů GD&amp;T, které lze k vybranému prvku přidat, spolu s jejich příslušnými symboly.</a:t>
            </a:r>
          </a:p>
          <a:p>
            <a:endParaRPr lang="cs-CZ" dirty="0"/>
          </a:p>
          <a:p>
            <a:r>
              <a:rPr lang="cs-CZ" dirty="0"/>
              <a:t>Vyplňte kontrolní rámeček prvku, jak je patrné z technického výkresu.</a:t>
            </a:r>
          </a:p>
          <a:p>
            <a:pPr lvl="0"/>
            <a:endParaRPr lang="cs-CZ" dirty="0"/>
          </a:p>
        </p:txBody>
      </p:sp>
      <p:grpSp>
        <p:nvGrpSpPr>
          <p:cNvPr id="9" name="Group 2251">
            <a:extLst>
              <a:ext uri="{FF2B5EF4-FFF2-40B4-BE49-F238E27FC236}">
                <a16:creationId xmlns:a16="http://schemas.microsoft.com/office/drawing/2014/main" id="{F793C33F-8DDC-4E57-BA87-8B25B6F24496}"/>
              </a:ext>
            </a:extLst>
          </p:cNvPr>
          <p:cNvGrpSpPr>
            <a:grpSpLocks/>
          </p:cNvGrpSpPr>
          <p:nvPr/>
        </p:nvGrpSpPr>
        <p:grpSpPr bwMode="auto">
          <a:xfrm>
            <a:off x="6560598" y="4092606"/>
            <a:ext cx="681605" cy="637848"/>
            <a:chOff x="7329" y="-28"/>
            <a:chExt cx="555" cy="548"/>
          </a:xfrm>
        </p:grpSpPr>
        <p:pic>
          <p:nvPicPr>
            <p:cNvPr id="11" name="Picture 2253">
              <a:extLst>
                <a:ext uri="{FF2B5EF4-FFF2-40B4-BE49-F238E27FC236}">
                  <a16:creationId xmlns:a16="http://schemas.microsoft.com/office/drawing/2014/main" id="{2C15BE28-6E89-4606-85E6-25F61A982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" y="109"/>
              <a:ext cx="418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52">
              <a:extLst>
                <a:ext uri="{FF2B5EF4-FFF2-40B4-BE49-F238E27FC236}">
                  <a16:creationId xmlns:a16="http://schemas.microsoft.com/office/drawing/2014/main" id="{1B0F7395-B20E-4CB0-8C03-33C9C767C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" y="-28"/>
              <a:ext cx="27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2243">
            <a:extLst>
              <a:ext uri="{FF2B5EF4-FFF2-40B4-BE49-F238E27FC236}">
                <a16:creationId xmlns:a16="http://schemas.microsoft.com/office/drawing/2014/main" id="{8285F490-981A-4B34-8DA5-265F0F03CDF4}"/>
              </a:ext>
            </a:extLst>
          </p:cNvPr>
          <p:cNvGrpSpPr>
            <a:grpSpLocks/>
          </p:cNvGrpSpPr>
          <p:nvPr/>
        </p:nvGrpSpPr>
        <p:grpSpPr bwMode="auto">
          <a:xfrm>
            <a:off x="6376169" y="5508330"/>
            <a:ext cx="1218713" cy="473531"/>
            <a:chOff x="6940" y="83"/>
            <a:chExt cx="1296" cy="368"/>
          </a:xfrm>
        </p:grpSpPr>
        <p:pic>
          <p:nvPicPr>
            <p:cNvPr id="14" name="Picture 2249">
              <a:extLst>
                <a:ext uri="{FF2B5EF4-FFF2-40B4-BE49-F238E27FC236}">
                  <a16:creationId xmlns:a16="http://schemas.microsoft.com/office/drawing/2014/main" id="{0047062D-4DE7-4D81-B4F3-9BCF829D9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3" y="112"/>
              <a:ext cx="9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248">
              <a:extLst>
                <a:ext uri="{FF2B5EF4-FFF2-40B4-BE49-F238E27FC236}">
                  <a16:creationId xmlns:a16="http://schemas.microsoft.com/office/drawing/2014/main" id="{91193FD7-B442-4E40-86D3-89EA861F3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" y="134"/>
              <a:ext cx="36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247">
              <a:extLst>
                <a:ext uri="{FF2B5EF4-FFF2-40B4-BE49-F238E27FC236}">
                  <a16:creationId xmlns:a16="http://schemas.microsoft.com/office/drawing/2014/main" id="{73B2A0EE-C346-49CF-9D62-2D586C6FC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" y="134"/>
              <a:ext cx="20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246">
              <a:extLst>
                <a:ext uri="{FF2B5EF4-FFF2-40B4-BE49-F238E27FC236}">
                  <a16:creationId xmlns:a16="http://schemas.microsoft.com/office/drawing/2014/main" id="{47F1B40F-95A4-4D4D-B284-8A9F968B7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" y="83"/>
              <a:ext cx="129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245">
              <a:extLst>
                <a:ext uri="{FF2B5EF4-FFF2-40B4-BE49-F238E27FC236}">
                  <a16:creationId xmlns:a16="http://schemas.microsoft.com/office/drawing/2014/main" id="{822B6431-EA7D-4207-8357-36DED6A69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2" y="126"/>
              <a:ext cx="20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244">
              <a:extLst>
                <a:ext uri="{FF2B5EF4-FFF2-40B4-BE49-F238E27FC236}">
                  <a16:creationId xmlns:a16="http://schemas.microsoft.com/office/drawing/2014/main" id="{176DDC01-8F69-43B5-BA27-5B06373A6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" y="126"/>
              <a:ext cx="8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098786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Přiřazení počátků štítků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54E5AD4-3C9B-4BF5-B975-46A9E7A8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2362"/>
            <a:ext cx="5550208" cy="1946638"/>
          </a:xfrm>
        </p:spPr>
        <p:txBody>
          <a:bodyPr/>
          <a:lstStyle/>
          <a:p>
            <a:r>
              <a:rPr lang="cs-CZ" dirty="0"/>
              <a:t>Počátky musí být definovány před tím, než budou použity v rámečku pro ovládání prvků.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A4661EF-33CE-451C-8EE4-0C4C4EB85224}"/>
              </a:ext>
            </a:extLst>
          </p:cNvPr>
          <p:cNvSpPr txBox="1"/>
          <p:nvPr/>
        </p:nvSpPr>
        <p:spPr>
          <a:xfrm>
            <a:off x="628651" y="3244334"/>
            <a:ext cx="47956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K prvkům lze přiřadit označení počátku.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Přiřaďte pomocný štítek v seznamu vlastností.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Při vytváření referenčního cíle přiřaďte označení pomocného cíle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>
              <a:highlight>
                <a:srgbClr val="FFFF00"/>
              </a:highlight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DC45323-5847-47B4-BF69-5FB4019965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66" y="3104904"/>
            <a:ext cx="3436784" cy="13492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98E2ECB-B0D2-4D4A-8CEE-FADFB4860C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86" y="4777469"/>
            <a:ext cx="3747736" cy="6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17525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b="1" dirty="0" err="1"/>
              <a:t>Control</a:t>
            </a:r>
            <a:r>
              <a:rPr lang="cs-CZ" b="1" dirty="0"/>
              <a:t> </a:t>
            </a:r>
            <a:r>
              <a:rPr lang="cs-CZ" b="1" dirty="0" err="1"/>
              <a:t>Reviewer</a:t>
            </a:r>
            <a:r>
              <a:rPr lang="cs-CZ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77352" y="1542044"/>
            <a:ext cx="8589295" cy="1556264"/>
          </a:xfrm>
        </p:spPr>
        <p:txBody>
          <a:bodyPr/>
          <a:lstStyle/>
          <a:p>
            <a:r>
              <a:rPr lang="cs-CZ" dirty="0"/>
              <a:t>Nabízí stručný pohled na měřené prvky geometrie. Zobrazuje tabulku kontrolních prvků a nabízí operace k jejich filtrování, třídění a seskupování.</a:t>
            </a:r>
            <a:endParaRPr lang="cs-CZ" sz="2100" dirty="0"/>
          </a:p>
          <a:p>
            <a:endParaRPr lang="cs-CZ" sz="2100" dirty="0"/>
          </a:p>
        </p:txBody>
      </p:sp>
      <p:pic>
        <p:nvPicPr>
          <p:cNvPr id="9" name="image203.png">
            <a:extLst>
              <a:ext uri="{FF2B5EF4-FFF2-40B4-BE49-F238E27FC236}">
                <a16:creationId xmlns:a16="http://schemas.microsoft.com/office/drawing/2014/main" id="{81E5F065-403E-4D1F-AF2A-5C88303AF0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2775532"/>
            <a:ext cx="5435600" cy="34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7738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450615" cy="1233488"/>
          </a:xfrm>
        </p:spPr>
        <p:txBody>
          <a:bodyPr/>
          <a:lstStyle/>
          <a:p>
            <a:r>
              <a:rPr lang="cs-CZ" i="1" dirty="0" err="1"/>
              <a:t>Control</a:t>
            </a:r>
            <a:r>
              <a:rPr lang="cs-CZ" i="1" dirty="0"/>
              <a:t> </a:t>
            </a:r>
            <a:r>
              <a:rPr lang="cs-CZ" i="1" dirty="0" err="1"/>
              <a:t>Reviewer</a:t>
            </a:r>
            <a:endParaRPr lang="cs-CZ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724" y="2028412"/>
            <a:ext cx="7011725" cy="2310839"/>
          </a:xfrm>
        </p:spPr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Report→ </a:t>
            </a:r>
            <a:r>
              <a:rPr lang="cs-CZ" i="1" dirty="0" err="1">
                <a:solidFill>
                  <a:srgbClr val="FF0000"/>
                </a:solidFill>
              </a:rPr>
              <a:t>Control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Reviewer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Reviewer</a:t>
            </a:r>
            <a:r>
              <a:rPr lang="cs-CZ" dirty="0"/>
              <a:t> může být použit pro: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Přezkoumání výsledků měření různých hodnot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Setřídění sloupců pomocí záhlaví sloupce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Filtrování sloupců na základě jejich hodnot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  <p:pic>
        <p:nvPicPr>
          <p:cNvPr id="13" name="image204.jpeg">
            <a:extLst>
              <a:ext uri="{FF2B5EF4-FFF2-40B4-BE49-F238E27FC236}">
                <a16:creationId xmlns:a16="http://schemas.microsoft.com/office/drawing/2014/main" id="{E2899AE4-D90A-40E7-B7AC-0A754D7B80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0265" y="1941513"/>
            <a:ext cx="829363" cy="728462"/>
          </a:xfrm>
          <a:prstGeom prst="rect">
            <a:avLst/>
          </a:prstGeom>
        </p:spPr>
      </p:pic>
      <p:pic>
        <p:nvPicPr>
          <p:cNvPr id="14" name="image205.png">
            <a:extLst>
              <a:ext uri="{FF2B5EF4-FFF2-40B4-BE49-F238E27FC236}">
                <a16:creationId xmlns:a16="http://schemas.microsoft.com/office/drawing/2014/main" id="{6D6B8570-8415-49D9-93D1-3089E10B22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28" y="4241187"/>
            <a:ext cx="606407" cy="5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0331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7168</TotalTime>
  <Words>1226</Words>
  <Application>Microsoft Office PowerPoint</Application>
  <PresentationFormat>Předvádění na obrazovce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Trebuchet MS</vt:lpstr>
      <vt:lpstr>Wingdings</vt:lpstr>
      <vt:lpstr>Motiv Office</vt:lpstr>
      <vt:lpstr>Definice a měření prvků na CAD datech, vyrovnání na CAD model Vyhodnocení naměřených hodnot, GD&amp;T </vt:lpstr>
      <vt:lpstr>Úvod</vt:lpstr>
      <vt:lpstr>Nastavit rozměrové a GD&amp;T kontroly a tolerance. </vt:lpstr>
      <vt:lpstr>Upravte toleranci ovládacích prvků</vt:lpstr>
      <vt:lpstr>Tolerance</vt:lpstr>
      <vt:lpstr>Přidání ovládacích GD &amp; T</vt:lpstr>
      <vt:lpstr>Přiřazení počátků štítků</vt:lpstr>
      <vt:lpstr>Control Reviewer </vt:lpstr>
      <vt:lpstr>Control Reviewer</vt:lpstr>
      <vt:lpstr>Výsledky měření pomocí kontrolního zobrazení</vt:lpstr>
      <vt:lpstr>Vytvoření kontrolního zobrazení ze 3D zobrazení.</vt:lpstr>
      <vt:lpstr>Vytváření kontrolních zobrazení z Control Reviewer</vt:lpstr>
      <vt:lpstr>Vytvoření snímků a tabulek</vt:lpstr>
      <vt:lpstr>Vytvořit kontrolní snímek a tabulku ze všech kontrolních zobrazení.</vt:lpstr>
      <vt:lpstr>Vytvoření snímku</vt:lpstr>
      <vt:lpstr>Vytvoření reportovací tabulky</vt:lpstr>
      <vt:lpstr>Report o výsledcích měření pomocí formátovaných reportů</vt:lpstr>
      <vt:lpstr>Vytváření formátovaných reportů</vt:lpstr>
      <vt:lpstr>Kontrolní otázky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297</cp:revision>
  <dcterms:created xsi:type="dcterms:W3CDTF">2015-10-09T09:08:26Z</dcterms:created>
  <dcterms:modified xsi:type="dcterms:W3CDTF">2020-06-23T07:02:52Z</dcterms:modified>
</cp:coreProperties>
</file>