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2"/>
  </p:notesMasterIdLst>
  <p:sldIdLst>
    <p:sldId id="256" r:id="rId2"/>
    <p:sldId id="380" r:id="rId3"/>
    <p:sldId id="294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2" r:id="rId20"/>
    <p:sldId id="295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Gryc" userId="4cb3adc4-4c39-4654-8559-719ca26ee55b" providerId="ADAL" clId="{BD9EE446-661B-43B1-89F2-69590028FD8A}"/>
    <pc:docChg chg="addSld delSld modSld">
      <pc:chgData name="Karel Gryc" userId="4cb3adc4-4c39-4654-8559-719ca26ee55b" providerId="ADAL" clId="{BD9EE446-661B-43B1-89F2-69590028FD8A}" dt="2020-06-19T13:48:59.836" v="2" actId="2696"/>
      <pc:docMkLst>
        <pc:docMk/>
      </pc:docMkLst>
      <pc:sldChg chg="modSp mod">
        <pc:chgData name="Karel Gryc" userId="4cb3adc4-4c39-4654-8559-719ca26ee55b" providerId="ADAL" clId="{BD9EE446-661B-43B1-89F2-69590028FD8A}" dt="2020-06-19T13:48:31.918" v="0" actId="6549"/>
        <pc:sldMkLst>
          <pc:docMk/>
          <pc:sldMk cId="0" sldId="256"/>
        </pc:sldMkLst>
        <pc:spChg chg="mod">
          <ac:chgData name="Karel Gryc" userId="4cb3adc4-4c39-4654-8559-719ca26ee55b" providerId="ADAL" clId="{BD9EE446-661B-43B1-89F2-69590028FD8A}" dt="2020-06-19T13:48:31.918" v="0" actId="6549"/>
          <ac:spMkLst>
            <pc:docMk/>
            <pc:sldMk cId="0" sldId="256"/>
            <ac:spMk id="6" creationId="{60579023-0446-774E-AD99-603CD77DD536}"/>
          </ac:spMkLst>
        </pc:spChg>
      </pc:sldChg>
      <pc:sldChg chg="del">
        <pc:chgData name="Karel Gryc" userId="4cb3adc4-4c39-4654-8559-719ca26ee55b" providerId="ADAL" clId="{BD9EE446-661B-43B1-89F2-69590028FD8A}" dt="2020-06-19T13:48:59.836" v="2" actId="2696"/>
        <pc:sldMkLst>
          <pc:docMk/>
          <pc:sldMk cId="3581823569" sldId="461"/>
        </pc:sldMkLst>
      </pc:sldChg>
      <pc:sldChg chg="add">
        <pc:chgData name="Karel Gryc" userId="4cb3adc4-4c39-4654-8559-719ca26ee55b" providerId="ADAL" clId="{BD9EE446-661B-43B1-89F2-69590028FD8A}" dt="2020-06-19T13:48:56.497" v="1"/>
        <pc:sldMkLst>
          <pc:docMk/>
          <pc:sldMk cId="2074756403" sldId="4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23.06.2020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ryc@mail.vstecb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hamed@mail.vstecb.cz" TargetMode="External"/><Relationship Id="rId4" Type="http://schemas.openxmlformats.org/officeDocument/2006/relationships/hyperlink" Target="mailto:socha@mail.vstecb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112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Definice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měření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prvků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na CAD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datech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vyrovnání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na CAD model 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26" y="1165824"/>
            <a:ext cx="676743" cy="67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>
                <a:solidFill>
                  <a:prstClr val="white"/>
                </a:solidFill>
              </a:rPr>
              <a:t>Kurzy pro společnost 4.0, s registračním číslem: CZ.02.2.69/0.0/0.0/16_031/0011591		</a:t>
            </a:r>
            <a:r>
              <a:rPr lang="cs-CZ"/>
              <a:t> </a:t>
            </a:r>
            <a:r>
              <a:rPr lang="cs-CZ" dirty="0"/>
              <a:t>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1686C6-A668-4A8F-B545-B951C070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9" y="814177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dirty="0"/>
              <a:t>Vyrovnání pomocí povrchových bodů</a:t>
            </a:r>
            <a:endParaRPr lang="cs-CZ" altLang="cs-CZ" sz="28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A09D73-B3C8-4697-9302-5870E543AE4A}"/>
              </a:ext>
            </a:extLst>
          </p:cNvPr>
          <p:cNvSpPr txBox="1"/>
          <p:nvPr/>
        </p:nvSpPr>
        <p:spPr>
          <a:xfrm>
            <a:off x="964365" y="2026814"/>
            <a:ext cx="6613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Způsob srovnání povrchových snímaných bodů se používá k srovnání snímaných bodů s body ve stejných místech na referenčním objektu.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84D17F-6210-432E-8857-D87E89DD40B9}"/>
              </a:ext>
            </a:extLst>
          </p:cNvPr>
          <p:cNvSpPr txBox="1"/>
          <p:nvPr/>
        </p:nvSpPr>
        <p:spPr>
          <a:xfrm>
            <a:off x="1136341" y="3975783"/>
            <a:ext cx="399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highlight>
                  <a:srgbClr val="FFFF00"/>
                </a:highlight>
              </a:rPr>
              <a:t>Srovnání→ Povrchové body </a:t>
            </a:r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1A12DC5-30E2-402D-B151-172F54164A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73" y="3835464"/>
            <a:ext cx="1840601" cy="7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423982" cy="1233488"/>
          </a:xfrm>
        </p:spPr>
        <p:txBody>
          <a:bodyPr/>
          <a:lstStyle/>
          <a:p>
            <a:r>
              <a:rPr lang="cs-CZ" sz="3600" dirty="0"/>
              <a:t>Srovnání měřené součásti k referenčnímu objektu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6082307" cy="17249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Srovnání je operace, která přenese datový objekt do souřadnicového systému referenčního objektu.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</p:txBody>
      </p:sp>
      <p:pic>
        <p:nvPicPr>
          <p:cNvPr id="10" name="image159.jpeg">
            <a:extLst>
              <a:ext uri="{FF2B5EF4-FFF2-40B4-BE49-F238E27FC236}">
                <a16:creationId xmlns:a16="http://schemas.microsoft.com/office/drawing/2014/main" id="{7419D544-D2FD-4E64-A599-FC39F32FE09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1976" y="1772889"/>
            <a:ext cx="2397421" cy="183970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9C66103-F610-44B6-B300-4111CED4C49F}"/>
              </a:ext>
            </a:extLst>
          </p:cNvPr>
          <p:cNvSpPr txBox="1"/>
          <p:nvPr/>
        </p:nvSpPr>
        <p:spPr>
          <a:xfrm>
            <a:off x="568171" y="3994951"/>
            <a:ext cx="805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highlight>
                  <a:srgbClr val="FFFF00"/>
                </a:highlight>
              </a:rPr>
              <a:t>Srovnání→ Best-Fit Datové objekty→ Data do referenčních objektů</a:t>
            </a:r>
            <a:r>
              <a:rPr lang="cs-CZ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4564AC6-AD53-4AE7-B01F-1A6D859FFAA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51" y="4395451"/>
            <a:ext cx="1809124" cy="7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4000" dirty="0"/>
              <a:t>Vyrovnání pomocí kolmých rovin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8320" y="1941513"/>
            <a:ext cx="5600639" cy="3300916"/>
          </a:xfrm>
        </p:spPr>
        <p:txBody>
          <a:bodyPr/>
          <a:lstStyle/>
          <a:p>
            <a:r>
              <a:rPr lang="cs-CZ" dirty="0"/>
              <a:t>Metoda srovnání kolmých rovin srovná datový objekt k referenčnímu objektu tím, že srovná tři roviny (rovinné prvky).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11F78CD-79F9-42F4-8A23-473DE0FBBB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28" y="1782259"/>
            <a:ext cx="3003551" cy="191085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F643487-17DE-487F-8D98-2D9A1056E829}"/>
              </a:ext>
            </a:extLst>
          </p:cNvPr>
          <p:cNvSpPr txBox="1"/>
          <p:nvPr/>
        </p:nvSpPr>
        <p:spPr>
          <a:xfrm>
            <a:off x="603682" y="4527612"/>
            <a:ext cx="681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highlight>
                  <a:srgbClr val="FFFF00"/>
                </a:highlight>
              </a:rPr>
              <a:t>Srovnání→ Prvkově založené →Založené na kolmých rovinách </a:t>
            </a:r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2DD7AA2-80A7-43D0-B2AF-07504D6B33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222" y="5028651"/>
            <a:ext cx="1705128" cy="5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7212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396792"/>
            <a:ext cx="7423982" cy="1233488"/>
          </a:xfrm>
        </p:spPr>
        <p:txBody>
          <a:bodyPr/>
          <a:lstStyle/>
          <a:p>
            <a:r>
              <a:rPr lang="cs-CZ" sz="3600" dirty="0"/>
              <a:t>Srovnání pomocí roviny, osy a středového bodu</a:t>
            </a:r>
            <a:endParaRPr lang="cs-CZ" altLang="cs-CZ" sz="28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20175" y="3062287"/>
            <a:ext cx="10754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6ED88E-3737-42A0-8DD1-F19A28A37A5E}"/>
              </a:ext>
            </a:extLst>
          </p:cNvPr>
          <p:cNvSpPr txBox="1"/>
          <p:nvPr/>
        </p:nvSpPr>
        <p:spPr>
          <a:xfrm>
            <a:off x="807868" y="1935332"/>
            <a:ext cx="498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metodě srovnání pomocí roviny, osy a středového bodu je používána k srovnání datových objektů na referenční objekty dvojice rovinných prvků: směrové prvky a prvky středových bodů.</a:t>
            </a:r>
          </a:p>
        </p:txBody>
      </p:sp>
      <p:pic>
        <p:nvPicPr>
          <p:cNvPr id="12" name="image174.jpeg">
            <a:extLst>
              <a:ext uri="{FF2B5EF4-FFF2-40B4-BE49-F238E27FC236}">
                <a16:creationId xmlns:a16="http://schemas.microsoft.com/office/drawing/2014/main" id="{A5463634-6892-4E06-A251-8E5D15D42E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87" y="1869755"/>
            <a:ext cx="2975145" cy="18055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43B0D22-C282-4A7C-8BEF-48CFD385EDD1}"/>
              </a:ext>
            </a:extLst>
          </p:cNvPr>
          <p:cNvSpPr txBox="1"/>
          <p:nvPr/>
        </p:nvSpPr>
        <p:spPr>
          <a:xfrm>
            <a:off x="355107" y="4371391"/>
            <a:ext cx="6566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Srovnání → Založené na prvcích→ Rovina, osa, Středový bod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6698ADD-1E92-4877-B57C-711726126B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28" y="4171527"/>
            <a:ext cx="1675959" cy="7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825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Best-fit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76018" y="1642267"/>
            <a:ext cx="5738351" cy="1801496"/>
          </a:xfrm>
        </p:spPr>
        <p:txBody>
          <a:bodyPr/>
          <a:lstStyle/>
          <a:p>
            <a:r>
              <a:rPr lang="cs-CZ" dirty="0"/>
              <a:t>Tato metoda srovná měřené prvky objektu měření s odpovídajícími nominálními prvky. Může být použita celá řada měřených objektů.</a:t>
            </a:r>
            <a:endParaRPr lang="cs-CZ" sz="2400" dirty="0"/>
          </a:p>
        </p:txBody>
      </p:sp>
      <p:pic>
        <p:nvPicPr>
          <p:cNvPr id="11" name="image177.jpeg">
            <a:extLst>
              <a:ext uri="{FF2B5EF4-FFF2-40B4-BE49-F238E27FC236}">
                <a16:creationId xmlns:a16="http://schemas.microsoft.com/office/drawing/2014/main" id="{6B4298F8-F9EF-40CB-8D02-770EF37EDB9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2987" y="1612186"/>
            <a:ext cx="2366790" cy="170870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A57DAAE-5B8E-43A0-A693-F9D4252DFB28}"/>
              </a:ext>
            </a:extLst>
          </p:cNvPr>
          <p:cNvSpPr txBox="1"/>
          <p:nvPr/>
        </p:nvSpPr>
        <p:spPr>
          <a:xfrm>
            <a:off x="744852" y="4463918"/>
            <a:ext cx="520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highlight>
                  <a:srgbClr val="FFFF00"/>
                </a:highlight>
              </a:rPr>
              <a:t>Srovnání→ Best-Fit</a:t>
            </a:r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B7754CB-764D-4155-8406-DA9FDEA7F8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53" y="4281326"/>
            <a:ext cx="1779853" cy="7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282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359650" cy="1233488"/>
          </a:xfrm>
        </p:spPr>
        <p:txBody>
          <a:bodyPr/>
          <a:lstStyle/>
          <a:p>
            <a:r>
              <a:rPr lang="cs-CZ" dirty="0"/>
              <a:t>Srovnání pomocí referenčního rámce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E1256E4-D910-4A79-8D62-78D03DA3D885}"/>
              </a:ext>
            </a:extLst>
          </p:cNvPr>
          <p:cNvSpPr txBox="1"/>
          <p:nvPr/>
        </p:nvSpPr>
        <p:spPr>
          <a:xfrm>
            <a:off x="720725" y="1872981"/>
            <a:ext cx="5511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Datový Referenční rámec (DRF) je odkaz, který slouží k orientaci a lokalizaci objektů v prostoru. DRF se může skládat z datových prvků s nominálními a měřenými primitivy.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08366F-E7F6-4AB7-BE69-8A68FDE5661F}"/>
              </a:ext>
            </a:extLst>
          </p:cNvPr>
          <p:cNvSpPr txBox="1"/>
          <p:nvPr/>
        </p:nvSpPr>
        <p:spPr>
          <a:xfrm>
            <a:off x="720725" y="4224938"/>
            <a:ext cx="7359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rgbClr val="FF0000"/>
                </a:solidFill>
              </a:rPr>
              <a:t>Srovnání→ Datový referenční rámec→ Srovnání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image192.jpeg">
            <a:extLst>
              <a:ext uri="{FF2B5EF4-FFF2-40B4-BE49-F238E27FC236}">
                <a16:creationId xmlns:a16="http://schemas.microsoft.com/office/drawing/2014/main" id="{943E7342-62D4-4C27-AB96-27437CF1230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0321" y="1872981"/>
            <a:ext cx="1958055" cy="143369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743400" y="4224938"/>
            <a:ext cx="1191895" cy="363220"/>
            <a:chOff x="0" y="0"/>
            <a:chExt cx="1191895" cy="363220"/>
          </a:xfrm>
        </p:grpSpPr>
        <p:pic>
          <p:nvPicPr>
            <p:cNvPr id="11" name="image193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675" y="0"/>
              <a:ext cx="363220" cy="363220"/>
            </a:xfrm>
            <a:prstGeom prst="rect">
              <a:avLst/>
            </a:prstGeom>
          </p:spPr>
        </p:pic>
        <p:pic>
          <p:nvPicPr>
            <p:cNvPr id="12" name="image118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62585" cy="363220"/>
            </a:xfrm>
            <a:prstGeom prst="rect">
              <a:avLst/>
            </a:prstGeom>
          </p:spPr>
        </p:pic>
        <p:pic>
          <p:nvPicPr>
            <p:cNvPr id="15" name="image55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25" y="114300"/>
              <a:ext cx="207645" cy="119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049723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dirty="0"/>
              <a:t>Vytvoření souřadnicového systému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79935" y="2062864"/>
            <a:ext cx="4281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/>
              <a:t>Souřadnicový systém popisuje nulový bod a orientaci měřícího objektu.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1577974" y="3272416"/>
            <a:ext cx="12898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" name="image199.png">
            <a:extLst>
              <a:ext uri="{FF2B5EF4-FFF2-40B4-BE49-F238E27FC236}">
                <a16:creationId xmlns:a16="http://schemas.microsoft.com/office/drawing/2014/main" id="{727948B1-A258-43C3-BB3F-8885CF8359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0987" y="1708583"/>
            <a:ext cx="2112087" cy="13747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682AB7D-65E4-4DD1-B381-5E250F1B31B0}"/>
              </a:ext>
            </a:extLst>
          </p:cNvPr>
          <p:cNvSpPr txBox="1"/>
          <p:nvPr/>
        </p:nvSpPr>
        <p:spPr>
          <a:xfrm>
            <a:off x="720725" y="3906316"/>
            <a:ext cx="576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Nástroje→Souřadnicové</a:t>
            </a:r>
            <a:r>
              <a:rPr lang="cs-CZ" dirty="0"/>
              <a:t> </a:t>
            </a:r>
            <a:r>
              <a:rPr lang="cs-CZ" dirty="0" err="1"/>
              <a:t>systémy→Vytvořit</a:t>
            </a:r>
            <a:r>
              <a:rPr lang="cs-CZ" dirty="0"/>
              <a:t> Kartézský souřadnicový systém</a:t>
            </a:r>
          </a:p>
        </p:txBody>
      </p:sp>
      <p:pic>
        <p:nvPicPr>
          <p:cNvPr id="14" name="image200.jpeg">
            <a:extLst>
              <a:ext uri="{FF2B5EF4-FFF2-40B4-BE49-F238E27FC236}">
                <a16:creationId xmlns:a16="http://schemas.microsoft.com/office/drawing/2014/main" id="{78DF675A-F98E-4AA5-8219-9E4714746F5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7030" y="3706553"/>
            <a:ext cx="970597" cy="8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287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028700"/>
          </a:xfrm>
        </p:spPr>
        <p:txBody>
          <a:bodyPr/>
          <a:lstStyle/>
          <a:p>
            <a:r>
              <a:rPr lang="cs-CZ" sz="4000" dirty="0"/>
              <a:t>Úprava souřadnicového systému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0262" y="1736725"/>
            <a:ext cx="6699630" cy="884555"/>
          </a:xfrm>
        </p:spPr>
        <p:txBody>
          <a:bodyPr/>
          <a:lstStyle/>
          <a:p>
            <a:r>
              <a:rPr lang="cs-CZ" dirty="0"/>
              <a:t>Kartézské souřadnicové systémy mohou být vytvořeny následujícím způsobem: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 primitiv: Vybrané primitivy definují souřadnicový systém.</a:t>
            </a:r>
            <a:endParaRPr lang="cs-CZ" sz="2200" dirty="0"/>
          </a:p>
          <a:p>
            <a:pPr marL="0" indent="0">
              <a:lnSpc>
                <a:spcPct val="100000"/>
              </a:lnSpc>
              <a:buNone/>
            </a:pPr>
            <a:endParaRPr lang="cs-CZ" sz="2600" dirty="0"/>
          </a:p>
        </p:txBody>
      </p:sp>
      <p:pic>
        <p:nvPicPr>
          <p:cNvPr id="10" name="image201.png">
            <a:extLst>
              <a:ext uri="{FF2B5EF4-FFF2-40B4-BE49-F238E27FC236}">
                <a16:creationId xmlns:a16="http://schemas.microsoft.com/office/drawing/2014/main" id="{3782109D-8440-4FCA-8BFD-E2436C9BF8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87" y="2347236"/>
            <a:ext cx="2628779" cy="114171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E8AC25-322C-4CB4-97B3-87BADC6C4207}"/>
              </a:ext>
            </a:extLst>
          </p:cNvPr>
          <p:cNvSpPr txBox="1"/>
          <p:nvPr/>
        </p:nvSpPr>
        <p:spPr>
          <a:xfrm>
            <a:off x="836135" y="3988702"/>
            <a:ext cx="3584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dirty="0"/>
              <a:t>Volitelné: kliknutím na barevnou šipku na ose se ostatní osy kolem ní otočí o 90 stupňů, </a:t>
            </a:r>
          </a:p>
          <a:p>
            <a:r>
              <a:rPr lang="cs-CZ" sz="2000" dirty="0"/>
              <a:t>čímž se změní jejich směr</a:t>
            </a:r>
          </a:p>
        </p:txBody>
      </p:sp>
      <p:pic>
        <p:nvPicPr>
          <p:cNvPr id="12" name="image202.jpeg">
            <a:extLst>
              <a:ext uri="{FF2B5EF4-FFF2-40B4-BE49-F238E27FC236}">
                <a16:creationId xmlns:a16="http://schemas.microsoft.com/office/drawing/2014/main" id="{7B9E837C-2D72-495B-8807-14BF1728347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1959" y="3688556"/>
            <a:ext cx="2462055" cy="19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80589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Kontrolní otázky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87530" y="1941513"/>
            <a:ext cx="8556470" cy="2896529"/>
          </a:xfrm>
        </p:spPr>
        <p:txBody>
          <a:bodyPr/>
          <a:lstStyle/>
          <a:p>
            <a:pPr lvl="0"/>
            <a:r>
              <a:rPr lang="cs-CZ" dirty="0"/>
              <a:t>Způsoby vyrovnání na CNC CMM?</a:t>
            </a:r>
          </a:p>
          <a:p>
            <a:pPr lvl="0"/>
            <a:r>
              <a:rPr lang="cs-CZ" dirty="0"/>
              <a:t>Definice souřadnicového systému? </a:t>
            </a:r>
          </a:p>
          <a:p>
            <a:pPr lvl="0"/>
            <a:r>
              <a:rPr lang="cs-CZ" dirty="0"/>
              <a:t>Zarovnání pomoci Best-fit?</a:t>
            </a:r>
          </a:p>
          <a:p>
            <a:r>
              <a:rPr lang="cs-CZ" dirty="0"/>
              <a:t>Průřez součástí?</a:t>
            </a:r>
          </a:p>
        </p:txBody>
      </p:sp>
    </p:spTree>
    <p:extLst>
      <p:ext uri="{BB962C8B-B14F-4D97-AF65-F5344CB8AC3E}">
        <p14:creationId xmlns:p14="http://schemas.microsoft.com/office/powerpoint/2010/main" val="1461412503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0470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CD1006-A58F-4F5B-A2E6-3AD975E2467D}"/>
              </a:ext>
            </a:extLst>
          </p:cNvPr>
          <p:cNvSpPr txBox="1"/>
          <p:nvPr/>
        </p:nvSpPr>
        <p:spPr>
          <a:xfrm>
            <a:off x="787149" y="5644158"/>
            <a:ext cx="7569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gryc@mail.vstecb.cz</a:t>
            </a:r>
            <a:r>
              <a:rPr lang="cs-CZ" dirty="0"/>
              <a:t>; </a:t>
            </a:r>
            <a:r>
              <a:rPr lang="cs-CZ" dirty="0">
                <a:hlinkClick r:id="rId4"/>
              </a:rPr>
              <a:t>socha@mail.vstecb.cz</a:t>
            </a:r>
            <a:r>
              <a:rPr lang="cs-CZ" dirty="0"/>
              <a:t>; </a:t>
            </a:r>
            <a:r>
              <a:rPr lang="cs-CZ" dirty="0">
                <a:hlinkClick r:id="rId5"/>
              </a:rPr>
              <a:t>mohamed@mail.vstecb.cz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75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2701305"/>
          </a:xfrm>
        </p:spPr>
        <p:txBody>
          <a:bodyPr/>
          <a:lstStyle/>
          <a:p>
            <a:pPr lvl="0"/>
            <a:r>
              <a:rPr lang="cs-CZ" dirty="0"/>
              <a:t>Tato kapitola se zabývá měření součástí pomocí prvků, jako jsou díry a rovinné povrchy, a obvykle se používají pro účely zarovnání součástí s referenčním modelem a pro účely kontroly rozměrů.</a:t>
            </a:r>
          </a:p>
          <a:p>
            <a:r>
              <a:rPr lang="cs-CZ" dirty="0"/>
              <a:t>Dále se zabývá několika způsoby vyrovnání součásti a vytvoření souřadnicového systému.</a:t>
            </a:r>
          </a:p>
          <a:p>
            <a:pPr lvl="0"/>
            <a:endParaRPr lang="cs-CZ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Zdroje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387" y="1843420"/>
            <a:ext cx="8023225" cy="3660110"/>
          </a:xfrm>
        </p:spPr>
        <p:txBody>
          <a:bodyPr/>
          <a:lstStyle/>
          <a:p>
            <a:r>
              <a:rPr lang="cs-CZ" dirty="0"/>
              <a:t>MANUÁL společnosti INNOVMETRIC. </a:t>
            </a:r>
            <a:r>
              <a:rPr lang="cs-CZ" i="1" dirty="0"/>
              <a:t>PolyWorks </a:t>
            </a:r>
            <a:r>
              <a:rPr lang="cs-CZ" i="1" dirty="0" err="1"/>
              <a:t>Inspector</a:t>
            </a:r>
            <a:r>
              <a:rPr lang="cs-CZ" i="1" dirty="0"/>
              <a:t> </a:t>
            </a:r>
            <a:r>
              <a:rPr lang="cs-CZ" i="1" dirty="0" err="1"/>
              <a:t>Training</a:t>
            </a:r>
            <a:r>
              <a:rPr lang="cs-CZ" i="1" dirty="0"/>
              <a:t> </a:t>
            </a:r>
            <a:r>
              <a:rPr lang="cs-CZ" i="1" dirty="0" err="1"/>
              <a:t>Workbook</a:t>
            </a:r>
            <a:r>
              <a:rPr lang="cs-CZ" i="1" dirty="0"/>
              <a:t>: Basic </a:t>
            </a:r>
            <a:r>
              <a:rPr lang="cs-CZ" i="1" dirty="0" err="1"/>
              <a:t>Probing</a:t>
            </a:r>
            <a:r>
              <a:rPr lang="cs-CZ" i="1" dirty="0"/>
              <a:t> and </a:t>
            </a:r>
            <a:r>
              <a:rPr lang="cs-CZ" i="1" dirty="0" err="1"/>
              <a:t>Scanning</a:t>
            </a:r>
            <a:r>
              <a:rPr lang="cs-CZ" i="1" dirty="0"/>
              <a:t> </a:t>
            </a:r>
            <a:r>
              <a:rPr lang="cs-CZ" i="1" dirty="0" err="1"/>
              <a:t>Applications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CNC CMM.</a:t>
            </a:r>
            <a:r>
              <a:rPr lang="cs-CZ" dirty="0"/>
              <a:t> </a:t>
            </a:r>
            <a:r>
              <a:rPr lang="cs-CZ" dirty="0" err="1"/>
              <a:t>Québec</a:t>
            </a:r>
            <a:r>
              <a:rPr lang="cs-CZ" dirty="0"/>
              <a:t> QC </a:t>
            </a:r>
            <a:r>
              <a:rPr lang="cs-CZ" dirty="0" err="1"/>
              <a:t>Canada</a:t>
            </a:r>
            <a:r>
              <a:rPr lang="cs-CZ" dirty="0"/>
              <a:t>, 2014.</a:t>
            </a:r>
          </a:p>
          <a:p>
            <a:pPr marL="0" indent="0">
              <a:buNone/>
            </a:pPr>
            <a:endParaRPr lang="cs-CZ" altLang="cs-CZ" sz="18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5144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Součásti prvků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941513"/>
            <a:ext cx="4973160" cy="4331664"/>
          </a:xfrm>
        </p:spPr>
        <p:txBody>
          <a:bodyPr/>
          <a:lstStyle/>
          <a:p>
            <a:r>
              <a:rPr lang="cs-CZ" sz="2400" dirty="0"/>
              <a:t>Prvek obvykle obsahuje jmenovitou nebo měřenou složku, také označovanou jako primitiva.</a:t>
            </a:r>
          </a:p>
          <a:p>
            <a:r>
              <a:rPr lang="cs-CZ" sz="2400" b="1" dirty="0"/>
              <a:t>Jmenovitý prvek</a:t>
            </a:r>
            <a:r>
              <a:rPr lang="cs-CZ" sz="2400" dirty="0"/>
              <a:t> představuje teoretické nebo ideální měření, jaké se nachází na modelu CAD.</a:t>
            </a:r>
          </a:p>
          <a:p>
            <a:r>
              <a:rPr lang="cs-CZ" sz="2400" b="1" dirty="0"/>
              <a:t>Měřený prvek</a:t>
            </a:r>
            <a:r>
              <a:rPr lang="cs-CZ" sz="2400" dirty="0"/>
              <a:t> je vytvořen z datových bodů naměřených na aktuální součásti.</a:t>
            </a:r>
            <a:endParaRPr lang="cs-CZ" sz="2000" b="1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Konstrukce CNC CMM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0785416-AFC0-40B5-A6FD-202A5473AB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787" y="1871774"/>
            <a:ext cx="3151573" cy="13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Druhy prvků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825625"/>
            <a:ext cx="5718884" cy="3248180"/>
          </a:xfrm>
        </p:spPr>
        <p:txBody>
          <a:bodyPr/>
          <a:lstStyle/>
          <a:p>
            <a:r>
              <a:rPr lang="cs-CZ" sz="2400" b="1" dirty="0"/>
              <a:t>Více typů</a:t>
            </a:r>
            <a:r>
              <a:rPr lang="cs-CZ" sz="2400" dirty="0"/>
              <a:t>: umožňuje extrahování primitiv automaticky nebo interaktivně z referenčních objektů založených na CAD nezávisle na jejich příslušných typech (kruhy, válce, roviny atd.)</a:t>
            </a:r>
          </a:p>
          <a:p>
            <a:r>
              <a:rPr lang="cs-CZ" sz="2400" b="1" dirty="0"/>
              <a:t>Individuální typ</a:t>
            </a:r>
            <a:r>
              <a:rPr lang="cs-CZ" sz="2400" dirty="0"/>
              <a:t>: rozbalte rozevírací nabídku typu prvku a vyberte, který typ prvku chcete vytvořit.</a:t>
            </a:r>
          </a:p>
          <a:p>
            <a:endParaRPr lang="cs-CZ" sz="2000" b="1" dirty="0"/>
          </a:p>
        </p:txBody>
      </p:sp>
      <p:grpSp>
        <p:nvGrpSpPr>
          <p:cNvPr id="19" name="Group 2309">
            <a:extLst>
              <a:ext uri="{FF2B5EF4-FFF2-40B4-BE49-F238E27FC236}">
                <a16:creationId xmlns:a16="http://schemas.microsoft.com/office/drawing/2014/main" id="{7B8B0074-D9FB-4F3B-B37E-A80C88F4DDF7}"/>
              </a:ext>
            </a:extLst>
          </p:cNvPr>
          <p:cNvGrpSpPr>
            <a:grpSpLocks/>
          </p:cNvGrpSpPr>
          <p:nvPr/>
        </p:nvGrpSpPr>
        <p:grpSpPr bwMode="auto">
          <a:xfrm>
            <a:off x="6960092" y="2352583"/>
            <a:ext cx="781236" cy="710214"/>
            <a:chOff x="7221" y="121"/>
            <a:chExt cx="541" cy="541"/>
          </a:xfrm>
        </p:grpSpPr>
        <p:pic>
          <p:nvPicPr>
            <p:cNvPr id="20" name="Picture 2311">
              <a:extLst>
                <a:ext uri="{FF2B5EF4-FFF2-40B4-BE49-F238E27FC236}">
                  <a16:creationId xmlns:a16="http://schemas.microsoft.com/office/drawing/2014/main" id="{F5B6C66C-F283-4070-A835-5C7AE2D9E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" y="121"/>
              <a:ext cx="425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310">
              <a:extLst>
                <a:ext uri="{FF2B5EF4-FFF2-40B4-BE49-F238E27FC236}">
                  <a16:creationId xmlns:a16="http://schemas.microsoft.com/office/drawing/2014/main" id="{CC3E99A2-662E-47E6-827B-4B71F4106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" y="388"/>
              <a:ext cx="26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57895B87-CC0E-4DE6-9626-012F244289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55" y="3477889"/>
            <a:ext cx="2372742" cy="22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Způsob vytvoření prvku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5986" y="1721159"/>
            <a:ext cx="4740717" cy="4068453"/>
          </a:xfrm>
        </p:spPr>
        <p:txBody>
          <a:bodyPr/>
          <a:lstStyle/>
          <a:p>
            <a:r>
              <a:rPr lang="cs-CZ" b="1" u="sng" dirty="0"/>
              <a:t>Numericky                       </a:t>
            </a:r>
            <a:r>
              <a:rPr lang="cs-CZ" dirty="0"/>
              <a:t>funkce lze vytvořit numericky pomocí matematických definic.</a:t>
            </a:r>
          </a:p>
          <a:p>
            <a:r>
              <a:rPr lang="cs-CZ" b="1" u="sng" dirty="0"/>
              <a:t>Z objektů a Od průsečíků    </a:t>
            </a:r>
            <a:r>
              <a:rPr lang="cs-CZ" dirty="0"/>
              <a:t>Při vytváření prvků pomocí konstrukčních metod, například z objektů nebo z průsečíků, se nabízí výběrové pole pro výběr metody.</a:t>
            </a:r>
            <a:endParaRPr lang="cs-CZ" sz="2400" b="1" dirty="0"/>
          </a:p>
        </p:txBody>
      </p:sp>
      <p:pic>
        <p:nvPicPr>
          <p:cNvPr id="9" name="image166.jpeg">
            <a:extLst>
              <a:ext uri="{FF2B5EF4-FFF2-40B4-BE49-F238E27FC236}">
                <a16:creationId xmlns:a16="http://schemas.microsoft.com/office/drawing/2014/main" id="{79AEACA9-ED29-4EF2-B26C-678033C335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13" y="3755385"/>
            <a:ext cx="2364046" cy="18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Srovnávací body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3877" y="1485900"/>
            <a:ext cx="8089807" cy="4169176"/>
          </a:xfrm>
        </p:spPr>
        <p:txBody>
          <a:bodyPr/>
          <a:lstStyle/>
          <a:p>
            <a:pPr lvl="0"/>
            <a:r>
              <a:rPr lang="cs-CZ" dirty="0"/>
              <a:t>Srovnávací body povrchu jsou měřící objekty vytvořené ve specifických souřadnicích na povrchu referenčního objektu a měří odchylky datového objektu od referenčního objektu v tomto konkrétním místě.</a:t>
            </a:r>
          </a:p>
          <a:p>
            <a:r>
              <a:rPr lang="cs-CZ" sz="2400" i="1" dirty="0"/>
              <a:t>Měření → Srovnávací body → Vytvořit → Body povrchu</a:t>
            </a:r>
            <a:r>
              <a:rPr lang="cs-CZ" sz="2400" dirty="0"/>
              <a:t> </a:t>
            </a:r>
          </a:p>
          <a:p>
            <a:pPr lvl="0"/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1C6DCE3-D2F3-4109-8908-B164993469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18" y="4360601"/>
            <a:ext cx="2083331" cy="7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Řez dílcem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54E5AD4-3C9B-4BF5-B975-46A9E7A8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2362"/>
            <a:ext cx="5550208" cy="1946638"/>
          </a:xfrm>
        </p:spPr>
        <p:txBody>
          <a:bodyPr/>
          <a:lstStyle/>
          <a:p>
            <a:r>
              <a:rPr lang="cs-CZ" sz="2400" dirty="0"/>
              <a:t>Průřezy jsou měřící nástroje používané pro 2D kontrolu povrchů. Umožňují vypočítat odchylky podél profilů získaných z rovin řezu.</a:t>
            </a:r>
          </a:p>
          <a:p>
            <a:endParaRPr lang="cs-CZ" sz="24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1FD05A-84D2-4EBD-9B33-8FF50FF01A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71" y="1395427"/>
            <a:ext cx="2891177" cy="167057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A4661EF-33CE-451C-8EE4-0C4C4EB85224}"/>
              </a:ext>
            </a:extLst>
          </p:cNvPr>
          <p:cNvSpPr txBox="1"/>
          <p:nvPr/>
        </p:nvSpPr>
        <p:spPr>
          <a:xfrm>
            <a:off x="628650" y="4081243"/>
            <a:ext cx="600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highlight>
                  <a:srgbClr val="FFFF00"/>
                </a:highlight>
              </a:rPr>
              <a:t>Měření → Průřezy → Vytvořit → Standartní průřez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DF01892-3CD3-46B1-846B-54A8FFE82B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29" y="3836685"/>
            <a:ext cx="2047148" cy="7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dirty="0"/>
              <a:t>Způsob vytvoření řezu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3684" y="1554395"/>
            <a:ext cx="8589295" cy="4262863"/>
          </a:xfrm>
        </p:spPr>
        <p:txBody>
          <a:bodyPr/>
          <a:lstStyle/>
          <a:p>
            <a:r>
              <a:rPr lang="cs-CZ" b="1" dirty="0"/>
              <a:t>Podél standardní osy</a:t>
            </a:r>
            <a:r>
              <a:rPr lang="cs-CZ" dirty="0"/>
              <a:t>: Umožňuje vytvoření průřezu kolmého ke standardní ose systému, například k ose X.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Podélná křivka</a:t>
            </a:r>
            <a:r>
              <a:rPr lang="cs-CZ" dirty="0"/>
              <a:t>: Umožňuje vytvořit průřez kolmý na křivku. Zahrnuje určení typu křivky, která se má použít, a poté určení umístění průřezu podél křivky.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Radiální</a:t>
            </a:r>
            <a:r>
              <a:rPr lang="cs-CZ" dirty="0"/>
              <a:t>: Umožňuje vytvořit průřez, který vychází z axiálního primitiva, jako je válec nebo kužel.</a:t>
            </a:r>
            <a:endParaRPr lang="cs-CZ" sz="2000" dirty="0"/>
          </a:p>
          <a:p>
            <a:pPr lvl="0"/>
            <a:endParaRPr lang="cs-CZ" sz="2100" dirty="0"/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450615" cy="1233488"/>
          </a:xfrm>
        </p:spPr>
        <p:txBody>
          <a:bodyPr/>
          <a:lstStyle/>
          <a:p>
            <a:r>
              <a:rPr lang="cs-CZ" dirty="0"/>
              <a:t>Před-zarovnání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5416481" cy="2310839"/>
          </a:xfrm>
        </p:spPr>
        <p:txBody>
          <a:bodyPr/>
          <a:lstStyle/>
          <a:p>
            <a:pPr lvl="0"/>
            <a:r>
              <a:rPr lang="cs-CZ" dirty="0"/>
              <a:t> </a:t>
            </a:r>
            <a:r>
              <a:rPr lang="cs-CZ" sz="2400" dirty="0"/>
              <a:t>Je nabízena metoda rychlého předběžného přiřazení CMM, která nejprve porovnává osy zařízení CMM s osami referenčního objektu a poté se měří bod zarovnání pro umístění součásti</a:t>
            </a: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1" name="image358.jpeg">
            <a:extLst>
              <a:ext uri="{FF2B5EF4-FFF2-40B4-BE49-F238E27FC236}">
                <a16:creationId xmlns:a16="http://schemas.microsoft.com/office/drawing/2014/main" id="{6EF86330-7E0A-42A6-96B4-D985CD04FCD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4137" y="1635482"/>
            <a:ext cx="2121439" cy="244824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F711256-9079-4285-BB44-04CD119C65C7}"/>
              </a:ext>
            </a:extLst>
          </p:cNvPr>
          <p:cNvSpPr txBox="1"/>
          <p:nvPr/>
        </p:nvSpPr>
        <p:spPr>
          <a:xfrm>
            <a:off x="720725" y="4563122"/>
            <a:ext cx="402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Zarovnání </a:t>
            </a:r>
            <a:r>
              <a:rPr lang="cs-CZ" i="1" dirty="0">
                <a:highlight>
                  <a:srgbClr val="FFFF00"/>
                </a:highlight>
              </a:rPr>
              <a:t>→</a:t>
            </a:r>
            <a:r>
              <a:rPr lang="cs-CZ" dirty="0">
                <a:highlight>
                  <a:srgbClr val="FFFF00"/>
                </a:highlight>
              </a:rPr>
              <a:t> CMM před zarovnání </a:t>
            </a:r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65ACB57-424F-4B86-8CA7-910D4A8CA5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36" y="4447787"/>
            <a:ext cx="1546346" cy="6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6874</TotalTime>
  <Words>1150</Words>
  <Application>Microsoft Office PowerPoint</Application>
  <PresentationFormat>Předvádění na obrazovce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Wingdings</vt:lpstr>
      <vt:lpstr>Motiv Office</vt:lpstr>
      <vt:lpstr>Definice a měření prvků na CAD datech, vyrovnání na CAD model  </vt:lpstr>
      <vt:lpstr>Úvod</vt:lpstr>
      <vt:lpstr>Součásti prvků</vt:lpstr>
      <vt:lpstr>Druhy prvků</vt:lpstr>
      <vt:lpstr>Způsob vytvoření prvku</vt:lpstr>
      <vt:lpstr>Srovnávací body </vt:lpstr>
      <vt:lpstr>Řez dílcem</vt:lpstr>
      <vt:lpstr>Způsob vytvoření řezu</vt:lpstr>
      <vt:lpstr>Před-zarovnání</vt:lpstr>
      <vt:lpstr>Vyrovnání pomocí povrchových bodů</vt:lpstr>
      <vt:lpstr>Srovnání měřené součásti k referenčnímu objektu</vt:lpstr>
      <vt:lpstr>Vyrovnání pomocí kolmých rovin</vt:lpstr>
      <vt:lpstr>Srovnání pomocí roviny, osy a středového bodu</vt:lpstr>
      <vt:lpstr>Best-fit</vt:lpstr>
      <vt:lpstr>Srovnání pomocí referenčního rámce</vt:lpstr>
      <vt:lpstr>Vytvoření souřadnicového systému </vt:lpstr>
      <vt:lpstr>Úprava souřadnicového systému</vt:lpstr>
      <vt:lpstr>Kontrolní otázky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286</cp:revision>
  <dcterms:created xsi:type="dcterms:W3CDTF">2015-10-09T09:08:26Z</dcterms:created>
  <dcterms:modified xsi:type="dcterms:W3CDTF">2020-06-23T06:38:59Z</dcterms:modified>
</cp:coreProperties>
</file>