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2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295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EC739AFD-9CB2-453C-BAAB-48598B260661}"/>
    <pc:docChg chg="undo custSel modSld">
      <pc:chgData name="Karel Gryc" userId="4cb3adc4-4c39-4654-8559-719ca26ee55b" providerId="ADAL" clId="{EC739AFD-9CB2-453C-BAAB-48598B260661}" dt="2020-06-19T13:47:56.674" v="123" actId="1076"/>
      <pc:docMkLst>
        <pc:docMk/>
      </pc:docMkLst>
      <pc:sldChg chg="modSp mod">
        <pc:chgData name="Karel Gryc" userId="4cb3adc4-4c39-4654-8559-719ca26ee55b" providerId="ADAL" clId="{EC739AFD-9CB2-453C-BAAB-48598B260661}" dt="2020-06-19T13:45:56.019" v="45" actId="6549"/>
        <pc:sldMkLst>
          <pc:docMk/>
          <pc:sldMk cId="0" sldId="256"/>
        </pc:sldMkLst>
        <pc:spChg chg="mod">
          <ac:chgData name="Karel Gryc" userId="4cb3adc4-4c39-4654-8559-719ca26ee55b" providerId="ADAL" clId="{EC739AFD-9CB2-453C-BAAB-48598B260661}" dt="2020-06-19T13:45:56.019" v="45" actId="6549"/>
          <ac:spMkLst>
            <pc:docMk/>
            <pc:sldMk cId="0" sldId="256"/>
            <ac:spMk id="6" creationId="{60579023-0446-774E-AD99-603CD77DD536}"/>
          </ac:spMkLst>
        </pc:spChg>
      </pc:sldChg>
      <pc:sldChg chg="addSp modSp mod">
        <pc:chgData name="Karel Gryc" userId="4cb3adc4-4c39-4654-8559-719ca26ee55b" providerId="ADAL" clId="{EC739AFD-9CB2-453C-BAAB-48598B260661}" dt="2020-06-19T13:47:56.674" v="123" actId="1076"/>
        <pc:sldMkLst>
          <pc:docMk/>
          <pc:sldMk cId="2074756403" sldId="461"/>
        </pc:sldMkLst>
        <pc:spChg chg="mod">
          <ac:chgData name="Karel Gryc" userId="4cb3adc4-4c39-4654-8559-719ca26ee55b" providerId="ADAL" clId="{EC739AFD-9CB2-453C-BAAB-48598B260661}" dt="2020-06-19T13:46:59.711" v="50" actId="20577"/>
          <ac:spMkLst>
            <pc:docMk/>
            <pc:sldMk cId="2074756403" sldId="461"/>
            <ac:spMk id="2" creationId="{6DDADF8B-464A-3F45-B014-7F0CD8566F88}"/>
          </ac:spMkLst>
        </pc:spChg>
        <pc:spChg chg="add mod">
          <ac:chgData name="Karel Gryc" userId="4cb3adc4-4c39-4654-8559-719ca26ee55b" providerId="ADAL" clId="{EC739AFD-9CB2-453C-BAAB-48598B260661}" dt="2020-06-19T13:47:56.674" v="123" actId="1076"/>
          <ac:spMkLst>
            <pc:docMk/>
            <pc:sldMk cId="2074756403" sldId="461"/>
            <ac:spMk id="3" creationId="{37CD1006-A58F-4F5B-A2E6-3AD975E246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781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 do 3D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měření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CNC CMM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24" y="1262365"/>
            <a:ext cx="629681" cy="6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>
                <a:solidFill>
                  <a:prstClr val="white"/>
                </a:solidFill>
              </a:rPr>
              <a:t>Kurzy </a:t>
            </a:r>
            <a:r>
              <a:rPr lang="cs-CZ" sz="1400" dirty="0">
                <a:solidFill>
                  <a:prstClr val="white"/>
                </a:solidFill>
              </a:rPr>
              <a:t>pro společnost 4.0, s registračním číslem: CZ.02.2.69/0.0/0.0/16_031/0011591 </a:t>
            </a:r>
            <a:r>
              <a:rPr lang="cs-CZ"/>
              <a:t>		www</a:t>
            </a:r>
            <a:r>
              <a:rPr lang="cs-CZ" dirty="0"/>
              <a:t>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" y="887187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Grafické uživatelské rozhraní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26D8BF7-67BA-4533-904E-2729E2232E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1373335"/>
            <a:ext cx="6130840" cy="478386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C19B385-0B24-4CA9-844C-B7B9183D4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55" y="1368541"/>
            <a:ext cx="29432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Pohyb objektů ve 3D zobrazení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816966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dirty="0"/>
              <a:t>Otáčení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Otáčení kolem osy X a osy Y zobrazení os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Posun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Posun podél osy X a osy 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Přiblížení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Posun podél osy Z = operace přiblížení(Zoom). </a:t>
            </a: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21" name="image27.jpeg">
            <a:extLst>
              <a:ext uri="{FF2B5EF4-FFF2-40B4-BE49-F238E27FC236}">
                <a16:creationId xmlns:a16="http://schemas.microsoft.com/office/drawing/2014/main" id="{4B64632C-B596-4E0E-8F0D-5DC8409AF8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81" y="2285967"/>
            <a:ext cx="1021715" cy="974410"/>
          </a:xfrm>
          <a:prstGeom prst="rect">
            <a:avLst/>
          </a:prstGeom>
        </p:spPr>
      </p:pic>
      <p:pic>
        <p:nvPicPr>
          <p:cNvPr id="22" name="image28.jpeg">
            <a:extLst>
              <a:ext uri="{FF2B5EF4-FFF2-40B4-BE49-F238E27FC236}">
                <a16:creationId xmlns:a16="http://schemas.microsoft.com/office/drawing/2014/main" id="{FD52D777-7529-49A7-8ABE-E63E5E65696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3482" y="3703638"/>
            <a:ext cx="1021715" cy="982632"/>
          </a:xfrm>
          <a:prstGeom prst="rect">
            <a:avLst/>
          </a:prstGeom>
        </p:spPr>
      </p:pic>
      <p:pic>
        <p:nvPicPr>
          <p:cNvPr id="23" name="image29.jpeg">
            <a:extLst>
              <a:ext uri="{FF2B5EF4-FFF2-40B4-BE49-F238E27FC236}">
                <a16:creationId xmlns:a16="http://schemas.microsoft.com/office/drawing/2014/main" id="{8D9CD766-5417-4812-B45D-EFB137C048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3481" y="5129531"/>
            <a:ext cx="1021715" cy="9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Konfigurace CNC CMM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7256618" cy="33009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Jedním z prvních kroků při práci s CNC CMM </a:t>
            </a:r>
            <a:r>
              <a:rPr lang="cs-CZ" sz="2400" dirty="0" err="1"/>
              <a:t>plug</a:t>
            </a:r>
            <a:r>
              <a:rPr lang="cs-CZ" sz="2400" dirty="0"/>
              <a:t>-in spočívá ve specifikaci jedné nebo více konfigurací stroje, což znamená definování komponentů stroje.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Vytvoření nástroje.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Lokalizace zásobníku nástroje.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Vytvořit kalibrační kouli.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Vytvořit konfiguraci stroje.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13" name="image83.jpeg">
            <a:extLst>
              <a:ext uri="{FF2B5EF4-FFF2-40B4-BE49-F238E27FC236}">
                <a16:creationId xmlns:a16="http://schemas.microsoft.com/office/drawing/2014/main" id="{90A818AB-3EED-4EA1-81DD-D0B1604FAB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2538" y="2212790"/>
            <a:ext cx="789622" cy="8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396792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Vlastnosti snímacího zařízení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E3EB888-C9A6-4ED3-A342-99F8DB57AB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90" y="1261900"/>
            <a:ext cx="5491620" cy="23631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823B666-D344-47A0-82A5-8FC1896044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52" y="3625055"/>
            <a:ext cx="4173696" cy="28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Připojení na CNC CMM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8169662" cy="1801496"/>
          </a:xfrm>
        </p:spPr>
        <p:txBody>
          <a:bodyPr/>
          <a:lstStyle/>
          <a:p>
            <a:pPr lvl="0"/>
            <a:r>
              <a:rPr lang="cs-CZ" sz="2400" dirty="0"/>
              <a:t>Připojení k CNC CMM znamená navázání komunikace s tímto zařízením.</a:t>
            </a:r>
          </a:p>
          <a:p>
            <a:pPr lvl="0"/>
            <a:r>
              <a:rPr lang="cs-CZ" sz="2400" dirty="0"/>
              <a:t>Ikona na panelu nástrojů zařízení =&gt;	</a:t>
            </a:r>
          </a:p>
          <a:p>
            <a:pPr marL="0" lvl="0" indent="0">
              <a:buNone/>
            </a:pPr>
            <a:endParaRPr lang="cs-CZ" sz="2400" dirty="0"/>
          </a:p>
        </p:txBody>
      </p:sp>
      <p:pic>
        <p:nvPicPr>
          <p:cNvPr id="9" name="image101.jpeg">
            <a:extLst>
              <a:ext uri="{FF2B5EF4-FFF2-40B4-BE49-F238E27FC236}">
                <a16:creationId xmlns:a16="http://schemas.microsoft.com/office/drawing/2014/main" id="{620D0EE8-F27F-4316-94B9-EC75F0693C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8984" y="2548254"/>
            <a:ext cx="815975" cy="71310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EE25D92-FC40-4D99-83D3-48038F9DF3C3}"/>
              </a:ext>
            </a:extLst>
          </p:cNvPr>
          <p:cNvSpPr txBox="1"/>
          <p:nvPr/>
        </p:nvSpPr>
        <p:spPr>
          <a:xfrm>
            <a:off x="498320" y="3320890"/>
            <a:ext cx="5231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Při připojování k </a:t>
            </a:r>
            <a:r>
              <a:rPr lang="cs-CZ" sz="2400" dirty="0" err="1"/>
              <a:t>plug</a:t>
            </a:r>
            <a:r>
              <a:rPr lang="cs-CZ" sz="2400" dirty="0"/>
              <a:t>-in modulu CNC CMM musí být určen nástroj aktuálně namontovaný na stroji. Aktuální nástroj lze poté změnit pomocí panelu nástrojů.</a:t>
            </a: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B2851E-BCDE-42E4-9D5C-B6D0905A88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7" y="3862708"/>
            <a:ext cx="2811463" cy="19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359650" cy="1233488"/>
          </a:xfrm>
        </p:spPr>
        <p:txBody>
          <a:bodyPr/>
          <a:lstStyle/>
          <a:p>
            <a:r>
              <a:rPr lang="cs-CZ" dirty="0"/>
              <a:t>Vyhledání kalibrační koule a zásobníku nástrojů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398206" y="1744463"/>
            <a:ext cx="5799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panelu nástroje sondy</a:t>
            </a:r>
          </a:p>
          <a:p>
            <a:r>
              <a:rPr lang="cs-CZ" i="1" dirty="0">
                <a:highlight>
                  <a:srgbClr val="FFFF00"/>
                </a:highlight>
              </a:rPr>
              <a:t>Najít kalibrační kouli nebo najít zásobník nástrojů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10" name="image128.jpeg">
            <a:extLst>
              <a:ext uri="{FF2B5EF4-FFF2-40B4-BE49-F238E27FC236}">
                <a16:creationId xmlns:a16="http://schemas.microsoft.com/office/drawing/2014/main" id="{89B088AC-7463-4F67-AEB4-0966070DE7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5040" y="1941513"/>
            <a:ext cx="576580" cy="533400"/>
          </a:xfrm>
          <a:prstGeom prst="rect">
            <a:avLst/>
          </a:prstGeom>
        </p:spPr>
      </p:pic>
      <p:sp>
        <p:nvSpPr>
          <p:cNvPr id="11" name="Textové pole 2">
            <a:extLst>
              <a:ext uri="{FF2B5EF4-FFF2-40B4-BE49-F238E27FC236}">
                <a16:creationId xmlns:a16="http://schemas.microsoft.com/office/drawing/2014/main" id="{571E20CD-AF72-493B-835D-F2537006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329" y="1998379"/>
            <a:ext cx="713740" cy="41549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endParaRPr lang="cs-CZ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129.jpeg">
            <a:extLst>
              <a:ext uri="{FF2B5EF4-FFF2-40B4-BE49-F238E27FC236}">
                <a16:creationId xmlns:a16="http://schemas.microsoft.com/office/drawing/2014/main" id="{2C60A813-B1C5-43A2-B3C5-200DD4B828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0078" y="1900873"/>
            <a:ext cx="576580" cy="5740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398206" y="2721568"/>
            <a:ext cx="7359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První kalibrační koule je automaticky umístěna, jakmile je kalibrována první orientace nástroje nebo jakmile je kalibrována hlava sondy.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zásobník nástrojů je umístěný snímáním pomocí kalibrované orientace nástroje.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Změna orientace nástroje.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9837" y="1660382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Na panelu nástroje sondy: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A8BA4A-7E4C-4440-84F2-50983E31C5EA}"/>
              </a:ext>
            </a:extLst>
          </p:cNvPr>
          <p:cNvSpPr txBox="1"/>
          <p:nvPr/>
        </p:nvSpPr>
        <p:spPr>
          <a:xfrm>
            <a:off x="619760" y="2345868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Nástroje a orientace nástrojů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11" name="image131.jpeg">
            <a:extLst>
              <a:ext uri="{FF2B5EF4-FFF2-40B4-BE49-F238E27FC236}">
                <a16:creationId xmlns:a16="http://schemas.microsoft.com/office/drawing/2014/main" id="{CD2BD446-AD2D-4368-B2A3-823CCC75A9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0889" y="2167653"/>
            <a:ext cx="741681" cy="77841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31E3A6-117A-41D6-BB42-792C92CE3A55}"/>
              </a:ext>
            </a:extLst>
          </p:cNvPr>
          <p:cNvSpPr txBox="1"/>
          <p:nvPr/>
        </p:nvSpPr>
        <p:spPr>
          <a:xfrm>
            <a:off x="619760" y="35052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Úhel A </a:t>
            </a:r>
            <a:r>
              <a:rPr lang="cs-CZ" dirty="0" err="1"/>
              <a:t>a</a:t>
            </a:r>
            <a:r>
              <a:rPr lang="cs-CZ" dirty="0"/>
              <a:t> B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pro každý nástroj musí být orientace zadána pomocí úhlu A </a:t>
            </a:r>
            <a:r>
              <a:rPr lang="cs-CZ" dirty="0" err="1"/>
              <a:t>a</a:t>
            </a:r>
            <a:r>
              <a:rPr lang="cs-CZ" dirty="0"/>
              <a:t> B. Úhel A odpovídá svislému pohybu nástroje, zatímco úhel B odpovídá vodorovnému pohybu nástroje.</a:t>
            </a:r>
          </a:p>
          <a:p>
            <a:endParaRPr lang="cs-CZ" dirty="0"/>
          </a:p>
        </p:txBody>
      </p:sp>
      <p:pic>
        <p:nvPicPr>
          <p:cNvPr id="13" name="image132.jpeg">
            <a:extLst>
              <a:ext uri="{FF2B5EF4-FFF2-40B4-BE49-F238E27FC236}">
                <a16:creationId xmlns:a16="http://schemas.microsoft.com/office/drawing/2014/main" id="{1E6CA7B3-1933-4715-98DB-BE06D0F906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1730" y="3318135"/>
            <a:ext cx="2962910" cy="26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028700"/>
          </a:xfrm>
        </p:spPr>
        <p:txBody>
          <a:bodyPr/>
          <a:lstStyle/>
          <a:p>
            <a:r>
              <a:rPr lang="cs-CZ" dirty="0"/>
              <a:t>Import CAD modelu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0261" y="1736725"/>
            <a:ext cx="8556470" cy="8845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i="1" dirty="0">
                <a:highlight>
                  <a:srgbClr val="FFFF00"/>
                </a:highlight>
              </a:rPr>
              <a:t>Soubor → Nahrát → CAD model</a:t>
            </a:r>
            <a:endParaRPr lang="cs-CZ" sz="1800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2EC35DF-401C-442E-9C8C-93CD212275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42" y="1485900"/>
            <a:ext cx="2450783" cy="106108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63B291-AB20-43AB-BC8E-745A24A443FC}"/>
              </a:ext>
            </a:extLst>
          </p:cNvPr>
          <p:cNvSpPr txBox="1"/>
          <p:nvPr/>
        </p:nvSpPr>
        <p:spPr>
          <a:xfrm>
            <a:off x="660400" y="2702560"/>
            <a:ext cx="4124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Soubor CAD může být v neutrálním formátu (IGES nebo STEP souboru) nebo v nativním formátu (jako CATIA, NX, Pro / E, </a:t>
            </a:r>
            <a:r>
              <a:rPr lang="cs-CZ" sz="2400" dirty="0" err="1"/>
              <a:t>SolidWorks</a:t>
            </a:r>
            <a:r>
              <a:rPr lang="cs-CZ" sz="2400" dirty="0"/>
              <a:t>, nebo Inventor).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7DEB21-C736-4F14-A997-575B0F662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960" y="2458670"/>
            <a:ext cx="2235258" cy="3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87530" y="1941513"/>
            <a:ext cx="8556470" cy="2896529"/>
          </a:xfrm>
        </p:spPr>
        <p:txBody>
          <a:bodyPr/>
          <a:lstStyle/>
          <a:p>
            <a:pPr lvl="0"/>
            <a:r>
              <a:rPr lang="cs-CZ" dirty="0"/>
              <a:t>Změna orientace nástroje sondy?</a:t>
            </a:r>
          </a:p>
          <a:p>
            <a:pPr lvl="0"/>
            <a:r>
              <a:rPr lang="cs-CZ" dirty="0"/>
              <a:t>Způsob upnutí dílce na měřící stůl? </a:t>
            </a:r>
          </a:p>
          <a:p>
            <a:pPr lvl="0"/>
            <a:r>
              <a:rPr lang="cs-CZ" dirty="0"/>
              <a:t>Import CAD modelu?</a:t>
            </a:r>
          </a:p>
          <a:p>
            <a:pPr lvl="0"/>
            <a:r>
              <a:rPr lang="cs-CZ" dirty="0"/>
              <a:t>Požadavky na měřící stůl?</a:t>
            </a:r>
          </a:p>
          <a:p>
            <a:pPr lvl="0"/>
            <a:r>
              <a:rPr lang="cs-CZ" dirty="0"/>
              <a:t>Označení povrchu?</a:t>
            </a:r>
          </a:p>
          <a:p>
            <a:pPr lvl="0"/>
            <a:r>
              <a:rPr lang="cs-CZ" dirty="0"/>
              <a:t>Značka kolmosti?</a:t>
            </a:r>
          </a:p>
        </p:txBody>
      </p:sp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2701305"/>
          </a:xfrm>
        </p:spPr>
        <p:txBody>
          <a:bodyPr/>
          <a:lstStyle/>
          <a:p>
            <a:pPr lvl="0"/>
            <a:r>
              <a:rPr lang="cs-CZ" dirty="0"/>
              <a:t>Seznámení s měřícím strojem THOME </a:t>
            </a:r>
            <a:r>
              <a:rPr lang="cs-CZ" dirty="0" err="1"/>
              <a:t>Präzision</a:t>
            </a:r>
            <a:r>
              <a:rPr lang="cs-CZ" dirty="0"/>
              <a:t> RAPID-Plus CNC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Vysvětlení norem ISO 1101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Základy programu PolyWorks. Zapnutí programu a zapnutí programu pomocí licenčního klíče.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sz="1800" dirty="0"/>
              <a:t>HRBKOVÁ Eliška. </a:t>
            </a:r>
            <a:r>
              <a:rPr lang="cs-CZ" sz="1800" i="1" dirty="0"/>
              <a:t>Problematika měření obecných tvarových ploch s využitím CMM. Praha 2016. Bakalářská práce (Bc.).</a:t>
            </a:r>
            <a:r>
              <a:rPr lang="cs-CZ" sz="1800" dirty="0"/>
              <a:t> ČESKÉ VYSOKÉ UČENÍ TECHNICKÉ V PRAZE. Fakulta strojní Ústav technologie obrábění, projektování a metrologie.</a:t>
            </a:r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0"/>
            <a:r>
              <a:rPr lang="cs-CZ" dirty="0"/>
              <a:t>CNC CMM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Konstrukce CNC CMM</a:t>
            </a: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9217" name="Obrázek 265">
            <a:extLst>
              <a:ext uri="{FF2B5EF4-FFF2-40B4-BE49-F238E27FC236}">
                <a16:creationId xmlns:a16="http://schemas.microsoft.com/office/drawing/2014/main" id="{331F308D-CADB-4559-B44B-289CE73B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7" y="2603499"/>
            <a:ext cx="4118530" cy="30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Obrázek 1">
            <a:extLst>
              <a:ext uri="{FF2B5EF4-FFF2-40B4-BE49-F238E27FC236}">
                <a16:creationId xmlns:a16="http://schemas.microsoft.com/office/drawing/2014/main" id="{B43532B5-EF3A-45BD-9F13-EDE4CD91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2603499"/>
            <a:ext cx="3692196" cy="28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 CNC CMM</a:t>
            </a:r>
            <a:endParaRPr kumimoji="0" lang="cs-CZ" altLang="cs-CZ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Snímací dotek, upnutí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48180"/>
          </a:xfrm>
        </p:spPr>
        <p:txBody>
          <a:bodyPr/>
          <a:lstStyle/>
          <a:p>
            <a:pPr lvl="0"/>
            <a:r>
              <a:rPr lang="cs-CZ" dirty="0"/>
              <a:t>Druhy snímacích doteků: přímé doteky, diskové doteky, válcové doteky.</a:t>
            </a:r>
          </a:p>
          <a:p>
            <a:r>
              <a:rPr lang="cs-CZ" dirty="0"/>
              <a:t>Materiály doteků: syntetický rubín, keramika, nitrid křemíku.</a:t>
            </a:r>
            <a:endParaRPr lang="cs-CZ" sz="2400" dirty="0"/>
          </a:p>
          <a:p>
            <a:r>
              <a:rPr lang="cs-CZ" dirty="0"/>
              <a:t>Upnutí dílce na stůl musí být dostatečně tuhé.</a:t>
            </a:r>
          </a:p>
          <a:p>
            <a:r>
              <a:rPr lang="cs-CZ" dirty="0"/>
              <a:t>Použijeme upínky nebo stavebnicový upínací systém</a:t>
            </a:r>
            <a:r>
              <a:rPr lang="cs-CZ" sz="2400" dirty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Kalibrace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5986" y="1721160"/>
            <a:ext cx="4350099" cy="3248180"/>
          </a:xfrm>
        </p:spPr>
        <p:txBody>
          <a:bodyPr/>
          <a:lstStyle/>
          <a:p>
            <a:r>
              <a:rPr lang="cs-CZ" dirty="0"/>
              <a:t>Kalibrace snímacího systému spočívá v zaměření polohy kalibrační koule referenčním snímačem a následná kalibrace snímačů zvolených pro snímání.</a:t>
            </a:r>
            <a:endParaRPr lang="cs-CZ" sz="24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A572BD-59B4-4C50-B5AF-8203DA325F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5" y="1721160"/>
            <a:ext cx="3505688" cy="28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ČSN EN ISO 1101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8" y="1485900"/>
            <a:ext cx="3855868" cy="4169176"/>
          </a:xfrm>
        </p:spPr>
        <p:txBody>
          <a:bodyPr/>
          <a:lstStyle/>
          <a:p>
            <a:pPr lvl="0"/>
            <a:r>
              <a:rPr lang="cs-CZ" dirty="0"/>
              <a:t>Norma ISO 1101 obsahuje definice tolerancí tvaru, orientace, umístění a házení a pravidla pro předepisování těchto tolerancí ve výrobní dokumentaci.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843EA64-1211-4353-B0C4-2EE26289D5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5" y="1369612"/>
            <a:ext cx="5026241" cy="39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Tolerance povrchu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AD59A03-DBDA-47BE-8683-BC0E873DB1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61" y="1798653"/>
            <a:ext cx="801888" cy="1397307"/>
          </a:xfrm>
          <a:prstGeom prst="rect">
            <a:avLst/>
          </a:prstGeom>
        </p:spPr>
      </p:pic>
      <p:sp>
        <p:nvSpPr>
          <p:cNvPr id="10" name="Textové pole 2">
            <a:extLst>
              <a:ext uri="{FF2B5EF4-FFF2-40B4-BE49-F238E27FC236}">
                <a16:creationId xmlns:a16="http://schemas.microsoft.com/office/drawing/2014/main" id="{FAC4A68F-318A-4190-98C9-A2EABD10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545" y="1831467"/>
            <a:ext cx="3132455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Není definováno, jak je povrchu dosaženo </a:t>
            </a: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 pole 2">
            <a:extLst>
              <a:ext uri="{FF2B5EF4-FFF2-40B4-BE49-F238E27FC236}">
                <a16:creationId xmlns:a16="http://schemas.microsoft.com/office/drawing/2014/main" id="{3D2A2CAE-FB5C-4F98-A979-61F369F4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545" y="2342366"/>
            <a:ext cx="4340860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Dosažení povrchu obráběním (odebráním povrchu)</a:t>
            </a: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 pole 2">
            <a:extLst>
              <a:ext uri="{FF2B5EF4-FFF2-40B4-BE49-F238E27FC236}">
                <a16:creationId xmlns:a16="http://schemas.microsoft.com/office/drawing/2014/main" id="{3C52B1F0-BBB7-415D-8F0C-EABE96DA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2" y="2840360"/>
            <a:ext cx="4714875" cy="3013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Ubírání materiálu není povoleno</a:t>
            </a: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1E11BF2-1CED-4164-B20D-8B25076C98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35" y="3143097"/>
            <a:ext cx="6239329" cy="33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800" dirty="0"/>
              <a:t>Seznámení s programem PolyWorks.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660316" cy="4262863"/>
          </a:xfrm>
        </p:spPr>
        <p:txBody>
          <a:bodyPr/>
          <a:lstStyle/>
          <a:p>
            <a:pPr lvl="0"/>
            <a:r>
              <a:rPr lang="cs-CZ" sz="2000" dirty="0"/>
              <a:t>Po spuštění programu </a:t>
            </a:r>
            <a:r>
              <a:rPr lang="cs-CZ" sz="2000" dirty="0" err="1"/>
              <a:t>PolyWorks</a:t>
            </a:r>
            <a:r>
              <a:rPr lang="cs-CZ" sz="2000" dirty="0"/>
              <a:t> se zobrazí </a:t>
            </a:r>
            <a:r>
              <a:rPr lang="cs-CZ" sz="2000" dirty="0" err="1"/>
              <a:t>Workspace</a:t>
            </a:r>
            <a:r>
              <a:rPr lang="cs-CZ" sz="2000" dirty="0"/>
              <a:t> Manažer rozhraní, zde je přímý přístup ke všem modulům, projektům, správě souborů atd. </a:t>
            </a:r>
          </a:p>
          <a:p>
            <a:endParaRPr lang="cs-CZ" sz="2100" dirty="0"/>
          </a:p>
          <a:p>
            <a:pPr lvl="0"/>
            <a:endParaRPr lang="cs-CZ" sz="2100" dirty="0"/>
          </a:p>
          <a:p>
            <a:endParaRPr lang="cs-CZ" sz="21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97E7A5-D2F9-44D8-9995-41DE2C6F7D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2148" y="2264946"/>
            <a:ext cx="6079703" cy="4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450615" cy="1233488"/>
          </a:xfrm>
        </p:spPr>
        <p:txBody>
          <a:bodyPr/>
          <a:lstStyle/>
          <a:p>
            <a:r>
              <a:rPr lang="cs-CZ" sz="3600" dirty="0"/>
              <a:t>Správce licencí PolyWorks a nastavení možností projektu.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5416481" cy="4351338"/>
          </a:xfrm>
        </p:spPr>
        <p:txBody>
          <a:bodyPr/>
          <a:lstStyle/>
          <a:p>
            <a:pPr lvl="0"/>
            <a:r>
              <a:rPr lang="cs-CZ" sz="2400" dirty="0"/>
              <a:t>Licenční klíče je nutné používat v PolyWorks </a:t>
            </a:r>
            <a:r>
              <a:rPr lang="cs-CZ" sz="2400" dirty="0" err="1"/>
              <a:t>Suite</a:t>
            </a:r>
            <a:r>
              <a:rPr lang="cs-CZ" sz="2400" dirty="0"/>
              <a:t> Licence jsou spravovány prostřednictvím manažera licencí: </a:t>
            </a:r>
            <a:r>
              <a:rPr lang="cs-CZ" sz="2400" dirty="0" err="1"/>
              <a:t>PolyWorks</a:t>
            </a:r>
            <a:r>
              <a:rPr lang="cs-CZ" sz="2400" dirty="0"/>
              <a:t> Metrology </a:t>
            </a:r>
            <a:r>
              <a:rPr lang="cs-CZ" sz="2400" dirty="0" err="1"/>
              <a:t>Suite</a:t>
            </a:r>
            <a:r>
              <a:rPr lang="cs-CZ" sz="2400" dirty="0"/>
              <a:t>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Určité výchozí hodnoty a parametry, použité v sadě PolyWorks Metrology </a:t>
            </a:r>
            <a:r>
              <a:rPr lang="cs-CZ" sz="2400" dirty="0" err="1"/>
              <a:t>Suite</a:t>
            </a:r>
            <a:r>
              <a:rPr lang="cs-CZ" sz="2400" dirty="0"/>
              <a:t> lze nastavit v položkách Možnosti pracovního prostoru.</a:t>
            </a:r>
            <a:r>
              <a:rPr lang="cs-CZ" sz="2400" i="1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9" name="image26.jpeg">
            <a:extLst>
              <a:ext uri="{FF2B5EF4-FFF2-40B4-BE49-F238E27FC236}">
                <a16:creationId xmlns:a16="http://schemas.microsoft.com/office/drawing/2014/main" id="{50F121CC-E983-4C23-890C-76FF15A709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41" y="2054050"/>
            <a:ext cx="841391" cy="902214"/>
          </a:xfrm>
          <a:prstGeom prst="rect">
            <a:avLst/>
          </a:prstGeom>
        </p:spPr>
      </p:pic>
      <p:pic>
        <p:nvPicPr>
          <p:cNvPr id="10" name="image27.jpeg">
            <a:extLst>
              <a:ext uri="{FF2B5EF4-FFF2-40B4-BE49-F238E27FC236}">
                <a16:creationId xmlns:a16="http://schemas.microsoft.com/office/drawing/2014/main" id="{1BF8BF80-16CD-4718-8F15-3F9DBB356F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41" y="3792092"/>
            <a:ext cx="883226" cy="9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6719</TotalTime>
  <Words>1031</Words>
  <Application>Microsoft Office PowerPoint</Application>
  <PresentationFormat>Předvádění na obrazovce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</vt:lpstr>
      <vt:lpstr>Motiv Office</vt:lpstr>
      <vt:lpstr>Úvod do 3D měření CNC CMM </vt:lpstr>
      <vt:lpstr>Úvod</vt:lpstr>
      <vt:lpstr>CNC CMM</vt:lpstr>
      <vt:lpstr>Snímací dotek, upnutí</vt:lpstr>
      <vt:lpstr>Kalibrace</vt:lpstr>
      <vt:lpstr>ČSN EN ISO 1101</vt:lpstr>
      <vt:lpstr>Tolerance povrchu </vt:lpstr>
      <vt:lpstr>Seznámení s programem PolyWorks.</vt:lpstr>
      <vt:lpstr>Správce licencí PolyWorks a nastavení možností projektu.</vt:lpstr>
      <vt:lpstr>Grafické uživatelské rozhraní</vt:lpstr>
      <vt:lpstr>Pohyb objektů ve 3D zobrazení</vt:lpstr>
      <vt:lpstr>Konfigurace CNC CMM</vt:lpstr>
      <vt:lpstr>Vlastnosti snímacího zařízení</vt:lpstr>
      <vt:lpstr>Připojení na CNC CMM</vt:lpstr>
      <vt:lpstr>Vyhledání kalibrační koule a zásobníku nástrojů</vt:lpstr>
      <vt:lpstr>Změna orientace nástroje.</vt:lpstr>
      <vt:lpstr>Import CAD modelu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267</cp:revision>
  <dcterms:created xsi:type="dcterms:W3CDTF">2015-10-09T09:08:26Z</dcterms:created>
  <dcterms:modified xsi:type="dcterms:W3CDTF">2020-06-23T06:35:50Z</dcterms:modified>
</cp:coreProperties>
</file>