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29"/>
  </p:notesMasterIdLst>
  <p:sldIdLst>
    <p:sldId id="256" r:id="rId2"/>
    <p:sldId id="380" r:id="rId3"/>
    <p:sldId id="294" r:id="rId4"/>
    <p:sldId id="381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97" r:id="rId21"/>
    <p:sldId id="398" r:id="rId22"/>
    <p:sldId id="399" r:id="rId23"/>
    <p:sldId id="400" r:id="rId24"/>
    <p:sldId id="401" r:id="rId25"/>
    <p:sldId id="402" r:id="rId26"/>
    <p:sldId id="403" r:id="rId27"/>
    <p:sldId id="404" r:id="rId28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7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>
            <a:extLst>
              <a:ext uri="{FF2B5EF4-FFF2-40B4-BE49-F238E27FC236}">
                <a16:creationId xmlns:a16="http://schemas.microsoft.com/office/drawing/2014/main" id="{E169075B-CC2A-A246-9BE2-44B3792662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id="{0D72DE7B-9807-304E-B113-07106B5FE3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66E3F7-B81A-E347-899F-ECE6E9467646}" type="datetimeFigureOut">
              <a:rPr lang="cs-CZ"/>
              <a:pPr>
                <a:defRPr/>
              </a:pPr>
              <a:t>23.06.2020</a:t>
            </a:fld>
            <a:endParaRPr lang="cs-CZ"/>
          </a:p>
        </p:txBody>
      </p:sp>
      <p:sp>
        <p:nvSpPr>
          <p:cNvPr id="4" name="Zástupný symbol obrazu snímky 3">
            <a:extLst>
              <a:ext uri="{FF2B5EF4-FFF2-40B4-BE49-F238E27FC236}">
                <a16:creationId xmlns:a16="http://schemas.microsoft.com/office/drawing/2014/main" id="{7C452DB2-D0A0-9048-BA12-FEF1EBDB4B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oznámok 4">
            <a:extLst>
              <a:ext uri="{FF2B5EF4-FFF2-40B4-BE49-F238E27FC236}">
                <a16:creationId xmlns:a16="http://schemas.microsoft.com/office/drawing/2014/main" id="{F1CC6C1C-37F6-1445-88D8-C0C315223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/>
              <a:t>Upravte štýl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  <a:endParaRPr lang="cs-CZ" noProof="0"/>
          </a:p>
        </p:txBody>
      </p:sp>
      <p:sp>
        <p:nvSpPr>
          <p:cNvPr id="6" name="Zástupný symbol päty 5">
            <a:extLst>
              <a:ext uri="{FF2B5EF4-FFF2-40B4-BE49-F238E27FC236}">
                <a16:creationId xmlns:a16="http://schemas.microsoft.com/office/drawing/2014/main" id="{22E57085-77BB-3B47-9F92-3AF9F2BD46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6">
            <a:extLst>
              <a:ext uri="{FF2B5EF4-FFF2-40B4-BE49-F238E27FC236}">
                <a16:creationId xmlns:a16="http://schemas.microsoft.com/office/drawing/2014/main" id="{5A75D23F-AD84-E848-AE8A-0ADFDF92E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6AC7EC-89F2-3946-BE34-997CEAFD66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2694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 podnadpisů.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F3C24-F785-6B43-8B82-D51088DB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466E-40E1-4441-BABD-D347ADBFB6D7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19104-603D-E64F-8B15-E1FCED0B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E06A0-8F70-104A-B71B-FEC199AD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B1D7E-5C34-B64F-BD06-258E36215471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94012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0F7D6-1E73-774B-8E8B-91D80A03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4B43-6C96-4A40-A808-580195111A64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0BF08-819A-5545-A329-7DD26A5C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81728-870E-764A-A876-B1A2B8B8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6F83-658E-734E-B2D6-C089A0C8927C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38426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0A183-B033-BA4A-AEC1-8A75293DC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F539-959D-B34E-8709-EBEF908FF6A6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E993-7089-2049-8C85-FDCFD59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E5A2E-8BA7-0140-9BB0-FB6ACA88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E346-8FF3-E940-B041-3BCDA563A3A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0396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5C8FD-E78E-6E42-81DD-756DF3B5B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EFCF-2DF6-BE46-9AFE-ACD35B994AF3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E771D-66FD-BE47-A661-6E0A7D16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27475-0B63-1144-B2E9-6BBD7777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A71C2-0F8F-7841-B85A-445BD80B66CF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59209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4BF44-6B2A-1844-B37B-CD1D88EF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735B-88E7-154D-BF7F-47988E167A22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C1995-765A-4C4A-9DD7-BFC75FC9C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AE9ED-395D-7F4F-808B-F8673145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D6F78-11B3-2F44-8E28-F00375AFEB20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08410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D738E2-C269-2B40-B4C2-A3CF465B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F5467-32E8-8E48-8A31-046EA149BFB6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1B063D-6A8F-AD4F-849A-A581EEE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3A3F98-2A38-7F48-85B7-6BC76266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CFDD-4BB7-E040-A703-D885B8F7A5F8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99991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85DD28-0F5E-1B42-9C1D-0C7D2C83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50DC9-7735-6E44-AF04-D509739D264D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2A84F7-4ABC-864C-8E78-59689F89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126BE7-9482-0F43-9AD5-0B4D7587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B8B44-A719-9A43-BC2A-4E13B021963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40890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009EB1D-782E-F24A-B4A0-8934128A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73CED-BC59-C24A-AEAD-E0BC76ED2908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9C14BD-AEE9-6646-A1E6-FBE6644B9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873373-2367-D246-8B4C-A81DD391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9CACA-88A4-DF48-B2B1-21296B9A5FC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50301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945695-8DEE-DA4A-8514-41E338F6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8AA41-7A2C-3347-A03E-522E0D6D2781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A309396-B8C4-EE47-9D95-CD39A5CE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24BD09-318D-D14C-A6A3-24D07362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4A00B-BB65-9541-BBE2-F2C7D3CA9B0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49023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F90FAF-F15B-0D4C-8B80-27CE93B7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1FDB-6227-8840-BDF9-F018B1B7C7D3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FE1757-1ACC-7C40-BD7A-9DC89F5F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44D693-7FEB-394B-B45E-5D50D9EB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7D85-8CDA-5F43-89CD-3D83123EFD9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21899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E437BD-52B9-9240-8C0C-EB718E52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397B-A09D-584B-BF39-D05BF5269078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8074C8-7A43-0141-AD2A-537E547B7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36FB60-9C80-5C46-931A-E49B2842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303C0-B19C-2B48-9660-EBD0F9BC4F1E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3091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C2B2DCE9-C790-4D4B-BFE8-E730D894E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077999D1-192B-154C-AC4A-62B622EEC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97F48-74BD-F041-804F-C4C6ACCAC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BE5B89-A59B-AA43-BC59-2D5FE768FFE6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7C848-4E0D-154B-B588-3CDBAF6B8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94A79-6B55-D948-BA0A-8BD3F27F4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EEBE5B-DA56-624C-A424-F3D277D4DBA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_0014 kopie-prezentace.jpg">
            <a:extLst>
              <a:ext uri="{FF2B5EF4-FFF2-40B4-BE49-F238E27FC236}">
                <a16:creationId xmlns:a16="http://schemas.microsoft.com/office/drawing/2014/main" id="{38A5ED6A-8037-0146-B03F-5CDDB9F047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8553"/>
            <a:ext cx="9144000" cy="372031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527" y="2252094"/>
            <a:ext cx="7738946" cy="155404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Zpracování</a:t>
            </a: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k-SK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dat</a:t>
            </a: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z optického 3D skeneru v </a:t>
            </a:r>
            <a:r>
              <a:rPr lang="sk-SK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Artec</a:t>
            </a: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k-SK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Studiu</a:t>
            </a: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cs-CZ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2050" name="Obrázek 3">
            <a:extLst>
              <a:ext uri="{FF2B5EF4-FFF2-40B4-BE49-F238E27FC236}">
                <a16:creationId xmlns:a16="http://schemas.microsoft.com/office/drawing/2014/main" id="{ABA4BAFA-7BE0-5443-9AD1-02995DFE9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039" y="1273094"/>
            <a:ext cx="646974" cy="64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	www.VSTECB.cz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11686C6-A668-4A8F-B545-B951C070A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30" y="941067"/>
            <a:ext cx="6218151" cy="13800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075" y="398618"/>
            <a:ext cx="9090025" cy="1233488"/>
          </a:xfrm>
        </p:spPr>
        <p:txBody>
          <a:bodyPr/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Editace dat Artec Studio</a:t>
            </a:r>
            <a:endParaRPr lang="cs-CZ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9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95585" y="1511514"/>
            <a:ext cx="5231316" cy="4538352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Jak je označit? </a:t>
            </a:r>
          </a:p>
          <a:p>
            <a:r>
              <a:rPr lang="cs-CZ" sz="2400" u="sng" dirty="0"/>
              <a:t>fialová</a:t>
            </a:r>
            <a:r>
              <a:rPr lang="cs-CZ" sz="2400" dirty="0"/>
              <a:t> = „</a:t>
            </a:r>
            <a:r>
              <a:rPr lang="cs-CZ" sz="2400" dirty="0" err="1"/>
              <a:t>mark</a:t>
            </a:r>
            <a:r>
              <a:rPr lang="cs-CZ" sz="2400" dirty="0"/>
              <a:t> as </a:t>
            </a:r>
            <a:r>
              <a:rPr lang="cs-CZ" sz="2400" dirty="0" err="1"/>
              <a:t>registred</a:t>
            </a:r>
            <a:r>
              <a:rPr lang="cs-CZ" sz="2400" dirty="0"/>
              <a:t>“ </a:t>
            </a:r>
          </a:p>
          <a:p>
            <a:r>
              <a:rPr lang="cs-CZ" sz="2400" u="sng" dirty="0"/>
              <a:t>světle zelená</a:t>
            </a:r>
            <a:r>
              <a:rPr lang="cs-CZ" sz="2400" dirty="0"/>
              <a:t> = „</a:t>
            </a:r>
            <a:r>
              <a:rPr lang="cs-CZ" sz="2400" dirty="0" err="1"/>
              <a:t>mark</a:t>
            </a:r>
            <a:r>
              <a:rPr lang="cs-CZ" sz="2400" dirty="0"/>
              <a:t> as </a:t>
            </a:r>
            <a:r>
              <a:rPr lang="cs-CZ" sz="2400" dirty="0" err="1"/>
              <a:t>unregistred</a:t>
            </a:r>
            <a:r>
              <a:rPr lang="cs-CZ" sz="2400" dirty="0"/>
              <a:t>“</a:t>
            </a:r>
          </a:p>
          <a:p>
            <a:r>
              <a:rPr lang="cs-CZ" sz="2400" dirty="0"/>
              <a:t>Po provedení tohoto výběru zůstaňte kurzorem na připojovaném (světle zeleném </a:t>
            </a:r>
            <a:r>
              <a:rPr lang="cs-CZ" sz="2400" dirty="0" err="1"/>
              <a:t>skenu</a:t>
            </a:r>
            <a:r>
              <a:rPr lang="cs-CZ" sz="2400" dirty="0"/>
              <a:t>) a klikněte tlačítko „Auto-</a:t>
            </a:r>
            <a:r>
              <a:rPr lang="cs-CZ" sz="2400" dirty="0" err="1"/>
              <a:t>alignment</a:t>
            </a:r>
            <a:r>
              <a:rPr lang="cs-CZ" sz="2400" dirty="0"/>
              <a:t>“.</a:t>
            </a:r>
          </a:p>
          <a:p>
            <a:r>
              <a:rPr lang="cs-CZ" sz="2400" dirty="0"/>
              <a:t>Pokud se vám skeny nesloučí na pozici, kterou jste potřebovali, znamená to, že software nemá dostatečnou shodnou plochu a nedokáže je spojit.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381" y="511110"/>
            <a:ext cx="3447619" cy="5828571"/>
          </a:xfrm>
          <a:prstGeom prst="rect">
            <a:avLst/>
          </a:prstGeom>
        </p:spPr>
      </p:pic>
      <p:cxnSp>
        <p:nvCxnSpPr>
          <p:cNvPr id="10" name="Přímá spojnice se šipkou 9"/>
          <p:cNvCxnSpPr/>
          <p:nvPr/>
        </p:nvCxnSpPr>
        <p:spPr>
          <a:xfrm>
            <a:off x="5360987" y="2686420"/>
            <a:ext cx="1140174" cy="948878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330283"/>
      </p:ext>
    </p:extLst>
  </p:cSld>
  <p:clrMapOvr>
    <a:masterClrMapping/>
  </p:clrMapOvr>
  <p:transition spd="slow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075" y="398618"/>
            <a:ext cx="9090025" cy="1233488"/>
          </a:xfrm>
        </p:spPr>
        <p:txBody>
          <a:bodyPr/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Editace dat Artec Studio</a:t>
            </a:r>
            <a:endParaRPr lang="cs-CZ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10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95585" y="1511514"/>
            <a:ext cx="8748054" cy="4538352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	</a:t>
            </a:r>
            <a:r>
              <a:rPr lang="cs-CZ" sz="2500" dirty="0"/>
              <a:t>Vždy začínejte </a:t>
            </a:r>
            <a:r>
              <a:rPr lang="cs-CZ" sz="2500" dirty="0" err="1"/>
              <a:t>skenem</a:t>
            </a:r>
            <a:r>
              <a:rPr lang="cs-CZ" sz="2500" dirty="0"/>
              <a:t>, který je nejpodrobnější.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Příklad: </a:t>
            </a:r>
          </a:p>
          <a:p>
            <a:r>
              <a:rPr lang="cs-CZ" sz="2400" dirty="0"/>
              <a:t>Budete skenovat lidskou hlavu. První sken bude nejpodrobnější a bude obsahovat levou část tváře, nos, levé ucho a kus krku. K tomuto </a:t>
            </a:r>
            <a:r>
              <a:rPr lang="cs-CZ" sz="2400" dirty="0" err="1"/>
              <a:t>skenu</a:t>
            </a:r>
            <a:r>
              <a:rPr lang="cs-CZ" sz="2400" dirty="0"/>
              <a:t> napojujte vždy takový sken, který má něco společného. Část ucha, či zmíněnou tvář. Pokud budete chtít připojit k tomuto zmíněnému </a:t>
            </a:r>
            <a:r>
              <a:rPr lang="cs-CZ" sz="2400" dirty="0" err="1"/>
              <a:t>skenu</a:t>
            </a:r>
            <a:r>
              <a:rPr lang="cs-CZ" sz="2400" dirty="0"/>
              <a:t> pravou část, která bude obsahovat pravou tvář, pravé ucho, ale nebude obsahovat např. společný nos, či jinou shodnou plochu, které by se mohl software chytit, s největší pravděpodobností vám tyto dvě části nedokáže spojit.  </a:t>
            </a:r>
          </a:p>
          <a:p>
            <a:endParaRPr lang="cs-CZ" sz="2400" dirty="0"/>
          </a:p>
        </p:txBody>
      </p:sp>
      <p:pic>
        <p:nvPicPr>
          <p:cNvPr id="9" name="Picture 2" descr="Image result for žárovka kreslená symbo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9" t="20251" r="18461" b="19749"/>
          <a:stretch/>
        </p:blipFill>
        <p:spPr bwMode="auto">
          <a:xfrm>
            <a:off x="720725" y="1511514"/>
            <a:ext cx="469823" cy="46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537721"/>
      </p:ext>
    </p:extLst>
  </p:cSld>
  <p:clrMapOvr>
    <a:masterClrMapping/>
  </p:clrMapOvr>
  <p:transition spd="slow"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075" y="398618"/>
            <a:ext cx="9090025" cy="1233488"/>
          </a:xfrm>
        </p:spPr>
        <p:txBody>
          <a:bodyPr/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Editace dat Artec Studio</a:t>
            </a:r>
            <a:endParaRPr lang="cs-CZ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11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95584" y="1511514"/>
            <a:ext cx="8681148" cy="4538352"/>
          </a:xfrm>
        </p:spPr>
        <p:txBody>
          <a:bodyPr/>
          <a:lstStyle/>
          <a:p>
            <a:r>
              <a:rPr lang="cs-CZ" sz="2400" dirty="0"/>
              <a:t>Akci dokončíme tlačítkem ,,</a:t>
            </a:r>
            <a:r>
              <a:rPr lang="cs-CZ" sz="2400" dirty="0" err="1"/>
              <a:t>Apply</a:t>
            </a:r>
            <a:r>
              <a:rPr lang="cs-CZ" sz="2400" dirty="0"/>
              <a:t>“ ve spodní části.</a:t>
            </a:r>
          </a:p>
          <a:p>
            <a:r>
              <a:rPr lang="cs-CZ" sz="2400" dirty="0"/>
              <a:t>První dva skeny jsou spojené. Spojujeme dál.</a:t>
            </a:r>
          </a:p>
          <a:p>
            <a:r>
              <a:rPr lang="cs-CZ" sz="2400" dirty="0"/>
              <a:t>Tyto skeny necháme vybrané /zobrazené/ a zobrazíme k nim další jeden.</a:t>
            </a:r>
          </a:p>
          <a:p>
            <a:r>
              <a:rPr lang="cs-CZ" sz="2400" dirty="0"/>
              <a:t>Fialově vybereme dva předchozí skeny – označit, pravé tlačítko, „</a:t>
            </a:r>
            <a:r>
              <a:rPr lang="cs-CZ" sz="2400" dirty="0" err="1"/>
              <a:t>mark</a:t>
            </a:r>
            <a:r>
              <a:rPr lang="cs-CZ" sz="2400" dirty="0"/>
              <a:t> as </a:t>
            </a:r>
            <a:r>
              <a:rPr lang="cs-CZ" sz="2400" dirty="0" err="1"/>
              <a:t>registred</a:t>
            </a:r>
            <a:r>
              <a:rPr lang="cs-CZ" sz="2400" dirty="0"/>
              <a:t>“.</a:t>
            </a:r>
          </a:p>
          <a:p>
            <a:r>
              <a:rPr lang="cs-CZ" sz="2400" dirty="0"/>
              <a:t>Jako světle zelený necháme opět sken, který chceme připojit. </a:t>
            </a:r>
          </a:p>
          <a:p>
            <a:r>
              <a:rPr lang="cs-CZ" sz="2400" dirty="0"/>
              <a:t>Opět „auto-</a:t>
            </a:r>
            <a:r>
              <a:rPr lang="cs-CZ" sz="2400" dirty="0" err="1"/>
              <a:t>alignment</a:t>
            </a:r>
            <a:r>
              <a:rPr lang="cs-CZ" sz="2400" dirty="0"/>
              <a:t>“.</a:t>
            </a:r>
          </a:p>
          <a:p>
            <a:r>
              <a:rPr lang="cs-CZ" sz="2400" dirty="0"/>
              <a:t>Pokud se skeny připojí správně, potvrdíme tlačítkem „</a:t>
            </a:r>
            <a:r>
              <a:rPr lang="cs-CZ" sz="2400" dirty="0" err="1"/>
              <a:t>Apply</a:t>
            </a:r>
            <a:r>
              <a:rPr lang="cs-CZ" sz="2400" dirty="0"/>
              <a:t>“.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27934114"/>
      </p:ext>
    </p:extLst>
  </p:cSld>
  <p:clrMapOvr>
    <a:masterClrMapping/>
  </p:clrMapOvr>
  <p:transition spd="slow"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075" y="398618"/>
            <a:ext cx="9090025" cy="1233488"/>
          </a:xfrm>
        </p:spPr>
        <p:txBody>
          <a:bodyPr/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Editace dat Artec Studio</a:t>
            </a:r>
            <a:endParaRPr lang="cs-CZ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12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95584" y="1511514"/>
            <a:ext cx="8681148" cy="4538352"/>
          </a:xfrm>
        </p:spPr>
        <p:txBody>
          <a:bodyPr/>
          <a:lstStyle/>
          <a:p>
            <a:r>
              <a:rPr lang="cs-CZ" sz="2400" dirty="0"/>
              <a:t>Akci dokončíme tlačítkem ,,</a:t>
            </a:r>
            <a:r>
              <a:rPr lang="cs-CZ" sz="2400" dirty="0" err="1"/>
              <a:t>Apply</a:t>
            </a:r>
            <a:r>
              <a:rPr lang="cs-CZ" sz="2400" dirty="0"/>
              <a:t>“ ve spodní části.</a:t>
            </a:r>
          </a:p>
          <a:p>
            <a:r>
              <a:rPr lang="cs-CZ" sz="2400" dirty="0"/>
              <a:t>První dva skeny jsou spojené. Spojujeme dál.</a:t>
            </a:r>
          </a:p>
          <a:p>
            <a:r>
              <a:rPr lang="cs-CZ" sz="2400" dirty="0"/>
              <a:t>Tyto skeny necháme vybrané /zobrazené/ a zobrazíme k nim další jeden.</a:t>
            </a:r>
          </a:p>
          <a:p>
            <a:r>
              <a:rPr lang="cs-CZ" sz="2400" dirty="0"/>
              <a:t>Fialově vybereme dva předchozí skeny – označit, pravé tlačítko, „</a:t>
            </a:r>
            <a:r>
              <a:rPr lang="cs-CZ" sz="2400" dirty="0" err="1"/>
              <a:t>mark</a:t>
            </a:r>
            <a:r>
              <a:rPr lang="cs-CZ" sz="2400" dirty="0"/>
              <a:t> as </a:t>
            </a:r>
            <a:r>
              <a:rPr lang="cs-CZ" sz="2400" dirty="0" err="1"/>
              <a:t>registred</a:t>
            </a:r>
            <a:r>
              <a:rPr lang="cs-CZ" sz="2400" dirty="0"/>
              <a:t>“.</a:t>
            </a:r>
          </a:p>
          <a:p>
            <a:r>
              <a:rPr lang="cs-CZ" sz="2400" dirty="0"/>
              <a:t>Jako světle zelený necháme opět sken, který chceme připojit. </a:t>
            </a:r>
          </a:p>
          <a:p>
            <a:r>
              <a:rPr lang="cs-CZ" sz="2400" dirty="0"/>
              <a:t>Opět „auto-</a:t>
            </a:r>
            <a:r>
              <a:rPr lang="cs-CZ" sz="2400" dirty="0" err="1"/>
              <a:t>alignment</a:t>
            </a:r>
            <a:r>
              <a:rPr lang="cs-CZ" sz="2400" dirty="0"/>
              <a:t>“.</a:t>
            </a:r>
          </a:p>
          <a:p>
            <a:r>
              <a:rPr lang="cs-CZ" sz="2400" dirty="0"/>
              <a:t>Pokud se skeny připojí správně, potvrdíme tlačítkem „</a:t>
            </a:r>
            <a:r>
              <a:rPr lang="cs-CZ" sz="2400" dirty="0" err="1"/>
              <a:t>Apply</a:t>
            </a:r>
            <a:r>
              <a:rPr lang="cs-CZ" sz="2400" dirty="0"/>
              <a:t>“.</a:t>
            </a:r>
          </a:p>
          <a:p>
            <a:r>
              <a:rPr lang="cs-CZ" sz="2400" dirty="0"/>
              <a:t>Takto pokračujeme dokud nemáme spojené všechny skeny, které potřebujeme.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67872500"/>
      </p:ext>
    </p:extLst>
  </p:cSld>
  <p:clrMapOvr>
    <a:masterClrMapping/>
  </p:clrMapOvr>
  <p:transition spd="slow"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075" y="398618"/>
            <a:ext cx="9090025" cy="1233488"/>
          </a:xfrm>
        </p:spPr>
        <p:txBody>
          <a:bodyPr/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Editace dat Artec Studio</a:t>
            </a:r>
            <a:endParaRPr lang="cs-CZ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13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07818" y="1712236"/>
            <a:ext cx="8201645" cy="4538352"/>
          </a:xfrm>
        </p:spPr>
        <p:txBody>
          <a:bodyPr/>
          <a:lstStyle/>
          <a:p>
            <a:r>
              <a:rPr lang="cs-CZ" sz="2400" dirty="0"/>
              <a:t>Výjimečně se můžeme dostat do situace, kdy jste si jisti, že překryvná plocha je dostatečná, ale ke spojení nedojde a software oznámí chybovou hlášku, že nelze spojit.</a:t>
            </a:r>
          </a:p>
          <a:p>
            <a:r>
              <a:rPr lang="cs-CZ" sz="2400" dirty="0"/>
              <a:t>Pokud tento sken nutně potřebujeme, použijeme manuální párování, kde definujeme společné body.</a:t>
            </a:r>
          </a:p>
          <a:p>
            <a:r>
              <a:rPr lang="cs-CZ" sz="2400" dirty="0"/>
              <a:t>V kartě ,,Align“ stiskneme tlačítko ,,New pair“.</a:t>
            </a:r>
          </a:p>
          <a:p>
            <a:r>
              <a:rPr lang="cs-CZ" sz="2400" dirty="0"/>
              <a:t>Tak definujeme několik (doporučuji minimálně 3) společných bodů a manuálně skeny spojíme.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6411647"/>
      </p:ext>
    </p:extLst>
  </p:cSld>
  <p:clrMapOvr>
    <a:masterClrMapping/>
  </p:clrMapOvr>
  <p:transition spd="slow"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075" y="398618"/>
            <a:ext cx="9090025" cy="1233488"/>
          </a:xfrm>
        </p:spPr>
        <p:txBody>
          <a:bodyPr/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Editace dat Artec Studio</a:t>
            </a:r>
            <a:endParaRPr lang="cs-CZ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14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720725" y="2102528"/>
            <a:ext cx="8000923" cy="2870915"/>
          </a:xfrm>
        </p:spPr>
        <p:txBody>
          <a:bodyPr/>
          <a:lstStyle/>
          <a:p>
            <a:r>
              <a:rPr lang="cs-CZ" sz="2400" dirty="0"/>
              <a:t>Skeny máme úspěšně napojené na sebe.</a:t>
            </a:r>
          </a:p>
          <a:p>
            <a:r>
              <a:rPr lang="cs-CZ" sz="2400" dirty="0"/>
              <a:t>Ne v každém </a:t>
            </a:r>
            <a:r>
              <a:rPr lang="cs-CZ" sz="2400" dirty="0" err="1"/>
              <a:t>skenu</a:t>
            </a:r>
            <a:r>
              <a:rPr lang="cs-CZ" sz="2400" dirty="0"/>
              <a:t> se povedlo naskenovat vše, někdy osoba nebo předmět, který jsme skenovali, změnil pozici, a tak celek vypadá trošku jinak, než je naše představa.</a:t>
            </a:r>
          </a:p>
          <a:p>
            <a:r>
              <a:rPr lang="cs-CZ" sz="2400" dirty="0"/>
              <a:t>Jako poslední jednotlivé skeny tedy probereme, případně částečně promažeme a sloučíme do jednoho </a:t>
            </a:r>
            <a:r>
              <a:rPr lang="cs-CZ" sz="2400" dirty="0" err="1"/>
              <a:t>skenu</a:t>
            </a:r>
            <a:r>
              <a:rPr lang="cs-CZ" sz="2400" dirty="0"/>
              <a:t>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90635602"/>
      </p:ext>
    </p:extLst>
  </p:cSld>
  <p:clrMapOvr>
    <a:masterClrMapping/>
  </p:clrMapOvr>
  <p:transition spd="slow"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075" y="398618"/>
            <a:ext cx="9090025" cy="1233488"/>
          </a:xfrm>
        </p:spPr>
        <p:txBody>
          <a:bodyPr/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Editace dat Artec Studio</a:t>
            </a:r>
            <a:endParaRPr lang="cs-CZ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15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52736" y="1489433"/>
            <a:ext cx="4341927" cy="2870915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Nyní si představíme pár funkcí na kartě ,,Editor“</a:t>
            </a:r>
          </a:p>
          <a:p>
            <a:r>
              <a:rPr lang="cs-CZ" sz="2400" dirty="0"/>
              <a:t>Funkce ,,</a:t>
            </a:r>
            <a:r>
              <a:rPr lang="cs-CZ" sz="2400" dirty="0" err="1"/>
              <a:t>Smoothing</a:t>
            </a:r>
            <a:r>
              <a:rPr lang="cs-CZ" sz="2400" dirty="0"/>
              <a:t> </a:t>
            </a:r>
            <a:r>
              <a:rPr lang="cs-CZ" sz="2400" dirty="0" err="1"/>
              <a:t>brush</a:t>
            </a:r>
            <a:r>
              <a:rPr lang="cs-CZ" sz="2400" dirty="0"/>
              <a:t>“ se využívá se k vyhlazení povrchu </a:t>
            </a:r>
            <a:r>
              <a:rPr lang="cs-CZ" sz="2400" dirty="0" err="1"/>
              <a:t>skenu</a:t>
            </a:r>
            <a:r>
              <a:rPr lang="cs-CZ" sz="2400" dirty="0"/>
              <a:t>.</a:t>
            </a:r>
          </a:p>
          <a:p>
            <a:r>
              <a:rPr lang="cs-CZ" sz="2400" dirty="0"/>
              <a:t>Funkce ,,</a:t>
            </a:r>
            <a:r>
              <a:rPr lang="cs-CZ" sz="2400" dirty="0" err="1"/>
              <a:t>Eraser</a:t>
            </a:r>
            <a:r>
              <a:rPr lang="cs-CZ" sz="2400" dirty="0"/>
              <a:t>“ funguje jako guma.</a:t>
            </a:r>
          </a:p>
          <a:p>
            <a:endParaRPr lang="cs-CZ" sz="2400" dirty="0"/>
          </a:p>
          <a:p>
            <a:pPr lvl="1"/>
            <a:endParaRPr lang="cs-CZ" sz="2000" dirty="0"/>
          </a:p>
          <a:p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987" y="1235075"/>
            <a:ext cx="3440192" cy="5341913"/>
          </a:xfrm>
          <a:prstGeom prst="rect">
            <a:avLst/>
          </a:prstGeom>
        </p:spPr>
      </p:pic>
      <p:cxnSp>
        <p:nvCxnSpPr>
          <p:cNvPr id="9" name="Přímá spojnice se šipkou 8"/>
          <p:cNvCxnSpPr/>
          <p:nvPr/>
        </p:nvCxnSpPr>
        <p:spPr>
          <a:xfrm>
            <a:off x="4694663" y="2531327"/>
            <a:ext cx="1256520" cy="2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983653"/>
      </p:ext>
    </p:extLst>
  </p:cSld>
  <p:clrMapOvr>
    <a:masterClrMapping/>
  </p:clrMapOvr>
  <p:transition spd="slow"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075" y="398618"/>
            <a:ext cx="9090025" cy="1233488"/>
          </a:xfrm>
        </p:spPr>
        <p:txBody>
          <a:bodyPr/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Editace dat Artec Studio</a:t>
            </a:r>
            <a:endParaRPr lang="cs-CZ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16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52736" y="1489434"/>
            <a:ext cx="4341927" cy="4178832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Nyní si představíme pár funkcí na kartě ,,Editor“</a:t>
            </a:r>
          </a:p>
          <a:p>
            <a:r>
              <a:rPr lang="cs-CZ" sz="2400" dirty="0"/>
              <a:t>Funkce ,,</a:t>
            </a:r>
            <a:r>
              <a:rPr lang="cs-CZ" sz="2400" dirty="0" err="1"/>
              <a:t>Smoothing</a:t>
            </a:r>
            <a:r>
              <a:rPr lang="cs-CZ" sz="2400" dirty="0"/>
              <a:t> </a:t>
            </a:r>
            <a:r>
              <a:rPr lang="cs-CZ" sz="2400" dirty="0" err="1"/>
              <a:t>brush</a:t>
            </a:r>
            <a:r>
              <a:rPr lang="cs-CZ" sz="2400" dirty="0"/>
              <a:t>“ se využívá se k vyhlazení povrchu </a:t>
            </a:r>
            <a:r>
              <a:rPr lang="cs-CZ" sz="2400" dirty="0" err="1"/>
              <a:t>skenu</a:t>
            </a:r>
            <a:r>
              <a:rPr lang="cs-CZ" sz="2400" dirty="0"/>
              <a:t>.</a:t>
            </a:r>
          </a:p>
          <a:p>
            <a:r>
              <a:rPr lang="cs-CZ" sz="2400" dirty="0"/>
              <a:t>Funkce ,,</a:t>
            </a:r>
            <a:r>
              <a:rPr lang="cs-CZ" sz="2400" dirty="0" err="1"/>
              <a:t>Eraser</a:t>
            </a:r>
            <a:r>
              <a:rPr lang="cs-CZ" sz="2400" dirty="0"/>
              <a:t>“ funguje jako guma.</a:t>
            </a:r>
          </a:p>
          <a:p>
            <a:endParaRPr lang="cs-CZ" sz="2400" dirty="0"/>
          </a:p>
          <a:p>
            <a:pPr lvl="1"/>
            <a:endParaRPr lang="cs-CZ" sz="2000" dirty="0"/>
          </a:p>
          <a:p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987" y="1235075"/>
            <a:ext cx="3440192" cy="5341913"/>
          </a:xfrm>
          <a:prstGeom prst="rect">
            <a:avLst/>
          </a:prstGeom>
        </p:spPr>
      </p:pic>
      <p:cxnSp>
        <p:nvCxnSpPr>
          <p:cNvPr id="9" name="Přímá spojnice se šipkou 8"/>
          <p:cNvCxnSpPr/>
          <p:nvPr/>
        </p:nvCxnSpPr>
        <p:spPr>
          <a:xfrm>
            <a:off x="4694663" y="2531327"/>
            <a:ext cx="1256520" cy="2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4467504" y="2913739"/>
            <a:ext cx="1483679" cy="627519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245403"/>
      </p:ext>
    </p:extLst>
  </p:cSld>
  <p:clrMapOvr>
    <a:masterClrMapping/>
  </p:clrMapOvr>
  <p:transition spd="slow"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075" y="398618"/>
            <a:ext cx="9090025" cy="1233488"/>
          </a:xfrm>
        </p:spPr>
        <p:txBody>
          <a:bodyPr/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Editace dat Artec Studio - Mazání</a:t>
            </a:r>
            <a:endParaRPr lang="cs-CZ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17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52736" y="1489434"/>
            <a:ext cx="4341927" cy="4178832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Potřebujeme smazat část </a:t>
            </a:r>
            <a:r>
              <a:rPr lang="cs-CZ" sz="2400" dirty="0" err="1"/>
              <a:t>skenu</a:t>
            </a:r>
            <a:r>
              <a:rPr lang="cs-CZ" sz="2400" dirty="0"/>
              <a:t>.</a:t>
            </a:r>
          </a:p>
          <a:p>
            <a:r>
              <a:rPr lang="cs-CZ" sz="2400" dirty="0"/>
              <a:t>Vybereme funkci </a:t>
            </a:r>
            <a:r>
              <a:rPr lang="cs-CZ" sz="2400" dirty="0" err="1"/>
              <a:t>Eraser</a:t>
            </a:r>
            <a:r>
              <a:rPr lang="cs-CZ" sz="2400" dirty="0"/>
              <a:t>.</a:t>
            </a:r>
          </a:p>
          <a:p>
            <a:r>
              <a:rPr lang="cs-CZ" sz="2400" dirty="0"/>
              <a:t>Zvolím jednu z možností výběru.</a:t>
            </a:r>
          </a:p>
          <a:p>
            <a:r>
              <a:rPr lang="cs-CZ" sz="2400" dirty="0"/>
              <a:t>V horní části okna je pak návod jak s funkcí pracovat. </a:t>
            </a:r>
          </a:p>
          <a:p>
            <a:endParaRPr lang="cs-CZ" sz="2400" dirty="0"/>
          </a:p>
          <a:p>
            <a:endParaRPr lang="cs-CZ" sz="2400" dirty="0"/>
          </a:p>
          <a:p>
            <a:pPr lvl="1"/>
            <a:endParaRPr lang="cs-CZ" sz="2000" dirty="0"/>
          </a:p>
          <a:p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002" y="1213841"/>
            <a:ext cx="3440192" cy="5341913"/>
          </a:xfrm>
          <a:prstGeom prst="rect">
            <a:avLst/>
          </a:prstGeom>
        </p:spPr>
      </p:pic>
      <p:cxnSp>
        <p:nvCxnSpPr>
          <p:cNvPr id="10" name="Přímá spojnice se šipkou 9"/>
          <p:cNvCxnSpPr/>
          <p:nvPr/>
        </p:nvCxnSpPr>
        <p:spPr>
          <a:xfrm>
            <a:off x="4263970" y="3622145"/>
            <a:ext cx="1947259" cy="1016762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858754"/>
      </p:ext>
    </p:extLst>
  </p:cSld>
  <p:clrMapOvr>
    <a:masterClrMapping/>
  </p:clrMapOvr>
  <p:transition spd="slow"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075" y="398618"/>
            <a:ext cx="9090025" cy="1233488"/>
          </a:xfrm>
        </p:spPr>
        <p:txBody>
          <a:bodyPr/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Editace dat Artec Studio - mazání</a:t>
            </a:r>
            <a:endParaRPr lang="cs-CZ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18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720725" y="1626916"/>
            <a:ext cx="8467878" cy="4151700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Podle návodu tedy : </a:t>
            </a:r>
          </a:p>
          <a:p>
            <a:r>
              <a:rPr lang="cs-CZ" sz="2400" dirty="0"/>
              <a:t>Podržíme Ctrl + vybereme levým tlačítkem myši.</a:t>
            </a:r>
          </a:p>
          <a:p>
            <a:r>
              <a:rPr lang="cs-CZ" sz="2400" dirty="0"/>
              <a:t>Pokud jsme označili něco špatně pomocí Ctrl + Alt + LTM odznačíme.</a:t>
            </a:r>
          </a:p>
          <a:p>
            <a:r>
              <a:rPr lang="cs-CZ" sz="2400" dirty="0"/>
              <a:t>Potvrdíme výmaz tlačítkem ,,</a:t>
            </a:r>
            <a:r>
              <a:rPr lang="cs-CZ" sz="2400" dirty="0" err="1"/>
              <a:t>Erase</a:t>
            </a:r>
            <a:r>
              <a:rPr lang="cs-CZ" sz="2400" dirty="0"/>
              <a:t>“.</a:t>
            </a:r>
          </a:p>
          <a:p>
            <a:r>
              <a:rPr lang="cs-CZ" sz="2400" dirty="0"/>
              <a:t>Velikost výběru lze regulovat Ctrl + kolečko myši.</a:t>
            </a:r>
          </a:p>
          <a:p>
            <a:r>
              <a:rPr lang="cs-CZ" sz="2400" dirty="0"/>
              <a:t>Existuje několik módů mazání.</a:t>
            </a:r>
          </a:p>
          <a:p>
            <a:pPr lvl="1"/>
            <a:r>
              <a:rPr lang="cs-CZ" sz="2100" dirty="0"/>
              <a:t>3D – vhodná pro drobné úpravy</a:t>
            </a:r>
          </a:p>
          <a:p>
            <a:pPr lvl="1"/>
            <a:r>
              <a:rPr lang="cs-CZ" sz="2100" dirty="0"/>
              <a:t>2D – má velkou nevýhodu, která bude následně vysvětlena</a:t>
            </a:r>
          </a:p>
          <a:p>
            <a:pPr lvl="1"/>
            <a:endParaRPr lang="cs-CZ" sz="2000" dirty="0"/>
          </a:p>
          <a:p>
            <a:endParaRPr lang="cs-CZ" sz="2400" dirty="0"/>
          </a:p>
          <a:p>
            <a:pPr marL="457200" lvl="1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93474184"/>
      </p:ext>
    </p:extLst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Úvod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270130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400" dirty="0"/>
              <a:t>V této části si popíšeme prostředí v softwaru Artec Studio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Ukážeme si postup práce během zpracování dat ze 3D skenování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</p:spTree>
    <p:extLst>
      <p:ext uri="{BB962C8B-B14F-4D97-AF65-F5344CB8AC3E}">
        <p14:creationId xmlns:p14="http://schemas.microsoft.com/office/powerpoint/2010/main" val="460493379"/>
      </p:ext>
    </p:extLst>
  </p:cSld>
  <p:clrMapOvr>
    <a:masterClrMapping/>
  </p:clrMapOvr>
  <p:transition spd="slow"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075" y="398618"/>
            <a:ext cx="9090025" cy="1233488"/>
          </a:xfrm>
        </p:spPr>
        <p:txBody>
          <a:bodyPr/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Editace dat Artec Studio - mazání</a:t>
            </a:r>
            <a:endParaRPr lang="cs-CZ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19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18248" y="2018757"/>
            <a:ext cx="8725752" cy="4151700"/>
          </a:xfrm>
        </p:spPr>
        <p:txBody>
          <a:bodyPr/>
          <a:lstStyle/>
          <a:p>
            <a:r>
              <a:rPr lang="cs-CZ" sz="2400" dirty="0"/>
              <a:t>Nevýhodu 2D výběru si ukážeme na </a:t>
            </a:r>
            <a:r>
              <a:rPr lang="cs-CZ" sz="2400" dirty="0" err="1"/>
              <a:t>skenu</a:t>
            </a:r>
            <a:r>
              <a:rPr lang="cs-CZ" sz="2400" dirty="0"/>
              <a:t> hlavy</a:t>
            </a:r>
          </a:p>
          <a:p>
            <a:pPr lvl="1"/>
            <a:r>
              <a:rPr lang="cs-CZ" sz="2200" dirty="0"/>
              <a:t>Pokud budu pohledem koukat přímo do očí a označím ve 2D nos, tento výběr se propíše i na zadní část hlavy. </a:t>
            </a:r>
          </a:p>
          <a:p>
            <a:pPr lvl="1"/>
            <a:r>
              <a:rPr lang="cs-CZ" sz="2200" dirty="0"/>
              <a:t>Po stisknutí „</a:t>
            </a:r>
            <a:r>
              <a:rPr lang="cs-CZ" sz="2200" dirty="0" err="1"/>
              <a:t>Erase</a:t>
            </a:r>
            <a:r>
              <a:rPr lang="cs-CZ" sz="2200" dirty="0"/>
              <a:t>“ pak zjistíte, že máte nejen vymazaný nos, ale i část vzadu na hlavě. </a:t>
            </a:r>
          </a:p>
          <a:p>
            <a:pPr lvl="1"/>
            <a:r>
              <a:rPr lang="cs-CZ" sz="2200" dirty="0"/>
              <a:t>Proto doporučujeme vybírat 3D výběrem. </a:t>
            </a:r>
          </a:p>
          <a:p>
            <a:pPr lvl="1"/>
            <a:r>
              <a:rPr lang="cs-CZ" sz="2200" dirty="0"/>
              <a:t>Další častá možnost je výběr obdélníkem „</a:t>
            </a:r>
            <a:r>
              <a:rPr lang="cs-CZ" sz="2200" dirty="0" err="1"/>
              <a:t>Rectangular</a:t>
            </a:r>
            <a:r>
              <a:rPr lang="cs-CZ" sz="2200" dirty="0"/>
              <a:t> </a:t>
            </a:r>
            <a:r>
              <a:rPr lang="cs-CZ" sz="2200" dirty="0" err="1"/>
              <a:t>selection</a:t>
            </a:r>
            <a:r>
              <a:rPr lang="cs-CZ" sz="2200" dirty="0"/>
              <a:t>“. </a:t>
            </a:r>
          </a:p>
          <a:p>
            <a:pPr lvl="1"/>
            <a:r>
              <a:rPr lang="cs-CZ" sz="2200" dirty="0"/>
              <a:t>Ta se nejčastěji používá při tvorbě rovných povrchů pro další výplň. Pozor, opět jde o typ 2D výběru. </a:t>
            </a:r>
          </a:p>
          <a:p>
            <a:pPr lvl="1"/>
            <a:endParaRPr lang="cs-CZ" sz="2000" dirty="0"/>
          </a:p>
          <a:p>
            <a:endParaRPr lang="cs-CZ" sz="2400" dirty="0"/>
          </a:p>
          <a:p>
            <a:pPr marL="457200" lvl="1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64706269"/>
      </p:ext>
    </p:extLst>
  </p:cSld>
  <p:clrMapOvr>
    <a:masterClrMapping/>
  </p:clrMapOvr>
  <p:transition spd="slow"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075" y="398618"/>
            <a:ext cx="9090025" cy="1233488"/>
          </a:xfrm>
        </p:spPr>
        <p:txBody>
          <a:bodyPr/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Editace dat Artec Studio - mazání</a:t>
            </a:r>
            <a:endParaRPr lang="cs-CZ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20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720725" y="1935861"/>
            <a:ext cx="8725752" cy="4151700"/>
          </a:xfrm>
        </p:spPr>
        <p:txBody>
          <a:bodyPr/>
          <a:lstStyle/>
          <a:p>
            <a:r>
              <a:rPr lang="cs-CZ" sz="2400" dirty="0"/>
              <a:t>Máme všechny přebytečné a nežádoucí šumy smazány.</a:t>
            </a:r>
          </a:p>
          <a:p>
            <a:r>
              <a:rPr lang="cs-CZ" sz="2400" dirty="0"/>
              <a:t>Zbývá už jen spojit všechny dílčí skeny do jednotlivé plochy.</a:t>
            </a:r>
          </a:p>
          <a:p>
            <a:r>
              <a:rPr lang="cs-CZ" sz="2400" dirty="0"/>
              <a:t>V prostředí „Workspace“ vpravo </a:t>
            </a:r>
            <a:r>
              <a:rPr lang="cs-CZ" sz="2400" dirty="0" err="1"/>
              <a:t>zaklikneme</a:t>
            </a:r>
            <a:r>
              <a:rPr lang="cs-CZ" sz="2400" dirty="0"/>
              <a:t> viditelnost jednotlivých skenů:</a:t>
            </a:r>
          </a:p>
          <a:p>
            <a:pPr lvl="1"/>
            <a:r>
              <a:rPr lang="cs-CZ" sz="2000" dirty="0"/>
              <a:t>první sloupec /oko/</a:t>
            </a:r>
          </a:p>
          <a:p>
            <a:pPr lvl="1"/>
            <a:r>
              <a:rPr lang="cs-CZ" sz="2000" dirty="0"/>
              <a:t>přejdeme do prostředí „</a:t>
            </a:r>
            <a:r>
              <a:rPr lang="cs-CZ" sz="2000" dirty="0" err="1"/>
              <a:t>Tools</a:t>
            </a:r>
            <a:r>
              <a:rPr lang="cs-CZ" sz="2000" dirty="0"/>
              <a:t>“ </a:t>
            </a:r>
          </a:p>
          <a:p>
            <a:pPr lvl="1"/>
            <a:r>
              <a:rPr lang="cs-CZ" sz="2000" dirty="0"/>
              <a:t>jednou z funkcí typu </a:t>
            </a:r>
            <a:r>
              <a:rPr lang="cs-CZ" sz="2000" i="1" dirty="0" err="1"/>
              <a:t>fusion</a:t>
            </a:r>
            <a:r>
              <a:rPr lang="cs-CZ" sz="2000" i="1" dirty="0"/>
              <a:t> </a:t>
            </a:r>
            <a:r>
              <a:rPr lang="cs-CZ" sz="2000" dirty="0"/>
              <a:t>spojíme skeny do jednoho celkového</a:t>
            </a:r>
          </a:p>
          <a:p>
            <a:pPr lvl="1"/>
            <a:endParaRPr lang="cs-CZ" sz="2000" dirty="0"/>
          </a:p>
          <a:p>
            <a:pPr marL="0" indent="0">
              <a:buNone/>
            </a:pPr>
            <a:r>
              <a:rPr lang="cs-CZ" sz="2400" dirty="0"/>
              <a:t>Doporučuji </a:t>
            </a:r>
            <a:r>
              <a:rPr lang="cs-CZ" sz="2400" dirty="0" err="1"/>
              <a:t>Smooth</a:t>
            </a:r>
            <a:r>
              <a:rPr lang="cs-CZ" sz="2400" dirty="0"/>
              <a:t> </a:t>
            </a:r>
            <a:r>
              <a:rPr lang="cs-CZ" sz="2400" dirty="0" err="1"/>
              <a:t>fusion</a:t>
            </a:r>
            <a:r>
              <a:rPr lang="cs-CZ" sz="2400" dirty="0"/>
              <a:t>, spojí včetně lehkého vyhlazení hran. </a:t>
            </a:r>
          </a:p>
          <a:p>
            <a:pPr marL="0" indent="0">
              <a:buNone/>
            </a:pPr>
            <a:endParaRPr lang="cs-CZ" sz="2200" dirty="0"/>
          </a:p>
          <a:p>
            <a:pPr lvl="1"/>
            <a:endParaRPr lang="cs-CZ" sz="2000" dirty="0"/>
          </a:p>
          <a:p>
            <a:pPr marL="457200" lvl="1" indent="0">
              <a:buNone/>
            </a:pPr>
            <a:endParaRPr lang="cs-CZ" sz="2000" dirty="0"/>
          </a:p>
        </p:txBody>
      </p:sp>
      <p:pic>
        <p:nvPicPr>
          <p:cNvPr id="9" name="Picture 2" descr="Image result for žárovka kreslená symbo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9" t="20251" r="18461" b="19749"/>
          <a:stretch/>
        </p:blipFill>
        <p:spPr bwMode="auto">
          <a:xfrm>
            <a:off x="250902" y="4955168"/>
            <a:ext cx="469823" cy="46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817387"/>
      </p:ext>
    </p:extLst>
  </p:cSld>
  <p:clrMapOvr>
    <a:masterClrMapping/>
  </p:clrMapOvr>
  <p:transition spd="slow"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075" y="398618"/>
            <a:ext cx="9090025" cy="1233488"/>
          </a:xfrm>
        </p:spPr>
        <p:txBody>
          <a:bodyPr/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Editace dat Artec Studio</a:t>
            </a:r>
            <a:endParaRPr lang="cs-CZ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21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720725" y="1935861"/>
            <a:ext cx="8725752" cy="4151700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Jeden sken je skoro dotažen k nedokonalosti. Má jen občasné nedostatky v podobě povrchových nerovností.</a:t>
            </a:r>
          </a:p>
          <a:p>
            <a:r>
              <a:rPr lang="cs-CZ" sz="2400" dirty="0"/>
              <a:t>Použijeme tedy ,,</a:t>
            </a:r>
            <a:r>
              <a:rPr lang="cs-CZ" sz="2400" dirty="0" err="1"/>
              <a:t>Smooth</a:t>
            </a:r>
            <a:r>
              <a:rPr lang="cs-CZ" sz="2400" dirty="0"/>
              <a:t> </a:t>
            </a:r>
            <a:r>
              <a:rPr lang="cs-CZ" sz="2400" dirty="0" err="1"/>
              <a:t>brush</a:t>
            </a:r>
            <a:r>
              <a:rPr lang="cs-CZ" sz="2400" dirty="0"/>
              <a:t>“ (vyhladí povrch a mírně ho deformuje)</a:t>
            </a:r>
          </a:p>
          <a:p>
            <a:r>
              <a:rPr lang="cs-CZ" sz="2400" dirty="0"/>
              <a:t>Po kliknutí na nástroj následuje chvilková 5-10 vteřinová inicializace děr, které se pak zobrazí v tabulce, včetně jejich velikosti.</a:t>
            </a:r>
          </a:p>
          <a:p>
            <a:r>
              <a:rPr lang="cs-CZ" sz="2400" dirty="0"/>
              <a:t>Vybírat díry k vyplnění lze z tabulky, nebo kliknutím ve </a:t>
            </a:r>
            <a:r>
              <a:rPr lang="cs-CZ" sz="2400" dirty="0" err="1"/>
              <a:t>skenu</a:t>
            </a:r>
            <a:r>
              <a:rPr lang="cs-CZ" sz="2400" dirty="0"/>
              <a:t>.</a:t>
            </a:r>
          </a:p>
          <a:p>
            <a:r>
              <a:rPr lang="cs-CZ" sz="2400" dirty="0"/>
              <a:t>Tlačítkem „Fill </a:t>
            </a:r>
            <a:r>
              <a:rPr lang="cs-CZ" sz="2400" dirty="0" err="1"/>
              <a:t>holes</a:t>
            </a:r>
            <a:r>
              <a:rPr lang="cs-CZ" sz="2400" dirty="0"/>
              <a:t>“ díry vyplníte hmotou.</a:t>
            </a:r>
          </a:p>
          <a:p>
            <a:r>
              <a:rPr lang="cs-CZ" sz="2400" dirty="0"/>
              <a:t>Možností „</a:t>
            </a:r>
            <a:r>
              <a:rPr lang="cs-CZ" sz="2400" dirty="0" err="1"/>
              <a:t>Apply</a:t>
            </a:r>
            <a:r>
              <a:rPr lang="cs-CZ" sz="2400" dirty="0"/>
              <a:t>“ pak výplň potvrdíte.</a:t>
            </a:r>
          </a:p>
          <a:p>
            <a:pPr marL="457200" lvl="1" indent="0">
              <a:buNone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73030613"/>
      </p:ext>
    </p:extLst>
  </p:cSld>
  <p:clrMapOvr>
    <a:masterClrMapping/>
  </p:clrMapOvr>
  <p:transition spd="slow"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075" y="439234"/>
            <a:ext cx="9090025" cy="1233488"/>
          </a:xfrm>
        </p:spPr>
        <p:txBody>
          <a:bodyPr/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Editace dat Artec Studio</a:t>
            </a:r>
            <a:endParaRPr lang="cs-CZ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22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18248" y="1713958"/>
            <a:ext cx="8725752" cy="4151700"/>
          </a:xfrm>
        </p:spPr>
        <p:txBody>
          <a:bodyPr/>
          <a:lstStyle/>
          <a:p>
            <a:r>
              <a:rPr lang="cs-CZ" sz="2400" dirty="0"/>
              <a:t>Máme hotový celistvý model skenovaného předmětu včetně vyplnění děr.</a:t>
            </a:r>
          </a:p>
          <a:p>
            <a:r>
              <a:rPr lang="cs-CZ" sz="2400" dirty="0"/>
              <a:t>Tyto díry jsou většinou velmi nevzhledné a je patrné, že se někde stala chyba. Tyto chyby lze domodelovat a model upravit v jiných softwarech, které zvládají pokročilejší úpravy 3D modelů, jako je např. software </a:t>
            </a:r>
            <a:r>
              <a:rPr lang="cs-CZ" sz="2400" dirty="0" err="1"/>
              <a:t>Meshmixer</a:t>
            </a:r>
            <a:r>
              <a:rPr lang="cs-CZ" sz="2400" dirty="0"/>
              <a:t>. K tomu se dostaneme v další kapitole. </a:t>
            </a:r>
          </a:p>
          <a:p>
            <a:pPr lvl="1"/>
            <a:endParaRPr lang="cs-CZ" dirty="0"/>
          </a:p>
          <a:p>
            <a:endParaRPr lang="cs-CZ" sz="2400" dirty="0"/>
          </a:p>
          <a:p>
            <a:endParaRPr lang="cs-CZ" sz="2400" dirty="0"/>
          </a:p>
          <a:p>
            <a:pPr lvl="1"/>
            <a:endParaRPr lang="cs-CZ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55472303"/>
      </p:ext>
    </p:extLst>
  </p:cSld>
  <p:clrMapOvr>
    <a:masterClrMapping/>
  </p:clrMapOvr>
  <p:transition spd="slow"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075" y="439234"/>
            <a:ext cx="9090025" cy="1233488"/>
          </a:xfrm>
        </p:spPr>
        <p:txBody>
          <a:bodyPr/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Editace dat Artec Studio</a:t>
            </a:r>
            <a:endParaRPr lang="cs-CZ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23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1672722"/>
            <a:ext cx="8798311" cy="3858283"/>
          </a:xfrm>
        </p:spPr>
        <p:txBody>
          <a:bodyPr/>
          <a:lstStyle/>
          <a:p>
            <a:pPr marL="457200" lvl="1" indent="0">
              <a:buNone/>
            </a:pPr>
            <a:r>
              <a:rPr lang="cs-CZ" dirty="0"/>
              <a:t>Export z Artec Studio</a:t>
            </a:r>
          </a:p>
          <a:p>
            <a:pPr lvl="1"/>
            <a:r>
              <a:rPr lang="cs-CZ" dirty="0"/>
              <a:t>Artec své projekty ukládá ve formátu *.</a:t>
            </a:r>
            <a:r>
              <a:rPr lang="cs-CZ" dirty="0" err="1"/>
              <a:t>sproj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Jiné programy tento formát pravděpodobně nepřečtou, a proto je nutný export do standardních formátů 3D objektů jako je např. *.</a:t>
            </a:r>
            <a:r>
              <a:rPr lang="cs-CZ" dirty="0" err="1"/>
              <a:t>stl</a:t>
            </a:r>
            <a:r>
              <a:rPr lang="cs-CZ" dirty="0"/>
              <a:t>, nebo *.</a:t>
            </a:r>
            <a:r>
              <a:rPr lang="cs-CZ" dirty="0" err="1"/>
              <a:t>ply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Pro export označíme hotový sken (necháme ho viditelný), následně v hlavní nabídce v horní části zvolíme </a:t>
            </a:r>
            <a:r>
              <a:rPr lang="cs-CZ" b="1" dirty="0"/>
              <a:t>„</a:t>
            </a:r>
            <a:r>
              <a:rPr lang="cs-CZ" b="1" dirty="0" err="1"/>
              <a:t>File</a:t>
            </a:r>
            <a:r>
              <a:rPr lang="cs-CZ" b="1" dirty="0"/>
              <a:t>“, </a:t>
            </a:r>
            <a:r>
              <a:rPr lang="cs-CZ" dirty="0"/>
              <a:t>dále „</a:t>
            </a:r>
            <a:r>
              <a:rPr lang="cs-CZ" b="1" dirty="0"/>
              <a:t>Export </a:t>
            </a:r>
            <a:r>
              <a:rPr lang="cs-CZ" b="1" dirty="0" err="1"/>
              <a:t>meshes</a:t>
            </a:r>
            <a:r>
              <a:rPr lang="cs-CZ" dirty="0"/>
              <a:t>“ (lze též použít klávesovou zkratku </a:t>
            </a:r>
            <a:r>
              <a:rPr lang="cs-CZ" dirty="0" err="1"/>
              <a:t>Ctrl+Shift+E</a:t>
            </a:r>
            <a:r>
              <a:rPr lang="cs-CZ" dirty="0"/>
              <a:t>) a v dialogovém okně vybereme požadovaný formát exportovaného souboru.</a:t>
            </a:r>
          </a:p>
        </p:txBody>
      </p:sp>
    </p:spTree>
    <p:extLst>
      <p:ext uri="{BB962C8B-B14F-4D97-AF65-F5344CB8AC3E}">
        <p14:creationId xmlns:p14="http://schemas.microsoft.com/office/powerpoint/2010/main" val="3409212286"/>
      </p:ext>
    </p:extLst>
  </p:cSld>
  <p:clrMapOvr>
    <a:masterClrMapping/>
  </p:clrMapOvr>
  <p:transition spd="slow"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075" y="439234"/>
            <a:ext cx="9090025" cy="1233488"/>
          </a:xfrm>
        </p:spPr>
        <p:txBody>
          <a:bodyPr/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Editace dat Artec Studio</a:t>
            </a:r>
            <a:endParaRPr lang="cs-CZ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24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9210" y="2196829"/>
            <a:ext cx="8798311" cy="4151700"/>
          </a:xfrm>
        </p:spPr>
        <p:txBody>
          <a:bodyPr/>
          <a:lstStyle/>
          <a:p>
            <a:pPr lvl="1"/>
            <a:r>
              <a:rPr lang="cs-CZ" dirty="0"/>
              <a:t>Z Artec studia nemáme vždy zaručený výsledek. V některých případech je nutné model domodelovat. Tento úkon není v Artec studiu možný. </a:t>
            </a:r>
          </a:p>
          <a:p>
            <a:pPr lvl="1"/>
            <a:r>
              <a:rPr lang="cs-CZ" dirty="0"/>
              <a:t>K účelu domodelování využíváme volně přístupný software od </a:t>
            </a:r>
            <a:r>
              <a:rPr lang="cs-CZ" dirty="0" err="1"/>
              <a:t>Autodesku</a:t>
            </a:r>
            <a:r>
              <a:rPr lang="cs-CZ" dirty="0"/>
              <a:t> – </a:t>
            </a:r>
            <a:r>
              <a:rPr lang="cs-CZ" dirty="0" err="1"/>
              <a:t>Meshmixer</a:t>
            </a:r>
            <a:r>
              <a:rPr lang="cs-CZ" dirty="0"/>
              <a:t>. I pro tento program je nutné 3D model exportovat nejlépe do formátu *.</a:t>
            </a:r>
            <a:r>
              <a:rPr lang="cs-CZ" dirty="0" err="1"/>
              <a:t>stl</a:t>
            </a:r>
            <a:r>
              <a:rPr lang="cs-CZ" dirty="0"/>
              <a:t>. </a:t>
            </a:r>
          </a:p>
          <a:p>
            <a:endParaRPr lang="cs-CZ" sz="2400" dirty="0"/>
          </a:p>
          <a:p>
            <a:endParaRPr lang="cs-CZ" sz="2400" dirty="0"/>
          </a:p>
          <a:p>
            <a:pPr lvl="1"/>
            <a:endParaRPr lang="cs-CZ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77880154"/>
      </p:ext>
    </p:extLst>
  </p:cSld>
  <p:clrMapOvr>
    <a:masterClrMapping/>
  </p:clrMapOvr>
  <p:transition spd="slow"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25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546410" y="1550058"/>
            <a:ext cx="8798311" cy="4151700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Kontrolní otázky</a:t>
            </a:r>
          </a:p>
          <a:p>
            <a:pPr marL="0" indent="0">
              <a:buNone/>
            </a:pPr>
            <a:endParaRPr lang="cs-CZ" b="1" dirty="0"/>
          </a:p>
          <a:p>
            <a:pPr marL="457200" lvl="0" indent="-457200">
              <a:buFont typeface="+mj-lt"/>
              <a:buAutoNum type="arabicPeriod"/>
            </a:pPr>
            <a:r>
              <a:rPr lang="cs-CZ" sz="2400" dirty="0"/>
              <a:t>Jakou funkci musíme vždy použít jako první?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400" dirty="0"/>
              <a:t>Je možné spojit skeny automaticky či musíme vždy ručně?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400" dirty="0"/>
              <a:t>K čemu slouží funkce filtru malých objektů?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400" dirty="0"/>
              <a:t>K čemu slouží funkce „Fill </a:t>
            </a:r>
            <a:r>
              <a:rPr lang="cs-CZ" sz="2400" dirty="0" err="1"/>
              <a:t>holes</a:t>
            </a:r>
            <a:r>
              <a:rPr lang="cs-CZ" sz="2400" dirty="0"/>
              <a:t>“?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400" dirty="0"/>
              <a:t>V jakém formátu ukládáme data pro možnost práce v dalším softwaru?</a:t>
            </a:r>
          </a:p>
          <a:p>
            <a:pPr marL="457200" indent="-457200">
              <a:buFont typeface="+mj-lt"/>
              <a:buAutoNum type="arabicPeriod"/>
            </a:pPr>
            <a:endParaRPr lang="cs-CZ" sz="2400" b="1" dirty="0"/>
          </a:p>
          <a:p>
            <a:endParaRPr lang="cs-CZ" b="1" dirty="0"/>
          </a:p>
          <a:p>
            <a:pPr lvl="1"/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452244766"/>
      </p:ext>
    </p:extLst>
  </p:cSld>
  <p:clrMapOvr>
    <a:masterClrMapping/>
  </p:clrMapOvr>
  <p:transition spd="slow"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4912" y="2489575"/>
            <a:ext cx="9144000" cy="32377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/>
              <a:t>Děkuji za pozornost</a:t>
            </a:r>
            <a:br>
              <a:rPr lang="cs-CZ" sz="3600" dirty="0"/>
            </a:br>
            <a:r>
              <a:rPr lang="cs-CZ" sz="1600" dirty="0"/>
              <a:t>Realizováno v rámci projektu:</a:t>
            </a:r>
            <a:br>
              <a:rPr lang="cs-CZ" sz="1600" dirty="0"/>
            </a:br>
            <a:r>
              <a:rPr lang="cs-CZ" sz="1600" dirty="0"/>
              <a:t>Kurzy pro společnost 4.0, s registračním číslem: CZ.02.2.69/0.0/0.0/16_031/0011591,</a:t>
            </a:r>
            <a:br>
              <a:rPr lang="cs-CZ" sz="1600" dirty="0"/>
            </a:br>
            <a:r>
              <a:rPr lang="cs-CZ" sz="1600" dirty="0"/>
              <a:t>ve výzvě č. 02_16_031 Celoživotní vzdělávání na vysokých školách v prioritní ose 2 OP, Operačního programu Výzkum, vývoj a vzdělávání.</a:t>
            </a:r>
            <a:br>
              <a:rPr lang="cs-CZ" sz="1600" dirty="0"/>
            </a:br>
            <a:r>
              <a:rPr lang="cs-CZ" sz="1600" dirty="0"/>
              <a:t>Realizace projektu je spolufinancována z prostředků ESF a státního rozpočtu ČR.</a:t>
            </a:r>
            <a:br>
              <a:rPr lang="cs-CZ" sz="3600" dirty="0"/>
            </a:b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cs-CZ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2290" name="Obrázek 3">
            <a:extLst>
              <a:ext uri="{FF2B5EF4-FFF2-40B4-BE49-F238E27FC236}">
                <a16:creationId xmlns:a16="http://schemas.microsoft.com/office/drawing/2014/main" id="{D821E6C9-A6C4-FA4F-B59C-4B1B4BCE6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7684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</a:p>
        </p:txBody>
      </p:sp>
      <p:sp>
        <p:nvSpPr>
          <p:cNvPr id="12293" name="Obdélník 2">
            <a:extLst>
              <a:ext uri="{FF2B5EF4-FFF2-40B4-BE49-F238E27FC236}">
                <a16:creationId xmlns:a16="http://schemas.microsoft.com/office/drawing/2014/main" id="{73229695-8A7F-9A48-B36C-61F6DD808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0" y="5542381"/>
            <a:ext cx="184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cs-CZ" altLang="cs-CZ" dirty="0"/>
              <a:t>www.VSTECB.cz</a:t>
            </a:r>
          </a:p>
        </p:txBody>
      </p:sp>
      <p:sp>
        <p:nvSpPr>
          <p:cNvPr id="12294" name="Obdélník 6">
            <a:extLst>
              <a:ext uri="{FF2B5EF4-FFF2-40B4-BE49-F238E27FC236}">
                <a16:creationId xmlns:a16="http://schemas.microsoft.com/office/drawing/2014/main" id="{CA32D294-5702-1A46-8E39-0799E8F81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050" y="5030105"/>
            <a:ext cx="24320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cs-CZ" altLang="cs-CZ" dirty="0"/>
              <a:t>dedic@mail.vstecb.cz</a:t>
            </a:r>
          </a:p>
        </p:txBody>
      </p:sp>
    </p:spTree>
    <p:extLst>
      <p:ext uri="{BB962C8B-B14F-4D97-AF65-F5344CB8AC3E}">
        <p14:creationId xmlns:p14="http://schemas.microsoft.com/office/powerpoint/2010/main" val="2059849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Editace dat Artec Studio</a:t>
            </a:r>
            <a:endParaRPr lang="cs-CZ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28650" y="1941513"/>
            <a:ext cx="7886700" cy="3237029"/>
          </a:xfrm>
        </p:spPr>
        <p:txBody>
          <a:bodyPr/>
          <a:lstStyle/>
          <a:p>
            <a:r>
              <a:rPr lang="cs-CZ" sz="2400" dirty="0"/>
              <a:t>Budeme se věnovat úpravě jednotlivých skenů.</a:t>
            </a:r>
          </a:p>
          <a:p>
            <a:r>
              <a:rPr lang="cs-CZ" sz="2400" dirty="0"/>
              <a:t>Než budeme upravovat, je dobré si data uložit a celou složku zálohovat.</a:t>
            </a:r>
            <a:r>
              <a:rPr lang="cs-CZ" sz="2200" dirty="0"/>
              <a:t> </a:t>
            </a:r>
            <a:r>
              <a:rPr lang="cs-CZ" sz="2000" dirty="0"/>
              <a:t>(Průběžnou úpravou se občas stává, že výsledek spojování není to, co jsme si představovali. Občas je lepší začít znovu, a tak se nám záloha surových dat hodí pro opětovné použití.)</a:t>
            </a:r>
          </a:p>
          <a:p>
            <a:r>
              <a:rPr lang="cs-CZ" sz="2400" dirty="0"/>
              <a:t>Existuje několik způsobů, jak skenery upravovat. My si ukážeme ten nejjednodušší a relativně snadno zapamatovatelný.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86907291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Editace dat Artec Studio</a:t>
            </a:r>
            <a:endParaRPr lang="cs-CZ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58644" y="1573522"/>
            <a:ext cx="7656706" cy="4804975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Na surových datech skenů je vidět nežádoucí šum.</a:t>
            </a:r>
          </a:p>
          <a:p>
            <a:pPr marL="0" indent="0">
              <a:buNone/>
            </a:pPr>
            <a:r>
              <a:rPr lang="cs-CZ" sz="2400" dirty="0"/>
              <a:t>Ukážeme si, jak se ho jde zbavit.</a:t>
            </a:r>
          </a:p>
          <a:p>
            <a:r>
              <a:rPr lang="cs-CZ" sz="2400" dirty="0"/>
              <a:t>Začneme tedy s úpravou a spojováním. </a:t>
            </a:r>
          </a:p>
          <a:p>
            <a:r>
              <a:rPr lang="cs-CZ" sz="2400" dirty="0"/>
              <a:t>V pravé liště „Workspace“ máme několik skenů, které jsme pořídili. </a:t>
            </a:r>
          </a:p>
          <a:p>
            <a:r>
              <a:rPr lang="cs-CZ" sz="2400" dirty="0"/>
              <a:t>Hned v prvním sloupci je ikonka „Oka“, ta ovládá viditelnost jednotlivých skenů.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000" dirty="0"/>
              <a:t>Pokud provádíte jakékoliv úpravy skenů (mazání, vyhlazování) vždy upravujte jen jeden sken, nikoliv vícero najednou. Důvodem je velká zátěž RAM paměti, a tak krok, který bychom dělali jednotlivě na dvou </a:t>
            </a:r>
            <a:r>
              <a:rPr lang="cs-CZ" sz="2000" dirty="0" err="1"/>
              <a:t>skenech</a:t>
            </a:r>
            <a:r>
              <a:rPr lang="cs-CZ" sz="2000" dirty="0"/>
              <a:t> asi 2 minuty, nyní vcelku bude trvat třeba 5 minut.</a:t>
            </a:r>
          </a:p>
        </p:txBody>
      </p:sp>
      <p:pic>
        <p:nvPicPr>
          <p:cNvPr id="22530" name="Picture 2" descr="Image result for žárovka kreslená symbo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9" t="20251" r="18461" b="19749"/>
          <a:stretch/>
        </p:blipFill>
        <p:spPr bwMode="auto">
          <a:xfrm>
            <a:off x="388821" y="5006898"/>
            <a:ext cx="469823" cy="46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155615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0402" y="416623"/>
            <a:ext cx="9090025" cy="1233488"/>
          </a:xfrm>
        </p:spPr>
        <p:txBody>
          <a:bodyPr/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Editace dat Artec Studio</a:t>
            </a:r>
            <a:endParaRPr lang="cs-CZ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4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58644" y="1573523"/>
            <a:ext cx="3791415" cy="4538352"/>
          </a:xfrm>
        </p:spPr>
        <p:txBody>
          <a:bodyPr/>
          <a:lstStyle/>
          <a:p>
            <a:r>
              <a:rPr lang="cs-CZ" sz="2400" dirty="0"/>
              <a:t>Označíme si první sken.</a:t>
            </a:r>
          </a:p>
          <a:p>
            <a:r>
              <a:rPr lang="cs-CZ" sz="2400" dirty="0"/>
              <a:t>V levé paletě překlikneme na možnost ,,</a:t>
            </a:r>
            <a:r>
              <a:rPr lang="cs-CZ" sz="2400" dirty="0" err="1"/>
              <a:t>Tools</a:t>
            </a:r>
            <a:r>
              <a:rPr lang="cs-CZ" sz="2400" dirty="0"/>
              <a:t>“.</a:t>
            </a:r>
          </a:p>
          <a:p>
            <a:r>
              <a:rPr lang="cs-CZ" sz="2400" dirty="0"/>
              <a:t>Zvolíme globální registraci ,,</a:t>
            </a:r>
            <a:r>
              <a:rPr lang="cs-CZ" sz="2400" dirty="0" err="1"/>
              <a:t>Global</a:t>
            </a:r>
            <a:r>
              <a:rPr lang="cs-CZ" sz="2400" dirty="0"/>
              <a:t> </a:t>
            </a:r>
            <a:r>
              <a:rPr lang="cs-CZ" sz="2400" dirty="0" err="1"/>
              <a:t>Registration</a:t>
            </a:r>
            <a:r>
              <a:rPr lang="cs-CZ" sz="2400" dirty="0"/>
              <a:t>“ </a:t>
            </a:r>
          </a:p>
          <a:p>
            <a:r>
              <a:rPr lang="cs-CZ" sz="2400" dirty="0"/>
              <a:t>Vyběhne dialogové okno, potvrdíme ,,ano“.</a:t>
            </a:r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109" y="457200"/>
            <a:ext cx="3214891" cy="6110288"/>
          </a:xfrm>
          <a:prstGeom prst="rect">
            <a:avLst/>
          </a:prstGeom>
        </p:spPr>
      </p:pic>
      <p:cxnSp>
        <p:nvCxnSpPr>
          <p:cNvPr id="9" name="Přímá spojnice se šipkou 8"/>
          <p:cNvCxnSpPr/>
          <p:nvPr/>
        </p:nvCxnSpPr>
        <p:spPr>
          <a:xfrm>
            <a:off x="5136454" y="1860359"/>
            <a:ext cx="1350216" cy="34266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4614476" y="2548017"/>
            <a:ext cx="1350216" cy="34266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Obdélník 2"/>
          <p:cNvSpPr/>
          <p:nvPr/>
        </p:nvSpPr>
        <p:spPr>
          <a:xfrm>
            <a:off x="4650059" y="2041930"/>
            <a:ext cx="624468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5125963" y="1388501"/>
            <a:ext cx="63350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</a:t>
            </a:r>
            <a:endParaRPr lang="cs-CZ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7353946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0402" y="416623"/>
            <a:ext cx="9090025" cy="1233488"/>
          </a:xfrm>
        </p:spPr>
        <p:txBody>
          <a:bodyPr/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Editace dat Artec Studio</a:t>
            </a:r>
            <a:endParaRPr lang="cs-CZ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5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58644" y="1573523"/>
            <a:ext cx="3791415" cy="4538352"/>
          </a:xfrm>
        </p:spPr>
        <p:txBody>
          <a:bodyPr/>
          <a:lstStyle/>
          <a:p>
            <a:r>
              <a:rPr lang="cs-CZ" sz="2400" dirty="0"/>
              <a:t>Dále klineme na ,,</a:t>
            </a:r>
            <a:r>
              <a:rPr lang="cs-CZ" sz="2400" dirty="0" err="1"/>
              <a:t>Smooth</a:t>
            </a:r>
            <a:r>
              <a:rPr lang="cs-CZ" sz="2400" dirty="0"/>
              <a:t> </a:t>
            </a:r>
            <a:r>
              <a:rPr lang="cs-CZ" sz="2400" dirty="0" err="1"/>
              <a:t>Fusion</a:t>
            </a:r>
            <a:r>
              <a:rPr lang="cs-CZ" sz="2400" dirty="0"/>
              <a:t>“ – sken se vyhladí a zbaví ho šumu.</a:t>
            </a:r>
          </a:p>
          <a:p>
            <a:r>
              <a:rPr lang="cs-CZ" sz="2400" dirty="0"/>
              <a:t>Po této operaci se na pravé paletě Workspace vytvořil nový sken. </a:t>
            </a:r>
          </a:p>
          <a:p>
            <a:r>
              <a:rPr lang="cs-CZ" sz="2400" dirty="0"/>
              <a:t>Tento postup budeme opakovat pro každý sken.</a:t>
            </a:r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109" y="457200"/>
            <a:ext cx="3214891" cy="6110288"/>
          </a:xfrm>
          <a:prstGeom prst="rect">
            <a:avLst/>
          </a:prstGeom>
        </p:spPr>
      </p:pic>
      <p:cxnSp>
        <p:nvCxnSpPr>
          <p:cNvPr id="5" name="Přímá spojnice se šipkou 4"/>
          <p:cNvCxnSpPr/>
          <p:nvPr/>
        </p:nvCxnSpPr>
        <p:spPr>
          <a:xfrm>
            <a:off x="5270269" y="2876204"/>
            <a:ext cx="1350216" cy="34266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050362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0402" y="416623"/>
            <a:ext cx="9090025" cy="1233488"/>
          </a:xfrm>
        </p:spPr>
        <p:txBody>
          <a:bodyPr/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Editace dat Artec Studio</a:t>
            </a:r>
            <a:endParaRPr lang="cs-CZ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6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58644" y="1573523"/>
            <a:ext cx="3791415" cy="4538352"/>
          </a:xfrm>
        </p:spPr>
        <p:txBody>
          <a:bodyPr/>
          <a:lstStyle/>
          <a:p>
            <a:r>
              <a:rPr lang="cs-CZ" sz="2400" dirty="0"/>
              <a:t>Nezapomeňte vždy označit a upravovat jen jeden sken.</a:t>
            </a:r>
          </a:p>
          <a:p>
            <a:r>
              <a:rPr lang="cs-CZ" sz="2400" dirty="0"/>
              <a:t>U každého </a:t>
            </a:r>
            <a:r>
              <a:rPr lang="cs-CZ" sz="2400" dirty="0" err="1"/>
              <a:t>skenu</a:t>
            </a:r>
            <a:r>
              <a:rPr lang="cs-CZ" sz="2400" dirty="0"/>
              <a:t> je ještě dobré provést akci ,,</a:t>
            </a:r>
            <a:r>
              <a:rPr lang="cs-CZ" sz="2400" dirty="0" err="1"/>
              <a:t>Small-object</a:t>
            </a:r>
            <a:r>
              <a:rPr lang="cs-CZ" sz="2400" dirty="0"/>
              <a:t> </a:t>
            </a:r>
            <a:r>
              <a:rPr lang="cs-CZ" sz="2400" dirty="0" err="1"/>
              <a:t>filter</a:t>
            </a:r>
            <a:r>
              <a:rPr lang="cs-CZ" sz="2400" dirty="0"/>
              <a:t>“. </a:t>
            </a:r>
            <a:r>
              <a:rPr lang="cs-CZ" sz="2000" dirty="0"/>
              <a:t>(Odstraní přebytečné malé částice)</a:t>
            </a:r>
          </a:p>
          <a:p>
            <a:r>
              <a:rPr lang="cs-CZ" sz="2400" dirty="0"/>
              <a:t>Na obrázku je vidět, že tato funkce je zablokována. Odblokuje se až po použití nějaké z funkcí ,,</a:t>
            </a:r>
            <a:r>
              <a:rPr lang="cs-CZ" sz="2400" dirty="0" err="1"/>
              <a:t>Fusion</a:t>
            </a:r>
            <a:r>
              <a:rPr lang="cs-CZ" sz="2400" dirty="0"/>
              <a:t>“.</a:t>
            </a:r>
          </a:p>
          <a:p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109" y="457200"/>
            <a:ext cx="3214891" cy="6110288"/>
          </a:xfrm>
          <a:prstGeom prst="rect">
            <a:avLst/>
          </a:prstGeom>
        </p:spPr>
      </p:pic>
      <p:cxnSp>
        <p:nvCxnSpPr>
          <p:cNvPr id="5" name="Přímá spojnice se šipkou 4"/>
          <p:cNvCxnSpPr/>
          <p:nvPr/>
        </p:nvCxnSpPr>
        <p:spPr>
          <a:xfrm>
            <a:off x="5169908" y="3645638"/>
            <a:ext cx="1350216" cy="34266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525710"/>
      </p:ext>
    </p:extLst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0402" y="416623"/>
            <a:ext cx="9090025" cy="1233488"/>
          </a:xfrm>
        </p:spPr>
        <p:txBody>
          <a:bodyPr/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Editace dat Artec Studio</a:t>
            </a:r>
            <a:endParaRPr lang="cs-CZ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7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58644" y="1573523"/>
            <a:ext cx="3791415" cy="4538352"/>
          </a:xfrm>
        </p:spPr>
        <p:txBody>
          <a:bodyPr/>
          <a:lstStyle/>
          <a:p>
            <a:r>
              <a:rPr lang="cs-CZ" sz="2400" dirty="0"/>
              <a:t>Nyní máme hotovou  globální registraci všech skenů, ty na sebe ale vůbec nesedí. </a:t>
            </a:r>
          </a:p>
          <a:p>
            <a:r>
              <a:rPr lang="cs-CZ" sz="2400" dirty="0"/>
              <a:t>Použijeme funkci na levém panelu ,,Align“.</a:t>
            </a:r>
          </a:p>
          <a:p>
            <a:r>
              <a:rPr lang="cs-CZ" sz="2400" dirty="0"/>
              <a:t>Objeví se nabídka jako u palety ,,</a:t>
            </a:r>
            <a:r>
              <a:rPr lang="cs-CZ" sz="2400" dirty="0" err="1"/>
              <a:t>Tools</a:t>
            </a:r>
            <a:r>
              <a:rPr lang="cs-CZ" sz="2400" dirty="0"/>
              <a:t>“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109" y="457200"/>
            <a:ext cx="3214891" cy="6110288"/>
          </a:xfrm>
          <a:prstGeom prst="rect">
            <a:avLst/>
          </a:prstGeom>
        </p:spPr>
      </p:pic>
      <p:cxnSp>
        <p:nvCxnSpPr>
          <p:cNvPr id="5" name="Přímá spojnice se šipkou 4"/>
          <p:cNvCxnSpPr/>
          <p:nvPr/>
        </p:nvCxnSpPr>
        <p:spPr>
          <a:xfrm>
            <a:off x="4939990" y="3100039"/>
            <a:ext cx="989119" cy="22304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739678"/>
      </p:ext>
    </p:extLst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075" y="398618"/>
            <a:ext cx="9090025" cy="1233488"/>
          </a:xfrm>
        </p:spPr>
        <p:txBody>
          <a:bodyPr/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Editace dat Artec Studio</a:t>
            </a:r>
            <a:endParaRPr lang="cs-CZ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8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720725" y="1632105"/>
            <a:ext cx="4716966" cy="4538352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Opět platí stejný princip – spojujte postupně. </a:t>
            </a:r>
          </a:p>
          <a:p>
            <a:r>
              <a:rPr lang="cs-CZ" sz="2400" dirty="0"/>
              <a:t>V paletě ,,Align“ budeme používat jen tlačítko ,,auto-</a:t>
            </a:r>
            <a:r>
              <a:rPr lang="cs-CZ" sz="2400" dirty="0" err="1"/>
              <a:t>alignment</a:t>
            </a:r>
            <a:r>
              <a:rPr lang="cs-CZ" sz="2400" dirty="0"/>
              <a:t>“.</a:t>
            </a:r>
          </a:p>
          <a:p>
            <a:r>
              <a:rPr lang="cs-CZ" sz="2400" dirty="0"/>
              <a:t>Jak si můžete všimnout, před jednotlivými vybranými skeny jsou barevná kolečka fialové, či světle zelené barvy.</a:t>
            </a:r>
          </a:p>
          <a:p>
            <a:r>
              <a:rPr lang="cs-CZ" sz="2400" dirty="0"/>
              <a:t>Fialové kolečko značí sken, k němuž budeme skeny připojovat. </a:t>
            </a:r>
          </a:p>
          <a:p>
            <a:r>
              <a:rPr lang="cs-CZ" sz="2400" dirty="0"/>
              <a:t>Světle zelené značí sken, který bude připojován.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381" y="511110"/>
            <a:ext cx="3447619" cy="5828571"/>
          </a:xfrm>
          <a:prstGeom prst="rect">
            <a:avLst/>
          </a:prstGeom>
        </p:spPr>
      </p:pic>
      <p:cxnSp>
        <p:nvCxnSpPr>
          <p:cNvPr id="5" name="Přímá spojnice se šipkou 4"/>
          <p:cNvCxnSpPr/>
          <p:nvPr/>
        </p:nvCxnSpPr>
        <p:spPr>
          <a:xfrm flipV="1">
            <a:off x="4866427" y="2087719"/>
            <a:ext cx="2381866" cy="734418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Picture 2" descr="Image result for žárovka kreslená symbo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9" t="20251" r="18461" b="19749"/>
          <a:stretch/>
        </p:blipFill>
        <p:spPr bwMode="auto">
          <a:xfrm>
            <a:off x="206375" y="1632105"/>
            <a:ext cx="469823" cy="46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90034"/>
      </p:ext>
    </p:extLst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6939</TotalTime>
  <Words>2235</Words>
  <Application>Microsoft Office PowerPoint</Application>
  <PresentationFormat>Předvádění na obrazovce (4:3)</PresentationFormat>
  <Paragraphs>184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Trebuchet MS</vt:lpstr>
      <vt:lpstr>Motiv Office</vt:lpstr>
      <vt:lpstr>Zpracování dat z optického 3D skeneru v Artec Studiu </vt:lpstr>
      <vt:lpstr>Úvod</vt:lpstr>
      <vt:lpstr>Editace dat Artec Studio</vt:lpstr>
      <vt:lpstr>Editace dat Artec Studio</vt:lpstr>
      <vt:lpstr>Editace dat Artec Studio</vt:lpstr>
      <vt:lpstr>Editace dat Artec Studio</vt:lpstr>
      <vt:lpstr>Editace dat Artec Studio</vt:lpstr>
      <vt:lpstr>Editace dat Artec Studio</vt:lpstr>
      <vt:lpstr>Editace dat Artec Studio</vt:lpstr>
      <vt:lpstr>Editace dat Artec Studio</vt:lpstr>
      <vt:lpstr>Editace dat Artec Studio</vt:lpstr>
      <vt:lpstr>Editace dat Artec Studio</vt:lpstr>
      <vt:lpstr>Editace dat Artec Studio</vt:lpstr>
      <vt:lpstr>Editace dat Artec Studio</vt:lpstr>
      <vt:lpstr>Editace dat Artec Studio</vt:lpstr>
      <vt:lpstr>Editace dat Artec Studio</vt:lpstr>
      <vt:lpstr>Editace dat Artec Studio</vt:lpstr>
      <vt:lpstr>Editace dat Artec Studio - Mazání</vt:lpstr>
      <vt:lpstr>Editace dat Artec Studio - mazání</vt:lpstr>
      <vt:lpstr>Editace dat Artec Studio - mazání</vt:lpstr>
      <vt:lpstr>Editace dat Artec Studio - mazání</vt:lpstr>
      <vt:lpstr>Editace dat Artec Studio</vt:lpstr>
      <vt:lpstr>Editace dat Artec Studio</vt:lpstr>
      <vt:lpstr>Editace dat Artec Studio</vt:lpstr>
      <vt:lpstr>Editace dat Artec Studio</vt:lpstr>
      <vt:lpstr>Prezentace aplikace PowerPoint</vt:lpstr>
      <vt:lpstr>Děkuji za pozornost Realizováno v rámci projektu: Kurzy pro společnost 4.0, s registračním číslem: CZ.02.2.69/0.0/0.0/16_031/0011591, ve výzvě č. 02_16_031 Celoživotní vzdělávání na vysokých školách v prioritní ose 2 OP, Operačního programu Výzkum, vývoj a vzdělávání. Realizace projektu je spolufinancována z prostředků ESF a státního rozpočtu ČR.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Monika</dc:creator>
  <cp:lastModifiedBy>Anežka Štrynková</cp:lastModifiedBy>
  <cp:revision>286</cp:revision>
  <dcterms:created xsi:type="dcterms:W3CDTF">2015-10-09T09:08:26Z</dcterms:created>
  <dcterms:modified xsi:type="dcterms:W3CDTF">2020-06-23T06:17:41Z</dcterms:modified>
</cp:coreProperties>
</file>