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2" r:id="rId1"/>
  </p:sldMasterIdLst>
  <p:notesMasterIdLst>
    <p:notesMasterId r:id="rId25"/>
  </p:notesMasterIdLst>
  <p:sldIdLst>
    <p:sldId id="256" r:id="rId2"/>
    <p:sldId id="380" r:id="rId3"/>
    <p:sldId id="294" r:id="rId4"/>
    <p:sldId id="465" r:id="rId5"/>
    <p:sldId id="466" r:id="rId6"/>
    <p:sldId id="467" r:id="rId7"/>
    <p:sldId id="468" r:id="rId8"/>
    <p:sldId id="469" r:id="rId9"/>
    <p:sldId id="470" r:id="rId10"/>
    <p:sldId id="471" r:id="rId11"/>
    <p:sldId id="472" r:id="rId12"/>
    <p:sldId id="473" r:id="rId13"/>
    <p:sldId id="474" r:id="rId14"/>
    <p:sldId id="475" r:id="rId15"/>
    <p:sldId id="476" r:id="rId16"/>
    <p:sldId id="477" r:id="rId17"/>
    <p:sldId id="478" r:id="rId18"/>
    <p:sldId id="479" r:id="rId19"/>
    <p:sldId id="480" r:id="rId20"/>
    <p:sldId id="481" r:id="rId21"/>
    <p:sldId id="482" r:id="rId22"/>
    <p:sldId id="483" r:id="rId23"/>
    <p:sldId id="484" r:id="rId24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14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štýlu, mriežka tabuľ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Stredný štýl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87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794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>
            <a:extLst>
              <a:ext uri="{FF2B5EF4-FFF2-40B4-BE49-F238E27FC236}">
                <a16:creationId xmlns:a16="http://schemas.microsoft.com/office/drawing/2014/main" id="{E169075B-CC2A-A246-9BE2-44B3792662D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dátumu 2">
            <a:extLst>
              <a:ext uri="{FF2B5EF4-FFF2-40B4-BE49-F238E27FC236}">
                <a16:creationId xmlns:a16="http://schemas.microsoft.com/office/drawing/2014/main" id="{0D72DE7B-9807-304E-B113-07106B5FE3F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966E3F7-B81A-E347-899F-ECE6E9467646}" type="datetimeFigureOut">
              <a:rPr lang="cs-CZ"/>
              <a:pPr>
                <a:defRPr/>
              </a:pPr>
              <a:t>22.06.2020</a:t>
            </a:fld>
            <a:endParaRPr lang="cs-CZ"/>
          </a:p>
        </p:txBody>
      </p:sp>
      <p:sp>
        <p:nvSpPr>
          <p:cNvPr id="4" name="Zástupný symbol obrazu snímky 3">
            <a:extLst>
              <a:ext uri="{FF2B5EF4-FFF2-40B4-BE49-F238E27FC236}">
                <a16:creationId xmlns:a16="http://schemas.microsoft.com/office/drawing/2014/main" id="{7C452DB2-D0A0-9048-BA12-FEF1EBDB4BD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oznámok 4">
            <a:extLst>
              <a:ext uri="{FF2B5EF4-FFF2-40B4-BE49-F238E27FC236}">
                <a16:creationId xmlns:a16="http://schemas.microsoft.com/office/drawing/2014/main" id="{F1CC6C1C-37F6-1445-88D8-C0C3152238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noProof="0"/>
              <a:t>Upravte štýl predlohy textu.</a:t>
            </a:r>
          </a:p>
          <a:p>
            <a:pPr lvl="1"/>
            <a:r>
              <a:rPr lang="sk-SK" noProof="0"/>
              <a:t>Druhá úroveň</a:t>
            </a:r>
          </a:p>
          <a:p>
            <a:pPr lvl="2"/>
            <a:r>
              <a:rPr lang="sk-SK" noProof="0"/>
              <a:t>Tretia úroveň</a:t>
            </a:r>
          </a:p>
          <a:p>
            <a:pPr lvl="3"/>
            <a:r>
              <a:rPr lang="sk-SK" noProof="0"/>
              <a:t>Štvrtá úroveň</a:t>
            </a:r>
          </a:p>
          <a:p>
            <a:pPr lvl="4"/>
            <a:r>
              <a:rPr lang="sk-SK" noProof="0"/>
              <a:t>Piata úroveň</a:t>
            </a:r>
            <a:endParaRPr lang="cs-CZ" noProof="0"/>
          </a:p>
        </p:txBody>
      </p:sp>
      <p:sp>
        <p:nvSpPr>
          <p:cNvPr id="6" name="Zástupný symbol päty 5">
            <a:extLst>
              <a:ext uri="{FF2B5EF4-FFF2-40B4-BE49-F238E27FC236}">
                <a16:creationId xmlns:a16="http://schemas.microsoft.com/office/drawing/2014/main" id="{22E57085-77BB-3B47-9F92-3AF9F2BD465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čísla snímky 6">
            <a:extLst>
              <a:ext uri="{FF2B5EF4-FFF2-40B4-BE49-F238E27FC236}">
                <a16:creationId xmlns:a16="http://schemas.microsoft.com/office/drawing/2014/main" id="{5A75D23F-AD84-E848-AE8A-0ADFDF92EB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86AC7EC-89F2-3946-BE34-997CEAFD66F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026948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 podnadpisů.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DF3C24-F785-6B43-8B82-D51088DB1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7E466E-40E1-4441-BABD-D347ADBFB6D7}" type="datetimeFigureOut">
              <a:rPr lang="sk-SK"/>
              <a:pPr>
                <a:defRPr/>
              </a:pPr>
              <a:t>22. 6. 2020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A19104-603D-E64F-8B15-E1FCED0BC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E06A0-8F70-104A-B71B-FEC199AD6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B1D7E-5C34-B64F-BD06-258E36215471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940127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60F7D6-1E73-774B-8E8B-91D80A032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74B43-6C96-4A40-A808-580195111A64}" type="datetimeFigureOut">
              <a:rPr lang="sk-SK"/>
              <a:pPr>
                <a:defRPr/>
              </a:pPr>
              <a:t>22. 6. 2020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30BF08-819A-5545-A329-7DD26A5CC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081728-870E-764A-A876-B1A2B8B83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86F83-658E-734E-B2D6-C089A0C8927C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1384263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C0A183-B033-BA4A-AEC1-8A75293DC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DF539-959D-B34E-8709-EBEF908FF6A6}" type="datetimeFigureOut">
              <a:rPr lang="sk-SK"/>
              <a:pPr>
                <a:defRPr/>
              </a:pPr>
              <a:t>22. 6. 2020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EE993-7089-2049-8C85-FDCFD5962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E5A2E-8BA7-0140-9BB0-FB6ACA881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3E346-8FF3-E940-B041-3BCDA563A3A6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603966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85C8FD-E78E-6E42-81DD-756DF3B5B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A7EFCF-2DF6-BE46-9AFE-ACD35B994AF3}" type="datetimeFigureOut">
              <a:rPr lang="sk-SK"/>
              <a:pPr>
                <a:defRPr/>
              </a:pPr>
              <a:t>22. 6. 2020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E771D-66FD-BE47-A661-6E0A7D16B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027475-0B63-1144-B2E9-6BBD77776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A71C2-0F8F-7841-B85A-445BD80B66CF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2592096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4BF44-6B2A-1844-B37B-CD1D88EF8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F735B-88E7-154D-BF7F-47988E167A22}" type="datetimeFigureOut">
              <a:rPr lang="sk-SK"/>
              <a:pPr>
                <a:defRPr/>
              </a:pPr>
              <a:t>22. 6. 2020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2C1995-765A-4C4A-9DD7-BFC75FC9C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EAE9ED-395D-7F4F-808B-F8673145A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D6F78-11B3-2F44-8E28-F00375AFEB20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1084103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7D738E2-C269-2B40-B4C2-A3CF465BA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EF5467-32E8-8E48-8A31-046EA149BFB6}" type="datetimeFigureOut">
              <a:rPr lang="sk-SK"/>
              <a:pPr>
                <a:defRPr/>
              </a:pPr>
              <a:t>22. 6. 2020</a:t>
            </a:fld>
            <a:endParaRPr lang="sk-SK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71B063D-6A8F-AD4F-849A-A581EEE90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A3A3F98-2A38-7F48-85B7-6BC76266D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9CFDD-4BB7-E040-A703-D885B8F7A5F8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1999915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385DD28-0F5E-1B42-9C1D-0C7D2C83C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50DC9-7735-6E44-AF04-D509739D264D}" type="datetimeFigureOut">
              <a:rPr lang="sk-SK"/>
              <a:pPr>
                <a:defRPr/>
              </a:pPr>
              <a:t>22. 6. 2020</a:t>
            </a:fld>
            <a:endParaRPr lang="sk-SK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82A84F7-4ABC-864C-8E78-59689F892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E126BE7-9482-0F43-9AD5-0B4D7587F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B8B44-A719-9A43-BC2A-4E13B0219636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3408909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009EB1D-782E-F24A-B4A0-8934128A3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73CED-BC59-C24A-AEAD-E0BC76ED2908}" type="datetimeFigureOut">
              <a:rPr lang="sk-SK"/>
              <a:pPr>
                <a:defRPr/>
              </a:pPr>
              <a:t>22. 6. 2020</a:t>
            </a:fld>
            <a:endParaRPr lang="sk-SK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19C14BD-AEE9-6646-A1E6-FBE6644B9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D873373-2367-D246-8B4C-A81DD3912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89CACA-88A4-DF48-B2B1-21296B9A5FCD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1503011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7945695-8DEE-DA4A-8514-41E338F6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8AA41-7A2C-3347-A03E-522E0D6D2781}" type="datetimeFigureOut">
              <a:rPr lang="sk-SK"/>
              <a:pPr>
                <a:defRPr/>
              </a:pPr>
              <a:t>22. 6. 2020</a:t>
            </a:fld>
            <a:endParaRPr lang="sk-SK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A309396-B8C4-EE47-9D95-CD39A5CE9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A24BD09-318D-D14C-A6A3-24D073622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4A00B-BB65-9541-BBE2-F2C7D3CA9B0B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1490232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6F90FAF-F15B-0D4C-8B80-27CE93B7F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61FDB-6227-8840-BDF9-F018B1B7C7D3}" type="datetimeFigureOut">
              <a:rPr lang="sk-SK"/>
              <a:pPr>
                <a:defRPr/>
              </a:pPr>
              <a:t>22. 6. 2020</a:t>
            </a:fld>
            <a:endParaRPr lang="sk-SK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9FE1757-1ACC-7C40-BD7A-9DC89F5FA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F44D693-7FEB-394B-B45E-5D50D9EB0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17D85-8CDA-5F43-89CD-3D83123EFD9B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1218992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7E437BD-52B9-9240-8C0C-EB718E52C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1397B-A09D-584B-BF39-D05BF5269078}" type="datetimeFigureOut">
              <a:rPr lang="sk-SK"/>
              <a:pPr>
                <a:defRPr/>
              </a:pPr>
              <a:t>22. 6. 2020</a:t>
            </a:fld>
            <a:endParaRPr lang="sk-SK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08074C8-7A43-0141-AD2A-537E547B7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A36FB60-9C80-5C46-931A-E49B2842C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7303C0-B19C-2B48-9660-EBD0F9BC4F1E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630917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>
            <a:extLst>
              <a:ext uri="{FF2B5EF4-FFF2-40B4-BE49-F238E27FC236}">
                <a16:creationId xmlns:a16="http://schemas.microsoft.com/office/drawing/2014/main" id="{C2B2DCE9-C790-4D4B-BFE8-E730D894E8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  <a:endParaRPr lang="en-US" altLang="cs-CZ"/>
          </a:p>
        </p:txBody>
      </p:sp>
      <p:sp>
        <p:nvSpPr>
          <p:cNvPr id="13315" name="Text Placeholder 2">
            <a:extLst>
              <a:ext uri="{FF2B5EF4-FFF2-40B4-BE49-F238E27FC236}">
                <a16:creationId xmlns:a16="http://schemas.microsoft.com/office/drawing/2014/main" id="{077999D1-192B-154C-AC4A-62B622EECB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Upravte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F97F48-74BD-F041-804F-C4C6ACCACA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6BE5B89-A59B-AA43-BC59-2D5FE768FFE6}" type="datetimeFigureOut">
              <a:rPr lang="sk-SK"/>
              <a:pPr>
                <a:defRPr/>
              </a:pPr>
              <a:t>22. 6. 2020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7C848-4E0D-154B-B588-3CDBAF6B8B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94A79-6B55-D948-BA0A-8BD3F27F4B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9EEBE5B-DA56-624C-A424-F3D277D4DBAD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3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4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5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6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hyperlink" Target="http://www.skenovanive3d.cz/3d-skenery/artec-eva-lite/" TargetMode="Externa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hyperlink" Target="http://www.skenovanive3d.cz/3d-skenery/artec-eva-lite/" TargetMode="Externa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SC_0014 kopie-prezentace.jpg">
            <a:extLst>
              <a:ext uri="{FF2B5EF4-FFF2-40B4-BE49-F238E27FC236}">
                <a16:creationId xmlns:a16="http://schemas.microsoft.com/office/drawing/2014/main" id="{38A5ED6A-8037-0146-B03F-5CDDB9F047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8553"/>
            <a:ext cx="9144000" cy="372031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DDADF8B-464A-3F45-B014-7F0CD8566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001403"/>
            <a:ext cx="9144000" cy="1554041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k-SK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3D optický skener a proces skenování</a:t>
            </a:r>
            <a:br>
              <a:rPr lang="sk-SK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cs-CZ" sz="2400" b="1" dirty="0">
              <a:solidFill>
                <a:schemeClr val="accent6"/>
              </a:solidFill>
              <a:latin typeface="+mn-lt"/>
            </a:endParaRPr>
          </a:p>
        </p:txBody>
      </p:sp>
      <p:pic>
        <p:nvPicPr>
          <p:cNvPr id="2050" name="Obrázek 3">
            <a:extLst>
              <a:ext uri="{FF2B5EF4-FFF2-40B4-BE49-F238E27FC236}">
                <a16:creationId xmlns:a16="http://schemas.microsoft.com/office/drawing/2014/main" id="{ABA4BAFA-7BE0-5443-9AD1-02995DFE9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077" y="1245562"/>
            <a:ext cx="674971" cy="674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78774FE2-1786-5A47-AF59-59A361EE262A}"/>
              </a:ext>
            </a:extLst>
          </p:cNvPr>
          <p:cNvSpPr/>
          <p:nvPr/>
        </p:nvSpPr>
        <p:spPr>
          <a:xfrm>
            <a:off x="0" y="206375"/>
            <a:ext cx="9144000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60579023-0446-774E-AD99-603CD77DD536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400" dirty="0"/>
              <a:t>Kurzy pro společnost 4.0, s registračním číslem: CZ.02.2.69/0.0/0.0/16_031/0011591 </a:t>
            </a:r>
            <a:r>
              <a:rPr lang="cs-CZ" dirty="0"/>
              <a:t>		www.VSTECB.cz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5F4C251-8629-4695-8599-F1B275AA7D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47" y="890682"/>
            <a:ext cx="6218151" cy="138003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3D optický skener </a:t>
            </a:r>
            <a:r>
              <a:rPr lang="cs-CZ" sz="3600" b="1" dirty="0" err="1">
                <a:solidFill>
                  <a:schemeClr val="accent2">
                    <a:lumMod val="50000"/>
                  </a:schemeClr>
                </a:solidFill>
              </a:rPr>
              <a:t>Artec</a:t>
            </a:r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 Eva Lite</a:t>
            </a:r>
            <a:endParaRPr lang="cs-CZ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9	</a:t>
            </a:r>
            <a:r>
              <a:rPr lang="cs-CZ" sz="1400" dirty="0">
                <a:solidFill>
                  <a:prstClr val="white"/>
                </a:solidFill>
              </a:rPr>
              <a:t>Kurzy pro společnost 4.0, s registračním číslem: CZ.02.2.69/0.0/0.0/16_031/0011591 </a:t>
            </a:r>
            <a:r>
              <a:rPr lang="cs-CZ" dirty="0"/>
              <a:t>	www.VSTECB.cz</a:t>
            </a:r>
          </a:p>
        </p:txBody>
      </p:sp>
      <p:sp>
        <p:nvSpPr>
          <p:cNvPr id="2" name="Obdélník 1"/>
          <p:cNvSpPr/>
          <p:nvPr/>
        </p:nvSpPr>
        <p:spPr>
          <a:xfrm>
            <a:off x="945143" y="5553608"/>
            <a:ext cx="1671056" cy="713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1600" dirty="0">
                <a:latin typeface="+mn-lt"/>
                <a:ea typeface="Calibri" panose="020F0502020204030204" pitchFamily="34" charset="0"/>
              </a:rPr>
              <a:t>Obrázek 3</a:t>
            </a:r>
          </a:p>
          <a:p>
            <a:pPr>
              <a:spcAft>
                <a:spcPts val="1000"/>
              </a:spcAft>
            </a:pPr>
            <a:r>
              <a:rPr lang="cs-CZ" sz="1600" dirty="0">
                <a:latin typeface="+mn-lt"/>
                <a:ea typeface="Calibri" panose="020F0502020204030204" pitchFamily="34" charset="0"/>
              </a:rPr>
              <a:t>Zdroj: vlastní</a:t>
            </a:r>
            <a:endParaRPr lang="cs-CZ" sz="1600" dirty="0">
              <a:effectLst/>
              <a:latin typeface="+mn-lt"/>
              <a:ea typeface="Calibri" panose="020F0502020204030204" pitchFamily="34" charset="0"/>
            </a:endParaRPr>
          </a:p>
        </p:txBody>
      </p:sp>
      <p:pic>
        <p:nvPicPr>
          <p:cNvPr id="13314" name="Obrázek 5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23" b="20309"/>
          <a:stretch>
            <a:fillRect/>
          </a:stretch>
        </p:blipFill>
        <p:spPr bwMode="auto">
          <a:xfrm>
            <a:off x="2906131" y="1446559"/>
            <a:ext cx="3963019" cy="4820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7825263"/>
      </p:ext>
    </p:extLst>
  </p:cSld>
  <p:clrMapOvr>
    <a:masterClrMapping/>
  </p:clrMapOvr>
  <p:transition spd="slow" advClick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3D optický skener </a:t>
            </a:r>
            <a:r>
              <a:rPr lang="cs-CZ" sz="3600" b="1" dirty="0" err="1">
                <a:solidFill>
                  <a:schemeClr val="accent2">
                    <a:lumMod val="50000"/>
                  </a:schemeClr>
                </a:solidFill>
              </a:rPr>
              <a:t>Artec</a:t>
            </a:r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 Eva Lite</a:t>
            </a:r>
            <a:endParaRPr lang="cs-CZ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10	</a:t>
            </a:r>
            <a:r>
              <a:rPr lang="cs-CZ" sz="1400" dirty="0">
                <a:solidFill>
                  <a:prstClr val="white"/>
                </a:solidFill>
              </a:rPr>
              <a:t>Kurzy pro společnost 4.0, s registračním číslem: CZ.02.2.69/0.0/0.0/16_031/0011591 </a:t>
            </a:r>
            <a:r>
              <a:rPr lang="cs-CZ" dirty="0"/>
              <a:t>	www.VSTECB.cz</a:t>
            </a:r>
          </a:p>
        </p:txBody>
      </p:sp>
      <p:sp>
        <p:nvSpPr>
          <p:cNvPr id="2" name="Obdélník 1"/>
          <p:cNvSpPr/>
          <p:nvPr/>
        </p:nvSpPr>
        <p:spPr>
          <a:xfrm>
            <a:off x="456405" y="5701795"/>
            <a:ext cx="1671056" cy="713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1600" dirty="0">
                <a:latin typeface="+mn-lt"/>
                <a:ea typeface="Calibri" panose="020F0502020204030204" pitchFamily="34" charset="0"/>
              </a:rPr>
              <a:t>Obrázek 3</a:t>
            </a:r>
          </a:p>
          <a:p>
            <a:pPr>
              <a:spcAft>
                <a:spcPts val="1000"/>
              </a:spcAft>
            </a:pPr>
            <a:r>
              <a:rPr lang="cs-CZ" sz="1600" dirty="0">
                <a:latin typeface="+mn-lt"/>
                <a:ea typeface="Calibri" panose="020F0502020204030204" pitchFamily="34" charset="0"/>
              </a:rPr>
              <a:t>Zdroj: vlastní</a:t>
            </a:r>
            <a:endParaRPr lang="cs-CZ" sz="1600" dirty="0">
              <a:effectLst/>
              <a:latin typeface="+mn-lt"/>
              <a:ea typeface="Calibri" panose="020F0502020204030204" pitchFamily="34" charset="0"/>
            </a:endParaRPr>
          </a:p>
        </p:txBody>
      </p:sp>
      <p:pic>
        <p:nvPicPr>
          <p:cNvPr id="14338" name="Obrázek 5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" t="12827" r="8435" b="26074"/>
          <a:stretch>
            <a:fillRect/>
          </a:stretch>
        </p:blipFill>
        <p:spPr bwMode="auto">
          <a:xfrm>
            <a:off x="4163548" y="1387752"/>
            <a:ext cx="4141903" cy="50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Obrázek 5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23" t="14870" r="41345" b="71469"/>
          <a:stretch>
            <a:fillRect/>
          </a:stretch>
        </p:blipFill>
        <p:spPr bwMode="auto">
          <a:xfrm>
            <a:off x="411737" y="2122766"/>
            <a:ext cx="3630571" cy="3069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79341" y="1576833"/>
            <a:ext cx="38953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>
                <a:latin typeface="+mn-lt"/>
                <a:ea typeface="Calibri" panose="020F0502020204030204" pitchFamily="34" charset="0"/>
              </a:rPr>
              <a:t>Světelný vzor skeneru </a:t>
            </a:r>
            <a:r>
              <a:rPr lang="cs-CZ" sz="2000" dirty="0" err="1">
                <a:latin typeface="+mn-lt"/>
                <a:ea typeface="Calibri" panose="020F0502020204030204" pitchFamily="34" charset="0"/>
              </a:rPr>
              <a:t>Artec</a:t>
            </a:r>
            <a:r>
              <a:rPr lang="cs-CZ" sz="2000" dirty="0">
                <a:latin typeface="+mn-lt"/>
                <a:ea typeface="Calibri" panose="020F0502020204030204" pitchFamily="34" charset="0"/>
              </a:rPr>
              <a:t> Eva Lite</a:t>
            </a:r>
            <a:endParaRPr lang="cs-CZ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55361281"/>
      </p:ext>
    </p:extLst>
  </p:cSld>
  <p:clrMapOvr>
    <a:masterClrMapping/>
  </p:clrMapOvr>
  <p:transition spd="slow" advClick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Prostředí </a:t>
            </a:r>
            <a:r>
              <a:rPr lang="cs-CZ" sz="3600" b="1" dirty="0" err="1">
                <a:solidFill>
                  <a:schemeClr val="accent2">
                    <a:lumMod val="50000"/>
                  </a:schemeClr>
                </a:solidFill>
              </a:rPr>
              <a:t>Artec</a:t>
            </a:r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 Studio 12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11	</a:t>
            </a:r>
            <a:r>
              <a:rPr lang="cs-CZ" sz="1400" dirty="0">
                <a:solidFill>
                  <a:prstClr val="white"/>
                </a:solidFill>
              </a:rPr>
              <a:t>Kurzy pro společnost 4.0, s registračním číslem: CZ.02.2.69/0.0/0.0/16_031/0011591 </a:t>
            </a:r>
            <a:r>
              <a:rPr lang="cs-CZ" dirty="0"/>
              <a:t>	www.VSTECB.cz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16777" y="1485900"/>
            <a:ext cx="7886700" cy="435133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200" dirty="0"/>
              <a:t>Software </a:t>
            </a:r>
            <a:r>
              <a:rPr lang="cs-CZ" sz="2200" dirty="0" err="1"/>
              <a:t>Artec</a:t>
            </a:r>
            <a:r>
              <a:rPr lang="cs-CZ" sz="2200" dirty="0"/>
              <a:t> Studio je stěžejním bodem ve fázi skenování.</a:t>
            </a:r>
          </a:p>
          <a:p>
            <a:pPr marL="0" indent="0">
              <a:lnSpc>
                <a:spcPct val="100000"/>
              </a:lnSpc>
              <a:buNone/>
            </a:pPr>
            <a:endParaRPr lang="cs-CZ" sz="2200" dirty="0"/>
          </a:p>
          <a:p>
            <a:pPr marL="0" indent="0">
              <a:lnSpc>
                <a:spcPct val="100000"/>
              </a:lnSpc>
              <a:buNone/>
            </a:pPr>
            <a:r>
              <a:rPr lang="cs-CZ" sz="2200" b="1" dirty="0"/>
              <a:t>Jak v programu pracovat</a:t>
            </a:r>
          </a:p>
          <a:p>
            <a:pPr>
              <a:lnSpc>
                <a:spcPct val="100000"/>
              </a:lnSpc>
            </a:pPr>
            <a:r>
              <a:rPr lang="cs-CZ" sz="2200" dirty="0"/>
              <a:t>Před spuštěním programu se ujistěte, zda je skener zapojen do sítě, zástrčka ve skeneru je zašroubována a ověřte připojení USB kabelu vedoucího od skeneru.</a:t>
            </a:r>
          </a:p>
          <a:p>
            <a:pPr>
              <a:lnSpc>
                <a:spcPct val="100000"/>
              </a:lnSpc>
            </a:pPr>
            <a:r>
              <a:rPr lang="cs-CZ" sz="2200" dirty="0"/>
              <a:t>Hned po spuštění probíhá kalibrace skeneru a inicializace skeneru do prostředí (pokud by se skener připojil až po spuštění programu, skener by neidentifikoval prostředí). </a:t>
            </a:r>
          </a:p>
          <a:p>
            <a:pPr>
              <a:lnSpc>
                <a:spcPct val="100000"/>
              </a:lnSpc>
            </a:pPr>
            <a:endParaRPr lang="cs-CZ" sz="2200" dirty="0"/>
          </a:p>
          <a:p>
            <a:pPr lvl="1">
              <a:lnSpc>
                <a:spcPct val="100000"/>
              </a:lnSpc>
            </a:pPr>
            <a:endParaRPr lang="cs-CZ" sz="1800" dirty="0"/>
          </a:p>
          <a:p>
            <a:pPr>
              <a:lnSpc>
                <a:spcPct val="100000"/>
              </a:lnSpc>
            </a:pP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3805989352"/>
      </p:ext>
    </p:extLst>
  </p:cSld>
  <p:clrMapOvr>
    <a:masterClrMapping/>
  </p:clrMapOvr>
  <p:transition spd="slow" advClick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Prostředí </a:t>
            </a:r>
            <a:r>
              <a:rPr lang="cs-CZ" sz="3600" b="1" dirty="0" err="1">
                <a:solidFill>
                  <a:schemeClr val="accent2">
                    <a:lumMod val="50000"/>
                  </a:schemeClr>
                </a:solidFill>
              </a:rPr>
              <a:t>Artec</a:t>
            </a:r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 Studio 12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12	</a:t>
            </a:r>
            <a:r>
              <a:rPr lang="cs-CZ" sz="1400" dirty="0">
                <a:solidFill>
                  <a:prstClr val="white"/>
                </a:solidFill>
              </a:rPr>
              <a:t>Kurzy pro společnost 4.0, s registračním číslem: CZ.02.2.69/0.0/0.0/16_031/0011591 </a:t>
            </a:r>
            <a:r>
              <a:rPr lang="cs-CZ" dirty="0"/>
              <a:t>	www.VSTECB.cz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16777" y="1485900"/>
            <a:ext cx="7886700" cy="435133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200" dirty="0"/>
              <a:t>Po spuštění se na monitoru objeví hlavní nabídka. </a:t>
            </a:r>
          </a:p>
          <a:p>
            <a:pPr>
              <a:lnSpc>
                <a:spcPct val="100000"/>
              </a:lnSpc>
            </a:pPr>
            <a:endParaRPr lang="cs-CZ" sz="2200" dirty="0"/>
          </a:p>
          <a:p>
            <a:pPr>
              <a:lnSpc>
                <a:spcPct val="100000"/>
              </a:lnSpc>
            </a:pPr>
            <a:endParaRPr lang="cs-CZ" sz="2200" dirty="0"/>
          </a:p>
          <a:p>
            <a:pPr lvl="1">
              <a:lnSpc>
                <a:spcPct val="100000"/>
              </a:lnSpc>
            </a:pPr>
            <a:endParaRPr lang="cs-CZ" sz="1800" dirty="0"/>
          </a:p>
          <a:p>
            <a:pPr>
              <a:lnSpc>
                <a:spcPct val="100000"/>
              </a:lnSpc>
            </a:pPr>
            <a:endParaRPr lang="cs-CZ" sz="2200" dirty="0"/>
          </a:p>
        </p:txBody>
      </p:sp>
      <p:pic>
        <p:nvPicPr>
          <p:cNvPr id="15362" name="Picture 2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635" y="1941513"/>
            <a:ext cx="5700984" cy="4180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8"/>
          <p:cNvSpPr/>
          <p:nvPr/>
        </p:nvSpPr>
        <p:spPr>
          <a:xfrm>
            <a:off x="255514" y="5698419"/>
            <a:ext cx="12528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cs-CZ" sz="1600" dirty="0">
                <a:latin typeface="+mn-lt"/>
                <a:ea typeface="Calibri" panose="020F0502020204030204" pitchFamily="34" charset="0"/>
              </a:rPr>
              <a:t>Zdroj: vlastní</a:t>
            </a:r>
            <a:endParaRPr lang="cs-CZ" sz="1600" dirty="0">
              <a:effectLst/>
              <a:latin typeface="+mn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957922"/>
      </p:ext>
    </p:extLst>
  </p:cSld>
  <p:clrMapOvr>
    <a:masterClrMapping/>
  </p:clrMapOvr>
  <p:transition spd="slow" advClick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Prostředí </a:t>
            </a:r>
            <a:r>
              <a:rPr lang="cs-CZ" sz="3600" b="1" dirty="0" err="1">
                <a:solidFill>
                  <a:schemeClr val="accent2">
                    <a:lumMod val="50000"/>
                  </a:schemeClr>
                </a:solidFill>
              </a:rPr>
              <a:t>Artec</a:t>
            </a:r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 Studio 12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13	</a:t>
            </a:r>
            <a:r>
              <a:rPr lang="cs-CZ" sz="1400" dirty="0">
                <a:solidFill>
                  <a:prstClr val="white"/>
                </a:solidFill>
              </a:rPr>
              <a:t>Kurzy pro společnost 4.0, s registračním číslem: CZ.02.2.69/0.0/0.0/16_031/0011591 </a:t>
            </a:r>
            <a:r>
              <a:rPr lang="cs-CZ" dirty="0"/>
              <a:t>	www.VSTECB.cz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16777" y="1485900"/>
            <a:ext cx="7886700" cy="435133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200" dirty="0"/>
              <a:t>Založíme nový projekt --- New </a:t>
            </a:r>
            <a:r>
              <a:rPr lang="cs-CZ" sz="2200" dirty="0" err="1"/>
              <a:t>project</a:t>
            </a:r>
            <a:endParaRPr lang="cs-CZ" sz="2200" dirty="0"/>
          </a:p>
          <a:p>
            <a:pPr>
              <a:lnSpc>
                <a:spcPct val="100000"/>
              </a:lnSpc>
            </a:pPr>
            <a:r>
              <a:rPr lang="cs-CZ" sz="2200" dirty="0"/>
              <a:t>Objeví se okno kam napíšeme název souboru (pole </a:t>
            </a:r>
            <a:r>
              <a:rPr lang="cs-CZ" sz="2200" dirty="0" err="1"/>
              <a:t>Name</a:t>
            </a:r>
            <a:r>
              <a:rPr lang="cs-CZ" sz="2200" dirty="0"/>
              <a:t>) a cílovou cestu, kam bude projekt uložen (pole </a:t>
            </a:r>
            <a:r>
              <a:rPr lang="cs-CZ" sz="2200" dirty="0" err="1"/>
              <a:t>Location</a:t>
            </a:r>
            <a:r>
              <a:rPr lang="cs-CZ" sz="2200" dirty="0"/>
              <a:t>) </a:t>
            </a:r>
          </a:p>
          <a:p>
            <a:pPr>
              <a:lnSpc>
                <a:spcPct val="100000"/>
              </a:lnSpc>
            </a:pPr>
            <a:r>
              <a:rPr lang="cs-CZ" sz="2200" dirty="0"/>
              <a:t>Zvolíme a potvrdíme tlačítkem --- </a:t>
            </a:r>
            <a:r>
              <a:rPr lang="cs-CZ" sz="2200" dirty="0" err="1"/>
              <a:t>Create</a:t>
            </a:r>
            <a:endParaRPr lang="cs-CZ" sz="2200" dirty="0"/>
          </a:p>
          <a:p>
            <a:pPr>
              <a:lnSpc>
                <a:spcPct val="100000"/>
              </a:lnSpc>
            </a:pPr>
            <a:endParaRPr lang="cs-CZ" sz="2200" dirty="0"/>
          </a:p>
          <a:p>
            <a:pPr>
              <a:lnSpc>
                <a:spcPct val="100000"/>
              </a:lnSpc>
            </a:pPr>
            <a:endParaRPr lang="cs-CZ" sz="2200" dirty="0"/>
          </a:p>
          <a:p>
            <a:pPr>
              <a:lnSpc>
                <a:spcPct val="100000"/>
              </a:lnSpc>
            </a:pPr>
            <a:endParaRPr lang="cs-CZ" sz="2200" dirty="0"/>
          </a:p>
          <a:p>
            <a:pPr lvl="1">
              <a:lnSpc>
                <a:spcPct val="100000"/>
              </a:lnSpc>
            </a:pPr>
            <a:endParaRPr lang="cs-CZ" sz="1800" dirty="0"/>
          </a:p>
          <a:p>
            <a:pPr>
              <a:lnSpc>
                <a:spcPct val="100000"/>
              </a:lnSpc>
            </a:pPr>
            <a:endParaRPr lang="cs-CZ" sz="2200" dirty="0"/>
          </a:p>
        </p:txBody>
      </p:sp>
      <p:sp>
        <p:nvSpPr>
          <p:cNvPr id="9" name="Obdélník 8"/>
          <p:cNvSpPr/>
          <p:nvPr/>
        </p:nvSpPr>
        <p:spPr>
          <a:xfrm>
            <a:off x="823469" y="5626398"/>
            <a:ext cx="12528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cs-CZ" sz="1600" dirty="0">
                <a:latin typeface="+mn-lt"/>
                <a:ea typeface="Calibri" panose="020F0502020204030204" pitchFamily="34" charset="0"/>
              </a:rPr>
              <a:t>Zdroj: vlastní</a:t>
            </a:r>
            <a:endParaRPr lang="cs-CZ" sz="1600" dirty="0"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546408" y="3253668"/>
            <a:ext cx="11373472" cy="47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2013125"/>
              </p:ext>
            </p:extLst>
          </p:nvPr>
        </p:nvGraphicFramePr>
        <p:xfrm>
          <a:off x="881935" y="3301593"/>
          <a:ext cx="5641522" cy="219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4" r:id="rId4" imgW="4078800" imgH="1591200" progId="CorelDraw.Graphic.20">
                  <p:embed/>
                </p:oleObj>
              </mc:Choice>
              <mc:Fallback>
                <p:oleObj r:id="rId4" imgW="4078800" imgH="1591200" progId="CorelDraw.Graphic.20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1935" y="3301593"/>
                        <a:ext cx="5641522" cy="21939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89164889"/>
      </p:ext>
    </p:extLst>
  </p:cSld>
  <p:clrMapOvr>
    <a:masterClrMapping/>
  </p:clrMapOvr>
  <p:transition spd="slow" advClick="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Prostředí </a:t>
            </a:r>
            <a:r>
              <a:rPr lang="cs-CZ" sz="3600" b="1" dirty="0" err="1">
                <a:solidFill>
                  <a:schemeClr val="accent2">
                    <a:lumMod val="50000"/>
                  </a:schemeClr>
                </a:solidFill>
              </a:rPr>
              <a:t>Artec</a:t>
            </a:r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 Studio 12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14	</a:t>
            </a:r>
            <a:r>
              <a:rPr lang="cs-CZ" sz="1400" dirty="0">
                <a:solidFill>
                  <a:prstClr val="white"/>
                </a:solidFill>
              </a:rPr>
              <a:t>Kurzy pro společnost 4.0, s registračním číslem: CZ.02.2.69/0.0/0.0/16_031/0011591 </a:t>
            </a:r>
            <a:r>
              <a:rPr lang="cs-CZ" dirty="0"/>
              <a:t>	www.VSTECB.cz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546408" y="1725612"/>
            <a:ext cx="7886700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sz="2200" dirty="0"/>
              <a:t>Následně se dostaneme do základního prostředí </a:t>
            </a:r>
            <a:r>
              <a:rPr lang="cs-CZ" sz="2200" dirty="0" err="1"/>
              <a:t>Artec</a:t>
            </a:r>
            <a:r>
              <a:rPr lang="cs-CZ" sz="2200" dirty="0"/>
              <a:t> studia</a:t>
            </a:r>
          </a:p>
          <a:p>
            <a:pPr>
              <a:lnSpc>
                <a:spcPct val="150000"/>
              </a:lnSpc>
            </a:pPr>
            <a:r>
              <a:rPr lang="cs-CZ" sz="2200" dirty="0"/>
              <a:t>Vlevo je umístěna hlavní lišta --- funkce </a:t>
            </a:r>
            <a:r>
              <a:rPr lang="cs-CZ" sz="2200" dirty="0" err="1"/>
              <a:t>Scan</a:t>
            </a:r>
            <a:r>
              <a:rPr lang="cs-CZ" sz="2200" dirty="0"/>
              <a:t> – </a:t>
            </a:r>
            <a:r>
              <a:rPr lang="cs-CZ" sz="2200" dirty="0" err="1"/>
              <a:t>Publish</a:t>
            </a:r>
            <a:endParaRPr lang="cs-CZ" sz="2200" dirty="0"/>
          </a:p>
          <a:p>
            <a:pPr>
              <a:lnSpc>
                <a:spcPct val="150000"/>
              </a:lnSpc>
            </a:pPr>
            <a:r>
              <a:rPr lang="cs-CZ" sz="2200" dirty="0"/>
              <a:t>Ve spodní části logovací okno, kde je vidět seznam úkonů</a:t>
            </a:r>
          </a:p>
          <a:p>
            <a:pPr>
              <a:lnSpc>
                <a:spcPct val="150000"/>
              </a:lnSpc>
            </a:pPr>
            <a:r>
              <a:rPr lang="cs-CZ" sz="2200" dirty="0"/>
              <a:t>V pravé části </a:t>
            </a:r>
            <a:r>
              <a:rPr lang="cs-CZ" sz="2200" dirty="0" err="1"/>
              <a:t>Workspace</a:t>
            </a:r>
            <a:r>
              <a:rPr lang="cs-CZ" sz="2200" dirty="0"/>
              <a:t> – pracovní prostor, kde pak budou jednotlivé </a:t>
            </a:r>
            <a:r>
              <a:rPr lang="cs-CZ" sz="2200" dirty="0" err="1"/>
              <a:t>skeny</a:t>
            </a:r>
            <a:r>
              <a:rPr lang="cs-CZ" sz="2200" dirty="0"/>
              <a:t> s detailními informacemi</a:t>
            </a:r>
          </a:p>
          <a:p>
            <a:pPr>
              <a:lnSpc>
                <a:spcPct val="150000"/>
              </a:lnSpc>
            </a:pPr>
            <a:endParaRPr lang="cs-CZ" sz="2200" dirty="0"/>
          </a:p>
          <a:p>
            <a:pPr>
              <a:lnSpc>
                <a:spcPct val="150000"/>
              </a:lnSpc>
            </a:pPr>
            <a:endParaRPr lang="cs-CZ" sz="2200" dirty="0"/>
          </a:p>
          <a:p>
            <a:pPr marL="457200" lvl="1" indent="0">
              <a:lnSpc>
                <a:spcPct val="150000"/>
              </a:lnSpc>
              <a:buNone/>
            </a:pPr>
            <a:endParaRPr lang="cs-CZ" sz="1800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546408" y="3253668"/>
            <a:ext cx="11373472" cy="47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2797938"/>
      </p:ext>
    </p:extLst>
  </p:cSld>
  <p:clrMapOvr>
    <a:masterClrMapping/>
  </p:clrMapOvr>
  <p:transition spd="slow" advClick="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Prostředí </a:t>
            </a:r>
            <a:r>
              <a:rPr lang="cs-CZ" sz="3600" b="1" dirty="0" err="1">
                <a:solidFill>
                  <a:schemeClr val="accent2">
                    <a:lumMod val="50000"/>
                  </a:schemeClr>
                </a:solidFill>
              </a:rPr>
              <a:t>Artec</a:t>
            </a:r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 Studio 12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15	</a:t>
            </a:r>
            <a:r>
              <a:rPr lang="cs-CZ" sz="1400" dirty="0">
                <a:solidFill>
                  <a:prstClr val="white"/>
                </a:solidFill>
              </a:rPr>
              <a:t>Kurzy pro společnost 4.0, s registračním číslem: CZ.02.2.69/0.0/0.0/16_031/0011591 </a:t>
            </a:r>
            <a:r>
              <a:rPr lang="cs-CZ" dirty="0"/>
              <a:t>	www.VSTECB.cz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546408" y="3253668"/>
            <a:ext cx="11373472" cy="47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337251" y="1382750"/>
            <a:ext cx="139946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10" name="Objek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445929"/>
              </p:ext>
            </p:extLst>
          </p:nvPr>
        </p:nvGraphicFramePr>
        <p:xfrm>
          <a:off x="389291" y="1405609"/>
          <a:ext cx="8207298" cy="51168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4" r:id="rId4" imgW="7908480" imgH="4934880" progId="CorelDraw.Graphic.20">
                  <p:embed/>
                </p:oleObj>
              </mc:Choice>
              <mc:Fallback>
                <p:oleObj r:id="rId4" imgW="7908480" imgH="4934880" progId="CorelDraw.Graphic.20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291" y="1405609"/>
                        <a:ext cx="8207298" cy="51168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Obdélník 12"/>
          <p:cNvSpPr/>
          <p:nvPr/>
        </p:nvSpPr>
        <p:spPr>
          <a:xfrm>
            <a:off x="7226882" y="5960369"/>
            <a:ext cx="12528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cs-CZ" sz="1600" dirty="0">
                <a:latin typeface="+mn-lt"/>
                <a:ea typeface="Calibri" panose="020F0502020204030204" pitchFamily="34" charset="0"/>
              </a:rPr>
              <a:t>Zdroj: vlastní</a:t>
            </a:r>
            <a:endParaRPr lang="cs-CZ" sz="1600" dirty="0"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1347576" y="2297044"/>
            <a:ext cx="1349024" cy="5062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cs-CZ" sz="2000" b="1" dirty="0">
                <a:solidFill>
                  <a:srgbClr val="FF0000"/>
                </a:solidFill>
                <a:latin typeface="+mn-lt"/>
                <a:ea typeface="Calibri" panose="020F0502020204030204" pitchFamily="34" charset="0"/>
              </a:rPr>
              <a:t>Hlavní</a:t>
            </a:r>
            <a:r>
              <a:rPr lang="cs-CZ" sz="2000" b="1" dirty="0">
                <a:solidFill>
                  <a:srgbClr val="C0000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cs-CZ" sz="2000" b="1" dirty="0">
                <a:solidFill>
                  <a:srgbClr val="FF0000"/>
                </a:solidFill>
                <a:latin typeface="+mn-lt"/>
                <a:ea typeface="Calibri" panose="020F0502020204030204" pitchFamily="34" charset="0"/>
              </a:rPr>
              <a:t>lišta</a:t>
            </a:r>
            <a:endParaRPr lang="cs-CZ" sz="2000" b="1" dirty="0">
              <a:solidFill>
                <a:srgbClr val="FF000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cxnSp>
        <p:nvCxnSpPr>
          <p:cNvPr id="12" name="Přímá spojnice se šipkou 11"/>
          <p:cNvCxnSpPr/>
          <p:nvPr/>
        </p:nvCxnSpPr>
        <p:spPr>
          <a:xfrm flipH="1">
            <a:off x="869795" y="2626498"/>
            <a:ext cx="477781" cy="2480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Obdélník 20"/>
          <p:cNvSpPr/>
          <p:nvPr/>
        </p:nvSpPr>
        <p:spPr>
          <a:xfrm>
            <a:off x="4696345" y="2304666"/>
            <a:ext cx="1934953" cy="5062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cs-CZ" sz="2000" b="1" dirty="0">
                <a:solidFill>
                  <a:srgbClr val="FF0000"/>
                </a:solidFill>
                <a:latin typeface="+mn-lt"/>
                <a:ea typeface="Calibri" panose="020F0502020204030204" pitchFamily="34" charset="0"/>
              </a:rPr>
              <a:t>Pracovní prostor</a:t>
            </a:r>
            <a:endParaRPr lang="cs-CZ" sz="2000" b="1" dirty="0">
              <a:solidFill>
                <a:srgbClr val="FF000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cxnSp>
        <p:nvCxnSpPr>
          <p:cNvPr id="22" name="Přímá spojnice se šipkou 21"/>
          <p:cNvCxnSpPr/>
          <p:nvPr/>
        </p:nvCxnSpPr>
        <p:spPr>
          <a:xfrm>
            <a:off x="6717793" y="2626498"/>
            <a:ext cx="1018178" cy="2083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Obdélník 23"/>
          <p:cNvSpPr/>
          <p:nvPr/>
        </p:nvSpPr>
        <p:spPr>
          <a:xfrm>
            <a:off x="3604523" y="4851463"/>
            <a:ext cx="1697260" cy="5062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cs-CZ" sz="2000" b="1" dirty="0">
                <a:solidFill>
                  <a:srgbClr val="FF0000"/>
                </a:solidFill>
                <a:latin typeface="+mn-lt"/>
                <a:ea typeface="Calibri" panose="020F0502020204030204" pitchFamily="34" charset="0"/>
              </a:rPr>
              <a:t>Logovací okno</a:t>
            </a:r>
            <a:endParaRPr lang="cs-CZ" sz="2000" b="1" dirty="0">
              <a:solidFill>
                <a:srgbClr val="FF000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cxnSp>
        <p:nvCxnSpPr>
          <p:cNvPr id="25" name="Přímá spojnice se šipkou 24"/>
          <p:cNvCxnSpPr/>
          <p:nvPr/>
        </p:nvCxnSpPr>
        <p:spPr>
          <a:xfrm flipH="1">
            <a:off x="3018264" y="5218771"/>
            <a:ext cx="586259" cy="6948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5983961"/>
      </p:ext>
    </p:extLst>
  </p:cSld>
  <p:clrMapOvr>
    <a:masterClrMapping/>
  </p:clrMapOvr>
  <p:transition spd="slow" advClick="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Proces skenování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16	</a:t>
            </a:r>
            <a:r>
              <a:rPr lang="cs-CZ" sz="1400" dirty="0">
                <a:solidFill>
                  <a:prstClr val="white"/>
                </a:solidFill>
              </a:rPr>
              <a:t>Kurzy pro společnost 4.0, s registračním číslem: CZ.02.2.69/0.0/0.0/16_031/0011591 </a:t>
            </a:r>
            <a:r>
              <a:rPr lang="cs-CZ" dirty="0"/>
              <a:t>	www.VSTECB.cz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05626" y="1856426"/>
            <a:ext cx="7886700" cy="408971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200" dirty="0"/>
              <a:t>Skener je připojen, nový projekt je vytvořen, můžeme tedy začít skenovat.</a:t>
            </a:r>
          </a:p>
          <a:p>
            <a:pPr>
              <a:lnSpc>
                <a:spcPct val="100000"/>
              </a:lnSpc>
            </a:pPr>
            <a:r>
              <a:rPr lang="cs-CZ" sz="2200" dirty="0"/>
              <a:t>V hlavní liště klikneme na políčko </a:t>
            </a:r>
            <a:r>
              <a:rPr lang="cs-CZ" sz="2200" dirty="0" err="1"/>
              <a:t>Scan</a:t>
            </a:r>
            <a:r>
              <a:rPr lang="cs-CZ" sz="2200" dirty="0"/>
              <a:t> --- otevře se nabídka pro skenování. </a:t>
            </a:r>
          </a:p>
          <a:p>
            <a:pPr>
              <a:lnSpc>
                <a:spcPct val="100000"/>
              </a:lnSpc>
            </a:pPr>
            <a:r>
              <a:rPr lang="cs-CZ" sz="2200" dirty="0"/>
              <a:t>Nyní už můžeme program ovládat skenerem.</a:t>
            </a:r>
          </a:p>
          <a:p>
            <a:pPr>
              <a:lnSpc>
                <a:spcPct val="100000"/>
              </a:lnSpc>
            </a:pPr>
            <a:r>
              <a:rPr lang="cs-CZ" sz="2200" dirty="0"/>
              <a:t>Skener má na rukojeti 2 tlačítka</a:t>
            </a:r>
          </a:p>
          <a:p>
            <a:pPr lvl="1">
              <a:lnSpc>
                <a:spcPct val="100000"/>
              </a:lnSpc>
            </a:pPr>
            <a:r>
              <a:rPr lang="cs-CZ" sz="2000" dirty="0"/>
              <a:t>Horní spouští a přerušuje proces skenování (skener zastaví snímání bodů)</a:t>
            </a:r>
          </a:p>
          <a:p>
            <a:pPr lvl="1">
              <a:lnSpc>
                <a:spcPct val="100000"/>
              </a:lnSpc>
            </a:pPr>
            <a:r>
              <a:rPr lang="cs-CZ" sz="2000" dirty="0"/>
              <a:t>Spodní tlačítko ukončí a uzavře nabídku ,,</a:t>
            </a:r>
            <a:r>
              <a:rPr lang="cs-CZ" sz="2000" dirty="0" err="1"/>
              <a:t>Scan</a:t>
            </a:r>
            <a:r>
              <a:rPr lang="cs-CZ" sz="2000" dirty="0"/>
              <a:t>“ </a:t>
            </a:r>
          </a:p>
          <a:p>
            <a:pPr>
              <a:lnSpc>
                <a:spcPct val="100000"/>
              </a:lnSpc>
            </a:pPr>
            <a:endParaRPr lang="cs-CZ" sz="2200" dirty="0"/>
          </a:p>
          <a:p>
            <a:pPr lvl="1">
              <a:lnSpc>
                <a:spcPct val="100000"/>
              </a:lnSpc>
            </a:pPr>
            <a:endParaRPr lang="cs-CZ" sz="1800" dirty="0"/>
          </a:p>
          <a:p>
            <a:pPr>
              <a:lnSpc>
                <a:spcPct val="100000"/>
              </a:lnSpc>
            </a:pP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885703675"/>
      </p:ext>
    </p:extLst>
  </p:cSld>
  <p:clrMapOvr>
    <a:masterClrMapping/>
  </p:clrMapOvr>
  <p:transition spd="slow" advClick="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Proces skenování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17	</a:t>
            </a:r>
            <a:r>
              <a:rPr lang="cs-CZ" sz="1400" dirty="0">
                <a:solidFill>
                  <a:prstClr val="white"/>
                </a:solidFill>
              </a:rPr>
              <a:t>Kurzy pro společnost 4.0, s registračním číslem: CZ.02.2.69/0.0/0.0/16_031/0011591 </a:t>
            </a:r>
            <a:r>
              <a:rPr lang="cs-CZ" dirty="0"/>
              <a:t>	www.VSTECB.cz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68350" y="1856425"/>
            <a:ext cx="8396870" cy="413177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200" dirty="0"/>
              <a:t>Vedle levé lišty </a:t>
            </a:r>
            <a:r>
              <a:rPr lang="cs-CZ" sz="2200" dirty="0" err="1"/>
              <a:t>Scan</a:t>
            </a:r>
            <a:r>
              <a:rPr lang="cs-CZ" sz="2200" dirty="0"/>
              <a:t> – </a:t>
            </a:r>
            <a:r>
              <a:rPr lang="cs-CZ" sz="2200" dirty="0" err="1"/>
              <a:t>Publish</a:t>
            </a:r>
            <a:r>
              <a:rPr lang="cs-CZ" sz="2200" dirty="0"/>
              <a:t> se v sekci </a:t>
            </a:r>
            <a:r>
              <a:rPr lang="cs-CZ" sz="2200" dirty="0" err="1"/>
              <a:t>Scan</a:t>
            </a:r>
            <a:r>
              <a:rPr lang="cs-CZ" sz="2200" dirty="0"/>
              <a:t> objeví ukazatel vzdálenosti (400-1000).</a:t>
            </a:r>
          </a:p>
          <a:p>
            <a:pPr lvl="1">
              <a:lnSpc>
                <a:spcPct val="100000"/>
              </a:lnSpc>
            </a:pPr>
            <a:r>
              <a:rPr lang="cs-CZ" sz="2000" dirty="0"/>
              <a:t>Tento sloupec je mezi hodnotami 520 – 880 podbarven zelenou barvou a indikuje správnou vzdálenost skeneru od skenovaného předmětu.</a:t>
            </a:r>
          </a:p>
          <a:p>
            <a:pPr>
              <a:lnSpc>
                <a:spcPct val="100000"/>
              </a:lnSpc>
            </a:pPr>
            <a:r>
              <a:rPr lang="cs-CZ" sz="2200" dirty="0"/>
              <a:t>V průběhu skenování se nám objevuje náhled již naskenované sítě.</a:t>
            </a:r>
          </a:p>
          <a:p>
            <a:pPr>
              <a:lnSpc>
                <a:spcPct val="150000"/>
              </a:lnSpc>
            </a:pPr>
            <a:r>
              <a:rPr lang="cs-CZ" sz="2200" dirty="0"/>
              <a:t>Šedou barvou jsou podbarveny již naskenované plochy, zeleně pak body, které skener právě skenuje a přenáší. </a:t>
            </a:r>
          </a:p>
          <a:p>
            <a:pPr>
              <a:lnSpc>
                <a:spcPct val="100000"/>
              </a:lnSpc>
            </a:pPr>
            <a:r>
              <a:rPr lang="cs-CZ" sz="2200" dirty="0"/>
              <a:t>Po dokončení jednotlivých </a:t>
            </a:r>
            <a:r>
              <a:rPr lang="cs-CZ" sz="2200" dirty="0" err="1"/>
              <a:t>skenů</a:t>
            </a:r>
            <a:r>
              <a:rPr lang="cs-CZ" sz="2200" dirty="0"/>
              <a:t> se náhled zobrazuje světle modře.</a:t>
            </a:r>
          </a:p>
          <a:p>
            <a:pPr>
              <a:lnSpc>
                <a:spcPct val="100000"/>
              </a:lnSpc>
            </a:pPr>
            <a:endParaRPr lang="cs-CZ" sz="2200" dirty="0"/>
          </a:p>
          <a:p>
            <a:pPr lvl="1">
              <a:lnSpc>
                <a:spcPct val="100000"/>
              </a:lnSpc>
            </a:pPr>
            <a:endParaRPr lang="cs-CZ" sz="2200" dirty="0"/>
          </a:p>
          <a:p>
            <a:pPr lvl="1">
              <a:lnSpc>
                <a:spcPct val="100000"/>
              </a:lnSpc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944988526"/>
      </p:ext>
    </p:extLst>
  </p:cSld>
  <p:clrMapOvr>
    <a:masterClrMapping/>
  </p:clrMapOvr>
  <p:transition spd="slow" advClick="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Proces skenování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18	</a:t>
            </a:r>
            <a:r>
              <a:rPr lang="cs-CZ" sz="1400" dirty="0">
                <a:solidFill>
                  <a:prstClr val="white"/>
                </a:solidFill>
              </a:rPr>
              <a:t>Kurzy pro společnost 4.0, s registračním číslem: CZ.02.2.69/0.0/0.0/16_031/0011591 </a:t>
            </a:r>
            <a:r>
              <a:rPr lang="cs-CZ" dirty="0"/>
              <a:t>	www.VSTECB.cz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34896" y="1393901"/>
            <a:ext cx="12250263" cy="47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8328274"/>
              </p:ext>
            </p:extLst>
          </p:nvPr>
        </p:nvGraphicFramePr>
        <p:xfrm>
          <a:off x="434897" y="1393902"/>
          <a:ext cx="8233326" cy="47179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9" r:id="rId4" imgW="6213240" imgH="3570480" progId="CorelDraw.Graphic.20">
                  <p:embed/>
                </p:oleObj>
              </mc:Choice>
              <mc:Fallback>
                <p:oleObj r:id="rId4" imgW="6213240" imgH="3570480" progId="CorelDraw.Graphic.20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897" y="1393902"/>
                        <a:ext cx="8233326" cy="471797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Obdélník 5"/>
          <p:cNvSpPr/>
          <p:nvPr/>
        </p:nvSpPr>
        <p:spPr>
          <a:xfrm>
            <a:off x="206375" y="6111875"/>
            <a:ext cx="35557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Plocha skenování a indikátor vzdálenosti</a:t>
            </a:r>
            <a:endParaRPr lang="cs-CZ" sz="1600" dirty="0"/>
          </a:p>
        </p:txBody>
      </p:sp>
      <p:sp>
        <p:nvSpPr>
          <p:cNvPr id="9" name="Obdélník 8"/>
          <p:cNvSpPr/>
          <p:nvPr/>
        </p:nvSpPr>
        <p:spPr>
          <a:xfrm>
            <a:off x="7300541" y="6033979"/>
            <a:ext cx="1300356" cy="4174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cs-CZ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Zdroj: vlastní</a:t>
            </a:r>
            <a:endParaRPr lang="cs-CZ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578652"/>
      </p:ext>
    </p:extLst>
  </p:cSld>
  <p:clrMapOvr>
    <a:masterClrMapping/>
  </p:clrMapOvr>
  <p:transition spd="slow"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Úvod</a:t>
            </a:r>
          </a:p>
        </p:txBody>
      </p:sp>
      <p:sp>
        <p:nvSpPr>
          <p:cNvPr id="3074" name="Zástupný symbol pro obsah 2">
            <a:extLst>
              <a:ext uri="{FF2B5EF4-FFF2-40B4-BE49-F238E27FC236}">
                <a16:creationId xmlns:a16="http://schemas.microsoft.com/office/drawing/2014/main" id="{0E28262C-56EA-3D41-9D5A-F80E53C57A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1692275"/>
            <a:ext cx="8194716" cy="270130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sz="2400" dirty="0"/>
              <a:t>Tato kapitola se věnuje popisu optického 3D skeneru </a:t>
            </a:r>
            <a:r>
              <a:rPr lang="cs-CZ" sz="2400" dirty="0" err="1"/>
              <a:t>Artec</a:t>
            </a:r>
            <a:r>
              <a:rPr lang="cs-CZ" sz="2400" dirty="0"/>
              <a:t> Eva Lite a příslušenství potřebného k provádění 3D skenování. </a:t>
            </a:r>
          </a:p>
          <a:p>
            <a:pPr>
              <a:lnSpc>
                <a:spcPct val="150000"/>
              </a:lnSpc>
            </a:pPr>
            <a:r>
              <a:rPr lang="cs-CZ" sz="2400" dirty="0"/>
              <a:t>Dále popisuje parametry uvedeného optického 3D skeneru a vysvětluje pracovní postup v softwaru </a:t>
            </a:r>
            <a:r>
              <a:rPr lang="cs-CZ" sz="2400" dirty="0" err="1"/>
              <a:t>Artec</a:t>
            </a:r>
            <a:r>
              <a:rPr lang="cs-CZ" sz="2400" dirty="0"/>
              <a:t> Studio dodávaného společně se skenerem.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1	</a:t>
            </a:r>
            <a:r>
              <a:rPr lang="cs-CZ" sz="1400" dirty="0">
                <a:solidFill>
                  <a:prstClr val="white"/>
                </a:solidFill>
              </a:rPr>
              <a:t>Kurzy pro společnost 4.0, s registračním číslem: CZ.02.2.69/0.0/0.0/16_031/0011591 </a:t>
            </a:r>
            <a:r>
              <a:rPr lang="cs-CZ" dirty="0"/>
              <a:t>	www.VSTECB.cz</a:t>
            </a:r>
          </a:p>
        </p:txBody>
      </p:sp>
    </p:spTree>
    <p:extLst>
      <p:ext uri="{BB962C8B-B14F-4D97-AF65-F5344CB8AC3E}">
        <p14:creationId xmlns:p14="http://schemas.microsoft.com/office/powerpoint/2010/main" val="460493379"/>
      </p:ext>
    </p:extLst>
  </p:cSld>
  <p:clrMapOvr>
    <a:masterClrMapping/>
  </p:clrMapOvr>
  <p:transition spd="slow" advClick="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Proces skenování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19	</a:t>
            </a:r>
            <a:r>
              <a:rPr lang="cs-CZ" sz="1400" dirty="0">
                <a:solidFill>
                  <a:prstClr val="white"/>
                </a:solidFill>
              </a:rPr>
              <a:t>Kurzy pro společnost 4.0, s registračním číslem: CZ.02.2.69/0.0/0.0/16_031/0011591 </a:t>
            </a:r>
            <a:r>
              <a:rPr lang="cs-CZ" dirty="0"/>
              <a:t>	www.VSTECB.cz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373565" y="1492754"/>
            <a:ext cx="8525108" cy="4740778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cs-CZ" sz="2200" b="1" dirty="0"/>
              <a:t>Zásady pro správné skenování</a:t>
            </a:r>
          </a:p>
          <a:p>
            <a:pPr>
              <a:lnSpc>
                <a:spcPct val="100000"/>
              </a:lnSpc>
            </a:pPr>
            <a:r>
              <a:rPr lang="cs-CZ" sz="2200" dirty="0"/>
              <a:t>Vždy udržujte správnou vzdálenost skeneru od skenovaného předmětu</a:t>
            </a:r>
            <a:endParaRPr lang="cs-CZ" sz="2200" b="1" dirty="0"/>
          </a:p>
          <a:p>
            <a:pPr>
              <a:lnSpc>
                <a:spcPct val="100000"/>
              </a:lnSpc>
            </a:pPr>
            <a:r>
              <a:rPr lang="cs-CZ" sz="2200" dirty="0"/>
              <a:t>Pokud lze předmět naskenovat pouze na jeden </a:t>
            </a:r>
            <a:r>
              <a:rPr lang="cs-CZ" sz="2200" dirty="0" err="1"/>
              <a:t>sken</a:t>
            </a:r>
            <a:r>
              <a:rPr lang="cs-CZ" sz="2200" dirty="0"/>
              <a:t>, pokuste se o to</a:t>
            </a:r>
          </a:p>
          <a:p>
            <a:pPr>
              <a:lnSpc>
                <a:spcPct val="100000"/>
              </a:lnSpc>
            </a:pPr>
            <a:r>
              <a:rPr lang="cs-CZ" sz="2200" dirty="0"/>
              <a:t>Větší, či členitější objekt rozdělte na několik částí. </a:t>
            </a:r>
            <a:r>
              <a:rPr lang="cs-CZ" sz="2200" dirty="0" err="1"/>
              <a:t>Skeny</a:t>
            </a:r>
            <a:r>
              <a:rPr lang="cs-CZ" sz="2200" dirty="0"/>
              <a:t> se musí navzájem částečně překrývat, aby obsahovaly společné plochy.</a:t>
            </a:r>
          </a:p>
          <a:p>
            <a:pPr>
              <a:lnSpc>
                <a:spcPct val="100000"/>
              </a:lnSpc>
            </a:pPr>
            <a:r>
              <a:rPr lang="cs-CZ" sz="2200" dirty="0"/>
              <a:t>Při ztracení dráhy (hláška „</a:t>
            </a:r>
            <a:r>
              <a:rPr lang="cs-CZ" sz="2200" dirty="0" err="1"/>
              <a:t>Tracking</a:t>
            </a:r>
            <a:r>
              <a:rPr lang="cs-CZ" sz="2200" dirty="0"/>
              <a:t> </a:t>
            </a:r>
            <a:r>
              <a:rPr lang="cs-CZ" sz="2200" dirty="0" err="1"/>
              <a:t>lost</a:t>
            </a:r>
            <a:r>
              <a:rPr lang="cs-CZ" sz="2200" dirty="0"/>
              <a:t>“) proveďte jednotlivý </a:t>
            </a:r>
            <a:r>
              <a:rPr lang="cs-CZ" sz="2200" dirty="0" err="1"/>
              <a:t>sken</a:t>
            </a:r>
            <a:r>
              <a:rPr lang="cs-CZ" sz="2200" dirty="0"/>
              <a:t> znovu. Takový </a:t>
            </a:r>
            <a:r>
              <a:rPr lang="cs-CZ" sz="2200" dirty="0" err="1"/>
              <a:t>sken</a:t>
            </a:r>
            <a:r>
              <a:rPr lang="cs-CZ" sz="2200" dirty="0"/>
              <a:t> je často pro pozdější použití nekvalitní / nevhodný, a to z důvodu zdvojování.</a:t>
            </a:r>
          </a:p>
          <a:p>
            <a:pPr>
              <a:lnSpc>
                <a:spcPct val="100000"/>
              </a:lnSpc>
            </a:pPr>
            <a:r>
              <a:rPr lang="cs-CZ" sz="2200" dirty="0"/>
              <a:t>Mějte kolem sebe dostatečný prostor na skenování. Kolem předmětu se budete opakovaně pohybovat</a:t>
            </a:r>
          </a:p>
          <a:p>
            <a:pPr lvl="1">
              <a:lnSpc>
                <a:spcPct val="100000"/>
              </a:lnSpc>
            </a:pPr>
            <a:endParaRPr lang="cs-CZ" sz="2200" dirty="0"/>
          </a:p>
          <a:p>
            <a:pPr>
              <a:lnSpc>
                <a:spcPct val="100000"/>
              </a:lnSpc>
            </a:pP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2607848595"/>
      </p:ext>
    </p:extLst>
  </p:cSld>
  <p:clrMapOvr>
    <a:masterClrMapping/>
  </p:clrMapOvr>
  <p:transition spd="slow" advClick="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Proces skenování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20	</a:t>
            </a:r>
            <a:r>
              <a:rPr lang="cs-CZ" sz="1400" dirty="0">
                <a:solidFill>
                  <a:prstClr val="white"/>
                </a:solidFill>
              </a:rPr>
              <a:t>Kurzy pro společnost 4.0, s registračním číslem: CZ.02.2.69/0.0/0.0/16_031/0011591 	</a:t>
            </a:r>
            <a:r>
              <a:rPr lang="cs-CZ" dirty="0"/>
              <a:t>www.VSTECB.cz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34896" y="1393901"/>
            <a:ext cx="12250263" cy="47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206375" y="6111875"/>
            <a:ext cx="27898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>
                <a:latin typeface="Times New Roman" panose="02020603050405020304" pitchFamily="18" charset="0"/>
              </a:rPr>
              <a:t>Ztracená dráha ,,</a:t>
            </a:r>
            <a:r>
              <a:rPr lang="cs-CZ" sz="1600" dirty="0" err="1">
                <a:latin typeface="Times New Roman" panose="02020603050405020304" pitchFamily="18" charset="0"/>
              </a:rPr>
              <a:t>Tracking</a:t>
            </a:r>
            <a:r>
              <a:rPr lang="cs-CZ" sz="1600" dirty="0">
                <a:latin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</a:rPr>
              <a:t>lost</a:t>
            </a:r>
            <a:r>
              <a:rPr lang="cs-CZ" sz="1600" dirty="0">
                <a:latin typeface="Times New Roman" panose="02020603050405020304" pitchFamily="18" charset="0"/>
              </a:rPr>
              <a:t>“</a:t>
            </a:r>
            <a:endParaRPr lang="cs-CZ" sz="1600" dirty="0"/>
          </a:p>
        </p:txBody>
      </p:sp>
      <p:sp>
        <p:nvSpPr>
          <p:cNvPr id="9" name="Obdélník 8"/>
          <p:cNvSpPr/>
          <p:nvPr/>
        </p:nvSpPr>
        <p:spPr>
          <a:xfrm>
            <a:off x="7300541" y="6033979"/>
            <a:ext cx="1300356" cy="4174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cs-CZ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Zdroj: vlastní</a:t>
            </a:r>
            <a:endParaRPr lang="cs-CZ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06375" y="1363661"/>
            <a:ext cx="1224295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5903997"/>
              </p:ext>
            </p:extLst>
          </p:nvPr>
        </p:nvGraphicFramePr>
        <p:xfrm>
          <a:off x="206375" y="1363662"/>
          <a:ext cx="8016631" cy="4748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3" r:id="rId4" imgW="6213240" imgH="3696120" progId="CorelDraw.Graphic.20">
                  <p:embed/>
                </p:oleObj>
              </mc:Choice>
              <mc:Fallback>
                <p:oleObj r:id="rId4" imgW="6213240" imgH="3696120" progId="CorelDraw.Graphic.20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1363662"/>
                        <a:ext cx="8016631" cy="47482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4622257"/>
      </p:ext>
    </p:extLst>
  </p:cSld>
  <p:clrMapOvr>
    <a:masterClrMapping/>
  </p:clrMapOvr>
  <p:transition spd="slow" advClick="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21	</a:t>
            </a:r>
            <a:r>
              <a:rPr lang="cs-CZ" sz="1400" dirty="0">
                <a:solidFill>
                  <a:prstClr val="white"/>
                </a:solidFill>
              </a:rPr>
              <a:t>Kurzy pro společnost 4.0, s registračním číslem: CZ.02.2.69/0.0/0.0/16_031/0011591 </a:t>
            </a:r>
            <a:r>
              <a:rPr lang="cs-CZ" dirty="0"/>
              <a:t>	www.VSTECB.cz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309446" y="1358939"/>
            <a:ext cx="8525108" cy="474077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cs-CZ" b="1" dirty="0"/>
              <a:t>Kontrolní otázky</a:t>
            </a:r>
          </a:p>
          <a:p>
            <a:pPr marL="514350" lvl="0" indent="-514350">
              <a:buFont typeface="+mj-lt"/>
              <a:buAutoNum type="arabicPeriod"/>
            </a:pPr>
            <a:r>
              <a:rPr lang="cs-CZ" sz="2200" dirty="0"/>
              <a:t>Co znamená slovíčko „Lite“ v názvu skeneru?</a:t>
            </a:r>
          </a:p>
          <a:p>
            <a:pPr marL="514350" lvl="0" indent="-514350">
              <a:buFont typeface="+mj-lt"/>
              <a:buAutoNum type="arabicPeriod"/>
            </a:pPr>
            <a:r>
              <a:rPr lang="cs-CZ" sz="2200" dirty="0"/>
              <a:t>Jakou přesnost garantuje skener </a:t>
            </a:r>
            <a:r>
              <a:rPr lang="cs-CZ" sz="2200" dirty="0" err="1"/>
              <a:t>Artec</a:t>
            </a:r>
            <a:r>
              <a:rPr lang="cs-CZ" sz="2200" dirty="0"/>
              <a:t> Eva Lite?</a:t>
            </a:r>
          </a:p>
          <a:p>
            <a:pPr marL="514350" lvl="0" indent="-514350">
              <a:buFont typeface="+mj-lt"/>
              <a:buAutoNum type="arabicPeriod"/>
            </a:pPr>
            <a:r>
              <a:rPr lang="cs-CZ" sz="2200" dirty="0"/>
              <a:t>Je možné se skenerem </a:t>
            </a:r>
            <a:r>
              <a:rPr lang="cs-CZ" sz="2200" dirty="0" err="1"/>
              <a:t>Artec</a:t>
            </a:r>
            <a:r>
              <a:rPr lang="cs-CZ" sz="2200" dirty="0"/>
              <a:t> Eva Lite skenovat v terénu bez připojení k el. proudu?</a:t>
            </a:r>
          </a:p>
          <a:p>
            <a:pPr marL="514350" lvl="0" indent="-514350">
              <a:buFont typeface="+mj-lt"/>
              <a:buAutoNum type="arabicPeriod"/>
            </a:pPr>
            <a:r>
              <a:rPr lang="cs-CZ" sz="2200" dirty="0"/>
              <a:t>Je možné během skenování ovládat software skenerem?</a:t>
            </a:r>
          </a:p>
          <a:p>
            <a:pPr marL="514350" lvl="0" indent="-514350">
              <a:buFont typeface="+mj-lt"/>
              <a:buAutoNum type="arabicPeriod"/>
            </a:pPr>
            <a:r>
              <a:rPr lang="cs-CZ" sz="2200" dirty="0"/>
              <a:t>Vyjmenujte alespoň 3 zásady pro správné skenování.</a:t>
            </a:r>
          </a:p>
          <a:p>
            <a:pPr marL="914400" lvl="1" indent="-457200">
              <a:lnSpc>
                <a:spcPct val="100000"/>
              </a:lnSpc>
              <a:buFont typeface="+mj-lt"/>
              <a:buAutoNum type="arabicPeriod"/>
            </a:pPr>
            <a:endParaRPr lang="cs-CZ" sz="2200" dirty="0"/>
          </a:p>
          <a:p>
            <a:pPr>
              <a:lnSpc>
                <a:spcPct val="100000"/>
              </a:lnSpc>
            </a:pP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2546938028"/>
      </p:ext>
    </p:extLst>
  </p:cSld>
  <p:clrMapOvr>
    <a:masterClrMapping/>
  </p:clrMapOvr>
  <p:transition spd="slow" advClick="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DADF8B-464A-3F45-B014-7F0CD8566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4912" y="2489575"/>
            <a:ext cx="9144000" cy="323775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dirty="0"/>
              <a:t>Děkuji za pozornost</a:t>
            </a:r>
            <a:br>
              <a:rPr lang="cs-CZ" sz="3600" dirty="0"/>
            </a:br>
            <a:r>
              <a:rPr lang="cs-CZ" sz="1600" dirty="0"/>
              <a:t>Realizováno v rámci projektu:</a:t>
            </a:r>
            <a:br>
              <a:rPr lang="cs-CZ" sz="1600" dirty="0"/>
            </a:br>
            <a:r>
              <a:rPr lang="cs-CZ" sz="1600" dirty="0"/>
              <a:t>Kurzy pro společnost 4.0, s registračním číslem: CZ.02.2.69/0.0/0.0/16_031/0011591,</a:t>
            </a:r>
            <a:br>
              <a:rPr lang="cs-CZ" sz="1600" dirty="0"/>
            </a:br>
            <a:r>
              <a:rPr lang="cs-CZ" sz="1600" dirty="0"/>
              <a:t>ve výzvě č. 02_16_031 Celoživotní vzdělávání na vysokých školách v prioritní ose 2 OP, Operačního programu Výzkum, vývoj a vzdělávání.</a:t>
            </a:r>
            <a:br>
              <a:rPr lang="cs-CZ" sz="1600" dirty="0"/>
            </a:br>
            <a:r>
              <a:rPr lang="cs-CZ" sz="1600" dirty="0"/>
              <a:t>Realizace projektu je spolufinancována z prostředků ESF a státního rozpočtu ČR.</a:t>
            </a:r>
            <a:br>
              <a:rPr lang="cs-CZ" sz="3600" dirty="0"/>
            </a:br>
            <a:br>
              <a:rPr lang="sk-SK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cs-CZ" sz="2400" b="1" dirty="0">
              <a:solidFill>
                <a:schemeClr val="accent6"/>
              </a:solidFill>
              <a:latin typeface="+mn-lt"/>
            </a:endParaRPr>
          </a:p>
        </p:txBody>
      </p:sp>
      <p:pic>
        <p:nvPicPr>
          <p:cNvPr id="12290" name="Obrázek 3">
            <a:extLst>
              <a:ext uri="{FF2B5EF4-FFF2-40B4-BE49-F238E27FC236}">
                <a16:creationId xmlns:a16="http://schemas.microsoft.com/office/drawing/2014/main" id="{D821E6C9-A6C4-FA4F-B59C-4B1B4BCE6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50" y="17684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78774FE2-1786-5A47-AF59-59A361EE262A}"/>
              </a:ext>
            </a:extLst>
          </p:cNvPr>
          <p:cNvSpPr/>
          <p:nvPr/>
        </p:nvSpPr>
        <p:spPr>
          <a:xfrm>
            <a:off x="0" y="206375"/>
            <a:ext cx="9144000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60579023-0446-774E-AD99-603CD77DD536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								</a:t>
            </a:r>
          </a:p>
        </p:txBody>
      </p:sp>
      <p:sp>
        <p:nvSpPr>
          <p:cNvPr id="12293" name="Obdélník 2">
            <a:extLst>
              <a:ext uri="{FF2B5EF4-FFF2-40B4-BE49-F238E27FC236}">
                <a16:creationId xmlns:a16="http://schemas.microsoft.com/office/drawing/2014/main" id="{73229695-8A7F-9A48-B36C-61F6DD8086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0" y="5542381"/>
            <a:ext cx="1841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9pPr>
          </a:lstStyle>
          <a:p>
            <a:r>
              <a:rPr lang="cs-CZ" altLang="cs-CZ" dirty="0"/>
              <a:t>www.VSTECB.cz</a:t>
            </a:r>
          </a:p>
        </p:txBody>
      </p:sp>
      <p:sp>
        <p:nvSpPr>
          <p:cNvPr id="12294" name="Obdélník 6">
            <a:extLst>
              <a:ext uri="{FF2B5EF4-FFF2-40B4-BE49-F238E27FC236}">
                <a16:creationId xmlns:a16="http://schemas.microsoft.com/office/drawing/2014/main" id="{CA32D294-5702-1A46-8E39-0799E8F816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1050" y="5030105"/>
            <a:ext cx="24320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9pPr>
          </a:lstStyle>
          <a:p>
            <a:r>
              <a:rPr lang="cs-CZ" altLang="cs-CZ" dirty="0"/>
              <a:t>dedic@mail.vstecb.cz</a:t>
            </a:r>
          </a:p>
        </p:txBody>
      </p:sp>
    </p:spTree>
    <p:extLst>
      <p:ext uri="{BB962C8B-B14F-4D97-AF65-F5344CB8AC3E}">
        <p14:creationId xmlns:p14="http://schemas.microsoft.com/office/powerpoint/2010/main" val="724137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3D optický skener </a:t>
            </a:r>
            <a:r>
              <a:rPr lang="cs-CZ" sz="3600" b="1" dirty="0" err="1">
                <a:solidFill>
                  <a:schemeClr val="accent2">
                    <a:lumMod val="50000"/>
                  </a:schemeClr>
                </a:solidFill>
              </a:rPr>
              <a:t>Artec</a:t>
            </a:r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 Eva Lite</a:t>
            </a:r>
            <a:endParaRPr lang="cs-CZ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2	</a:t>
            </a:r>
            <a:r>
              <a:rPr lang="cs-CZ" sz="1400" dirty="0">
                <a:solidFill>
                  <a:prstClr val="white"/>
                </a:solidFill>
              </a:rPr>
              <a:t>Kurzy pro společnost 4.0, s registračním číslem: CZ.02.2.69/0.0/0.0/16_031/0011591 </a:t>
            </a:r>
            <a:r>
              <a:rPr lang="cs-CZ" dirty="0"/>
              <a:t>	www.VSTECB.cz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Na katedře stavebnictví máme k dispozici ruční optický 3D skener </a:t>
            </a:r>
            <a:r>
              <a:rPr lang="cs-CZ" sz="2400" dirty="0" err="1"/>
              <a:t>Artec</a:t>
            </a:r>
            <a:r>
              <a:rPr lang="cs-CZ" sz="2400" dirty="0"/>
              <a:t> Eva Lite od společnosti </a:t>
            </a:r>
            <a:r>
              <a:rPr lang="cs-CZ" sz="2400" dirty="0" err="1"/>
              <a:t>Artec</a:t>
            </a:r>
            <a:r>
              <a:rPr lang="cs-CZ" sz="2400" dirty="0"/>
              <a:t> 3D se sídlem v Lucemburku, která zde působí od roku 2007. </a:t>
            </a:r>
          </a:p>
          <a:p>
            <a:r>
              <a:rPr lang="cs-CZ" sz="2400" dirty="0"/>
              <a:t>Jedná se o levnější a méně náročnou verzi klasického skeneru </a:t>
            </a:r>
            <a:r>
              <a:rPr lang="cs-CZ" sz="2400" dirty="0" err="1"/>
              <a:t>Artec</a:t>
            </a:r>
            <a:r>
              <a:rPr lang="cs-CZ" sz="2400" dirty="0"/>
              <a:t> Eva.</a:t>
            </a:r>
          </a:p>
          <a:p>
            <a:r>
              <a:rPr lang="cs-CZ" sz="2400" dirty="0"/>
              <a:t>Rozdíl spočívá v tom, že plná verze skeneru je schopna snímat i texturu vybraného objektu a jeho barvu, zatímco zjednodušená verze Lite se orientuje pouze podle jeho tvaru. </a:t>
            </a:r>
            <a:r>
              <a:rPr lang="cs-CZ" sz="2200" dirty="0"/>
              <a:t>(Skenovaný objekt musí být tvarově co nejrůznorodější) </a:t>
            </a:r>
          </a:p>
        </p:txBody>
      </p:sp>
    </p:spTree>
    <p:extLst>
      <p:ext uri="{BB962C8B-B14F-4D97-AF65-F5344CB8AC3E}">
        <p14:creationId xmlns:p14="http://schemas.microsoft.com/office/powerpoint/2010/main" val="2886907291"/>
      </p:ext>
    </p:extLst>
  </p:cSld>
  <p:clrMapOvr>
    <a:masterClrMapping/>
  </p:clrMapOvr>
  <p:transition spd="slow"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3D optický skener </a:t>
            </a:r>
            <a:r>
              <a:rPr lang="cs-CZ" sz="3600" b="1" dirty="0" err="1">
                <a:solidFill>
                  <a:schemeClr val="accent2">
                    <a:lumMod val="50000"/>
                  </a:schemeClr>
                </a:solidFill>
              </a:rPr>
              <a:t>Artec</a:t>
            </a:r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 Eva Lite</a:t>
            </a:r>
            <a:endParaRPr lang="cs-CZ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3	</a:t>
            </a:r>
            <a:r>
              <a:rPr lang="cs-CZ" sz="1400" dirty="0">
                <a:solidFill>
                  <a:prstClr val="white"/>
                </a:solidFill>
              </a:rPr>
              <a:t>Kurzy pro společnost 4.0, s registračním číslem: CZ.02.2.69/0.0/0.0/16_031/0011591 </a:t>
            </a:r>
            <a:r>
              <a:rPr lang="cs-CZ" dirty="0"/>
              <a:t>	www.VSTECB.cz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Skener lze kdykoliv rozšířit na plnou verzi v případě potřeby.</a:t>
            </a:r>
          </a:p>
          <a:p>
            <a:r>
              <a:rPr lang="cs-CZ" sz="2400" dirty="0"/>
              <a:t>Výhodu verze Lite je významně menší objem dat, než verze plná, takže je méně náročná na výkon počítače a spotřebu elektřiny. </a:t>
            </a:r>
          </a:p>
          <a:p>
            <a:r>
              <a:rPr lang="cs-CZ" sz="2400" dirty="0"/>
              <a:t>Umožňuje zachytit a současně zpracovávat až dva miliony bodů za sekundu s přesností až 0,1 mm.</a:t>
            </a:r>
          </a:p>
          <a:p>
            <a:r>
              <a:rPr lang="cs-CZ" sz="2400" dirty="0"/>
              <a:t>Pracovní vzdálenost skeneru od objektu je zhruba 0,4 – 1 m. </a:t>
            </a:r>
          </a:p>
          <a:p>
            <a:r>
              <a:rPr lang="cs-CZ" sz="2400" dirty="0"/>
              <a:t>Jeho hmotnost je pouze 0,85kg a rozměry 262x158x64 mm.</a:t>
            </a:r>
          </a:p>
          <a:p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789658661"/>
      </p:ext>
    </p:extLst>
  </p:cSld>
  <p:clrMapOvr>
    <a:masterClrMapping/>
  </p:clrMapOvr>
  <p:transition spd="slow" advClick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3D optický skener </a:t>
            </a:r>
            <a:r>
              <a:rPr lang="cs-CZ" sz="3600" b="1" dirty="0" err="1">
                <a:solidFill>
                  <a:schemeClr val="accent2">
                    <a:lumMod val="50000"/>
                  </a:schemeClr>
                </a:solidFill>
              </a:rPr>
              <a:t>Artec</a:t>
            </a:r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 Eva Lite</a:t>
            </a:r>
            <a:endParaRPr lang="cs-CZ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4	</a:t>
            </a:r>
            <a:r>
              <a:rPr lang="cs-CZ" sz="1400" dirty="0">
                <a:solidFill>
                  <a:prstClr val="white"/>
                </a:solidFill>
              </a:rPr>
              <a:t>Kurzy pro společnost 4.0, s registračním číslem: CZ.02.2.69/0.0/0.0/16_031/0011591 </a:t>
            </a:r>
            <a:r>
              <a:rPr lang="cs-CZ" dirty="0"/>
              <a:t>	www.VSTECB.cz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 flipV="1">
            <a:off x="461382" y="3440112"/>
            <a:ext cx="1350761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4504256"/>
              </p:ext>
            </p:extLst>
          </p:nvPr>
        </p:nvGraphicFramePr>
        <p:xfrm>
          <a:off x="461382" y="1315477"/>
          <a:ext cx="7612101" cy="4249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5" r:id="rId4" imgW="4904640" imgH="5456160" progId="CorelDraw.Graphic.20">
                  <p:embed/>
                </p:oleObj>
              </mc:Choice>
              <mc:Fallback>
                <p:oleObj r:id="rId4" imgW="4904640" imgH="5456160" progId="CorelDraw.Graphic.20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49651"/>
                      <a:stretch>
                        <a:fillRect/>
                      </a:stretch>
                    </p:blipFill>
                    <p:spPr bwMode="auto">
                      <a:xfrm>
                        <a:off x="461382" y="1315477"/>
                        <a:ext cx="7612101" cy="424926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Obdélník 5"/>
          <p:cNvSpPr/>
          <p:nvPr/>
        </p:nvSpPr>
        <p:spPr>
          <a:xfrm>
            <a:off x="461382" y="564514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Zdroj: </a:t>
            </a:r>
            <a:r>
              <a:rPr lang="cs-CZ" sz="1200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6"/>
              </a:rPr>
              <a:t>http://www.skenovanive3d.cz/3d-skenery/artec-eva-lite/</a:t>
            </a:r>
            <a:r>
              <a:rPr lang="cs-CZ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862959978"/>
      </p:ext>
    </p:extLst>
  </p:cSld>
  <p:clrMapOvr>
    <a:masterClrMapping/>
  </p:clrMapOvr>
  <p:transition spd="slow" advClick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3D optický skener </a:t>
            </a:r>
            <a:r>
              <a:rPr lang="cs-CZ" sz="3600" b="1" dirty="0" err="1">
                <a:solidFill>
                  <a:schemeClr val="accent2">
                    <a:lumMod val="50000"/>
                  </a:schemeClr>
                </a:solidFill>
              </a:rPr>
              <a:t>Artec</a:t>
            </a:r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 Eva Lite</a:t>
            </a:r>
            <a:endParaRPr lang="cs-CZ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5	</a:t>
            </a:r>
            <a:r>
              <a:rPr lang="cs-CZ" sz="1400" dirty="0">
                <a:solidFill>
                  <a:prstClr val="white"/>
                </a:solidFill>
              </a:rPr>
              <a:t>Kurzy pro společnost 4.0, s registračním číslem: CZ.02.2.69/0.0/0.0/16_031/0011591 </a:t>
            </a:r>
            <a:r>
              <a:rPr lang="cs-CZ" dirty="0"/>
              <a:t>	www.VSTECB.cz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 flipV="1">
            <a:off x="461382" y="3440112"/>
            <a:ext cx="1350761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61382" y="1886269"/>
            <a:ext cx="1247864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9335669"/>
              </p:ext>
            </p:extLst>
          </p:nvPr>
        </p:nvGraphicFramePr>
        <p:xfrm>
          <a:off x="461382" y="1886270"/>
          <a:ext cx="7032238" cy="39385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9" r:id="rId4" imgW="4904640" imgH="5456160" progId="CorelDraw.Graphic.20">
                  <p:embed/>
                </p:oleObj>
              </mc:Choice>
              <mc:Fallback>
                <p:oleObj r:id="rId4" imgW="4904640" imgH="5456160" progId="CorelDraw.Graphic.20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49516"/>
                      <a:stretch>
                        <a:fillRect/>
                      </a:stretch>
                    </p:blipFill>
                    <p:spPr bwMode="auto">
                      <a:xfrm>
                        <a:off x="461382" y="1886270"/>
                        <a:ext cx="7032238" cy="393857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Obdélník 9"/>
          <p:cNvSpPr/>
          <p:nvPr/>
        </p:nvSpPr>
        <p:spPr>
          <a:xfrm>
            <a:off x="461382" y="5780667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Zdroj: </a:t>
            </a:r>
            <a:r>
              <a:rPr lang="cs-CZ" sz="1200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6"/>
              </a:rPr>
              <a:t>http://www.skenovanive3d.cz/3d-skenery/artec-eva-lite/</a:t>
            </a:r>
            <a:r>
              <a:rPr lang="cs-CZ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3783821830"/>
      </p:ext>
    </p:extLst>
  </p:cSld>
  <p:clrMapOvr>
    <a:masterClrMapping/>
  </p:clrMapOvr>
  <p:transition spd="slow"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3D optický skener </a:t>
            </a:r>
            <a:r>
              <a:rPr lang="cs-CZ" sz="3600" b="1" dirty="0" err="1">
                <a:solidFill>
                  <a:schemeClr val="accent2">
                    <a:lumMod val="50000"/>
                  </a:schemeClr>
                </a:solidFill>
              </a:rPr>
              <a:t>Artec</a:t>
            </a:r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 Eva Lite</a:t>
            </a:r>
            <a:endParaRPr lang="cs-CZ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6	</a:t>
            </a:r>
            <a:r>
              <a:rPr lang="cs-CZ" sz="1400" dirty="0">
                <a:solidFill>
                  <a:prstClr val="white"/>
                </a:solidFill>
              </a:rPr>
              <a:t>Kurzy pro společnost 4.0, s registračním číslem: CZ.02.2.69/0.0/0.0/16_031/0011591 </a:t>
            </a:r>
            <a:r>
              <a:rPr lang="cs-CZ" dirty="0"/>
              <a:t>	www.VSTECB.cz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36988" y="1690688"/>
            <a:ext cx="7757067" cy="2991702"/>
          </a:xfrm>
        </p:spPr>
        <p:txBody>
          <a:bodyPr/>
          <a:lstStyle/>
          <a:p>
            <a:r>
              <a:rPr lang="cs-CZ" sz="2400" dirty="0"/>
              <a:t>Na připojení k počítači je potřeba použít USB kabel.</a:t>
            </a:r>
          </a:p>
          <a:p>
            <a:r>
              <a:rPr lang="cs-CZ" sz="2400" dirty="0"/>
              <a:t>Data se přenesou přímo do softwaru </a:t>
            </a:r>
            <a:r>
              <a:rPr lang="cs-CZ" sz="2400" dirty="0" err="1"/>
              <a:t>Artec</a:t>
            </a:r>
            <a:r>
              <a:rPr lang="cs-CZ" sz="2400" dirty="0"/>
              <a:t> Studio 12 Professional.</a:t>
            </a:r>
          </a:p>
          <a:p>
            <a:r>
              <a:rPr lang="cs-CZ" sz="2400" dirty="0"/>
              <a:t>Pokud není k dispozici připojení do sítě, je možné použít externí baterii pro ruční skenery </a:t>
            </a:r>
            <a:r>
              <a:rPr lang="cs-CZ" sz="2400" dirty="0" err="1"/>
              <a:t>Artec</a:t>
            </a:r>
            <a:r>
              <a:rPr lang="cs-CZ" sz="2400" dirty="0"/>
              <a:t> </a:t>
            </a:r>
            <a:r>
              <a:rPr lang="cs-CZ" sz="2200" dirty="0"/>
              <a:t>(kapacita 16000 </a:t>
            </a:r>
            <a:r>
              <a:rPr lang="cs-CZ" sz="2200" dirty="0" err="1"/>
              <a:t>mAh</a:t>
            </a:r>
            <a:r>
              <a:rPr lang="cs-CZ" sz="2200" dirty="0"/>
              <a:t>, výdrž až 6 hodin)</a:t>
            </a:r>
          </a:p>
          <a:p>
            <a:endParaRPr lang="cs-CZ" sz="2200" dirty="0"/>
          </a:p>
        </p:txBody>
      </p:sp>
      <p:pic>
        <p:nvPicPr>
          <p:cNvPr id="11266" name="Obrázek 5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5" t="5986" r="15024" b="4788"/>
          <a:stretch>
            <a:fillRect/>
          </a:stretch>
        </p:blipFill>
        <p:spPr bwMode="auto">
          <a:xfrm>
            <a:off x="3695816" y="3704355"/>
            <a:ext cx="4038600" cy="278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06375" y="5774224"/>
            <a:ext cx="13003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cs-CZ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Zdroj: vlastní</a:t>
            </a:r>
            <a:endParaRPr lang="cs-CZ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206656" y="5604947"/>
            <a:ext cx="10342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Obrázek 1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285018848"/>
      </p:ext>
    </p:extLst>
  </p:cSld>
  <p:clrMapOvr>
    <a:masterClrMapping/>
  </p:clrMapOvr>
  <p:transition spd="slow" advClick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3D optický skener </a:t>
            </a:r>
            <a:r>
              <a:rPr lang="cs-CZ" sz="3600" b="1" dirty="0" err="1">
                <a:solidFill>
                  <a:schemeClr val="accent2">
                    <a:lumMod val="50000"/>
                  </a:schemeClr>
                </a:solidFill>
              </a:rPr>
              <a:t>Artec</a:t>
            </a:r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 Eva Lite</a:t>
            </a:r>
            <a:endParaRPr lang="cs-CZ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7	</a:t>
            </a:r>
            <a:r>
              <a:rPr lang="cs-CZ" sz="1400" dirty="0">
                <a:solidFill>
                  <a:prstClr val="white"/>
                </a:solidFill>
              </a:rPr>
              <a:t>Kurzy pro společnost 4.0, s registračním číslem: CZ.02.2.69/0.0/0.0/16_031/0011591 </a:t>
            </a:r>
            <a:r>
              <a:rPr lang="cs-CZ" dirty="0"/>
              <a:t>	www.VSTECB.cz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856553" y="2149979"/>
            <a:ext cx="7757067" cy="2991702"/>
          </a:xfrm>
        </p:spPr>
        <p:txBody>
          <a:bodyPr/>
          <a:lstStyle/>
          <a:p>
            <a:r>
              <a:rPr lang="cs-CZ" sz="2400" dirty="0"/>
              <a:t>Skener využívá technologie strukturovaného světla.</a:t>
            </a:r>
          </a:p>
          <a:p>
            <a:r>
              <a:rPr lang="cs-CZ" sz="2400" dirty="0"/>
              <a:t>Přístroj má 12 světelných zdrojů, které během skenování vytváří záblesky světla.</a:t>
            </a:r>
          </a:p>
          <a:p>
            <a:r>
              <a:rPr lang="cs-CZ" sz="2400" dirty="0"/>
              <a:t>Světelné zdroje se nachází kolem prostřední ze tří kamer. </a:t>
            </a:r>
          </a:p>
          <a:p>
            <a:r>
              <a:rPr lang="cs-CZ" sz="2400" dirty="0"/>
              <a:t>Kamery slouží ke snímání deformovaného světelného vzoru. </a:t>
            </a:r>
            <a:endParaRPr lang="cs-CZ" sz="2200" dirty="0"/>
          </a:p>
          <a:p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3819593250"/>
      </p:ext>
    </p:extLst>
  </p:cSld>
  <p:clrMapOvr>
    <a:masterClrMapping/>
  </p:clrMapOvr>
  <p:transition spd="slow" advClick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3D optický skener </a:t>
            </a:r>
            <a:r>
              <a:rPr lang="cs-CZ" sz="3600" b="1" dirty="0" err="1">
                <a:solidFill>
                  <a:schemeClr val="accent2">
                    <a:lumMod val="50000"/>
                  </a:schemeClr>
                </a:solidFill>
              </a:rPr>
              <a:t>Artec</a:t>
            </a:r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 Eva Lite</a:t>
            </a:r>
            <a:endParaRPr lang="cs-CZ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8	</a:t>
            </a:r>
            <a:r>
              <a:rPr lang="cs-CZ" sz="1400" dirty="0">
                <a:solidFill>
                  <a:prstClr val="white"/>
                </a:solidFill>
              </a:rPr>
              <a:t>Kurzy pro společnost 4.0, s registračním číslem: CZ.02.2.69/0.0/0.0/16_031/0011591 </a:t>
            </a:r>
            <a:r>
              <a:rPr lang="cs-CZ" dirty="0"/>
              <a:t>	www.VSTECB.cz</a:t>
            </a:r>
          </a:p>
        </p:txBody>
      </p:sp>
      <p:pic>
        <p:nvPicPr>
          <p:cNvPr id="12290" name="Obrázek 5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7" b="26694"/>
          <a:stretch>
            <a:fillRect/>
          </a:stretch>
        </p:blipFill>
        <p:spPr bwMode="auto">
          <a:xfrm>
            <a:off x="1577975" y="1456222"/>
            <a:ext cx="5323236" cy="425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235075" y="5789613"/>
            <a:ext cx="21320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cs-CZ" sz="1600" dirty="0">
                <a:latin typeface="+mn-lt"/>
                <a:ea typeface="Calibri" panose="020F0502020204030204" pitchFamily="34" charset="0"/>
              </a:rPr>
              <a:t>Obrázek 2 Zdroj: vlastní</a:t>
            </a:r>
            <a:endParaRPr lang="cs-CZ" sz="1600" dirty="0">
              <a:effectLst/>
              <a:latin typeface="+mn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15254"/>
      </p:ext>
    </p:extLst>
  </p:cSld>
  <p:clrMapOvr>
    <a:masterClrMapping/>
  </p:clrMapOvr>
  <p:transition spd="slow" advClick="0"/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6747</TotalTime>
  <Words>1420</Words>
  <Application>Microsoft Office PowerPoint</Application>
  <PresentationFormat>Předvádění na obrazovce (4:3)</PresentationFormat>
  <Paragraphs>129</Paragraphs>
  <Slides>23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Trebuchet MS</vt:lpstr>
      <vt:lpstr>Motiv Office</vt:lpstr>
      <vt:lpstr>CorelDraw.Graphic.20</vt:lpstr>
      <vt:lpstr>3D optický skener a proces skenování </vt:lpstr>
      <vt:lpstr>Úvod</vt:lpstr>
      <vt:lpstr>3D optický skener Artec Eva Lite</vt:lpstr>
      <vt:lpstr>3D optický skener Artec Eva Lite</vt:lpstr>
      <vt:lpstr>3D optický skener Artec Eva Lite</vt:lpstr>
      <vt:lpstr>3D optický skener Artec Eva Lite</vt:lpstr>
      <vt:lpstr>3D optický skener Artec Eva Lite</vt:lpstr>
      <vt:lpstr>3D optický skener Artec Eva Lite</vt:lpstr>
      <vt:lpstr>3D optický skener Artec Eva Lite</vt:lpstr>
      <vt:lpstr>3D optický skener Artec Eva Lite</vt:lpstr>
      <vt:lpstr>3D optický skener Artec Eva Lite</vt:lpstr>
      <vt:lpstr>Prostředí Artec Studio 12</vt:lpstr>
      <vt:lpstr>Prostředí Artec Studio 12</vt:lpstr>
      <vt:lpstr>Prostředí Artec Studio 12</vt:lpstr>
      <vt:lpstr>Prostředí Artec Studio 12</vt:lpstr>
      <vt:lpstr>Prostředí Artec Studio 12</vt:lpstr>
      <vt:lpstr>Proces skenování</vt:lpstr>
      <vt:lpstr>Proces skenování</vt:lpstr>
      <vt:lpstr>Proces skenování</vt:lpstr>
      <vt:lpstr>Proces skenování</vt:lpstr>
      <vt:lpstr>Proces skenování</vt:lpstr>
      <vt:lpstr>Prezentace aplikace PowerPoint</vt:lpstr>
      <vt:lpstr>Děkuji za pozornost Realizováno v rámci projektu: Kurzy pro společnost 4.0, s registračním číslem: CZ.02.2.69/0.0/0.0/16_031/0011591, ve výzvě č. 02_16_031 Celoživotní vzdělávání na vysokých školách v prioritní ose 2 OP, Operačního programu Výzkum, vývoj a vzdělávání. Realizace projektu je spolufinancována z prostředků ESF a státního rozpočtu ČR.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Monika</dc:creator>
  <cp:lastModifiedBy>Anežka Štrynková</cp:lastModifiedBy>
  <cp:revision>268</cp:revision>
  <dcterms:created xsi:type="dcterms:W3CDTF">2015-10-09T09:08:26Z</dcterms:created>
  <dcterms:modified xsi:type="dcterms:W3CDTF">2020-06-22T13:32:43Z</dcterms:modified>
</cp:coreProperties>
</file>