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6"/>
  </p:notesMasterIdLst>
  <p:sldIdLst>
    <p:sldId id="256" r:id="rId2"/>
    <p:sldId id="380" r:id="rId3"/>
    <p:sldId id="294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293" r:id="rId24"/>
    <p:sldId id="295" r:id="rId2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22.06.2020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22. 6. 2020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22. 6. 2020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22. 6. 2020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22. 6. 2020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22. 6. 2020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22. 6. 2020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22. 6. 2020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22. 6. 2020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22. 6. 2020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22. 6. 2020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22. 6. 2020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22. 6. 2020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lyga.com/3d-scanning-101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hyperlink" Target="https://www.polyga.com/3d-scanning-101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ms-usa.com/tech-papers/3D%20Scanning%20Technologies%20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180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Úvod do 3D skenování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2" y="1107335"/>
            <a:ext cx="674939" cy="6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8BB2F3-0BDE-4237-88B0-677CCD80E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" y="754786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1893" y="103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880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869738"/>
              </p:ext>
            </p:extLst>
          </p:nvPr>
        </p:nvGraphicFramePr>
        <p:xfrm>
          <a:off x="261051" y="2750847"/>
          <a:ext cx="3816641" cy="3816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4" imgW="3626640" imgH="5392800" progId="CorelDraw.Graphic.20">
                  <p:embed/>
                </p:oleObj>
              </mc:Choice>
              <mc:Fallback>
                <p:oleObj r:id="rId4" imgW="3626640" imgH="5392800" progId="CorelDraw.Graphic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4805" b="68340"/>
                      <a:stretch>
                        <a:fillRect/>
                      </a:stretch>
                    </p:blipFill>
                    <p:spPr bwMode="auto">
                      <a:xfrm>
                        <a:off x="261051" y="2750847"/>
                        <a:ext cx="3816641" cy="38166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70918" y="421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929613"/>
              </p:ext>
            </p:extLst>
          </p:nvPr>
        </p:nvGraphicFramePr>
        <p:xfrm>
          <a:off x="3886579" y="2836337"/>
          <a:ext cx="3170601" cy="3731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6" imgW="3626640" imgH="5392800" progId="CorelDraw.Graphic.20">
                  <p:embed/>
                </p:oleObj>
              </mc:Choice>
              <mc:Fallback>
                <p:oleObj r:id="rId6" imgW="3626640" imgH="5392800" progId="CorelDraw.Graphic.2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403" r="54805" b="32433"/>
                      <a:stretch>
                        <a:fillRect/>
                      </a:stretch>
                    </p:blipFill>
                    <p:spPr bwMode="auto">
                      <a:xfrm>
                        <a:off x="3886579" y="2836337"/>
                        <a:ext cx="3170601" cy="37311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45766" y="4605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829256"/>
              </p:ext>
            </p:extLst>
          </p:nvPr>
        </p:nvGraphicFramePr>
        <p:xfrm>
          <a:off x="5518478" y="1385630"/>
          <a:ext cx="3236603" cy="173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r:id="rId7" imgW="3626640" imgH="5392800" progId="CorelDraw.Graphic.20">
                  <p:embed/>
                </p:oleObj>
              </mc:Choice>
              <mc:Fallback>
                <p:oleObj r:id="rId7" imgW="3626640" imgH="5392800" progId="CorelDraw.Graphic.2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6565" r="54805" b="16408"/>
                      <a:stretch>
                        <a:fillRect/>
                      </a:stretch>
                    </p:blipFill>
                    <p:spPr bwMode="auto">
                      <a:xfrm>
                        <a:off x="5518478" y="1385630"/>
                        <a:ext cx="3236603" cy="1734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délník 13"/>
          <p:cNvSpPr/>
          <p:nvPr/>
        </p:nvSpPr>
        <p:spPr>
          <a:xfrm>
            <a:off x="568712" y="1979724"/>
            <a:ext cx="6568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Používané vzory strukturovaného světla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222552" y="5082312"/>
            <a:ext cx="16984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Salvi,Pagès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cs-CZ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Batlle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(2004)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86661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7169" y="1772889"/>
            <a:ext cx="8169662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600" dirty="0"/>
              <a:t>V počítači je porovnán snímaný vzor se vzorem promítaným.</a:t>
            </a:r>
          </a:p>
          <a:p>
            <a:pPr>
              <a:lnSpc>
                <a:spcPct val="150000"/>
              </a:lnSpc>
            </a:pPr>
            <a:r>
              <a:rPr lang="cs-CZ" sz="2600" dirty="0"/>
              <a:t>S využitím vhodného algoritmu jsou tyto informace převedeny na prostorové mračno bodů, ze kterého lze dalšími úpravami vytvořit finální 3D model.</a:t>
            </a:r>
          </a:p>
        </p:txBody>
      </p:sp>
    </p:spTree>
    <p:extLst>
      <p:ext uri="{BB962C8B-B14F-4D97-AF65-F5344CB8AC3E}">
        <p14:creationId xmlns:p14="http://schemas.microsoft.com/office/powerpoint/2010/main" val="628892456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8320" y="1941513"/>
            <a:ext cx="8169662" cy="33009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Metodou strukturovaného světla lze měřit tvar objektu v jednom okamžiku pouze z jedné perspektivy.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Celkový 3D model je tedy kombinací různých měření provedených z různých úhlů.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Vytvoření finálního modelu lze dosáhnout připevněním tzv. značkovacích (</a:t>
            </a:r>
            <a:r>
              <a:rPr lang="cs-CZ" sz="2400" dirty="0" err="1"/>
              <a:t>vlícovacích</a:t>
            </a:r>
            <a:r>
              <a:rPr lang="cs-CZ" sz="2400" dirty="0"/>
              <a:t>) bodů na objekt a následnou kombinací jednotlivých měření pomocí spojení těchto bodů.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951057212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520175" y="3062287"/>
            <a:ext cx="10754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052642"/>
              </p:ext>
            </p:extLst>
          </p:nvPr>
        </p:nvGraphicFramePr>
        <p:xfrm>
          <a:off x="412595" y="2611593"/>
          <a:ext cx="5274527" cy="3955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4" imgW="4932720" imgH="3713400" progId="CorelDraw.Graphic.20">
                  <p:embed/>
                </p:oleObj>
              </mc:Choice>
              <mc:Fallback>
                <p:oleObj r:id="rId4" imgW="4932720" imgH="3713400" progId="CorelDraw.Graphic.2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5" y="2611593"/>
                        <a:ext cx="5274527" cy="3955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412594" y="1485900"/>
            <a:ext cx="52745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Umístění značkovacích bodů a světelný vzor skládající se ze světelných pruhů je patrný z obrázku.</a:t>
            </a:r>
            <a:endParaRPr lang="cs-CZ" sz="2200" dirty="0"/>
          </a:p>
        </p:txBody>
      </p:sp>
      <p:sp>
        <p:nvSpPr>
          <p:cNvPr id="9" name="Obdélník 8"/>
          <p:cNvSpPr/>
          <p:nvPr/>
        </p:nvSpPr>
        <p:spPr>
          <a:xfrm>
            <a:off x="5687121" y="4888560"/>
            <a:ext cx="295507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500" dirty="0">
                <a:latin typeface="+mn-lt"/>
                <a:ea typeface="Calibri" panose="020F0502020204030204" pitchFamily="34" charset="0"/>
              </a:rPr>
              <a:t>Obrázek 3: Objekt se značkovacími body a promítaným světelným vzorem</a:t>
            </a:r>
          </a:p>
          <a:p>
            <a:pPr algn="just">
              <a:spcAft>
                <a:spcPts val="600"/>
              </a:spcAft>
            </a:pPr>
            <a:r>
              <a:rPr lang="cs-CZ" sz="1500" dirty="0">
                <a:latin typeface="+mn-lt"/>
              </a:rPr>
              <a:t>Zdroj: </a:t>
            </a:r>
            <a:r>
              <a:rPr lang="cs-CZ" sz="1500" dirty="0" err="1">
                <a:latin typeface="+mn-lt"/>
              </a:rPr>
              <a:t>Samadi</a:t>
            </a:r>
            <a:r>
              <a:rPr lang="cs-CZ" sz="1500" dirty="0">
                <a:latin typeface="+mn-lt"/>
              </a:rPr>
              <a:t> (2013)</a:t>
            </a:r>
          </a:p>
          <a:p>
            <a:pPr algn="just">
              <a:spcAft>
                <a:spcPts val="600"/>
              </a:spcAft>
            </a:pPr>
            <a:endParaRPr lang="cs-CZ" sz="1500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28259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8320" y="1941512"/>
            <a:ext cx="8169662" cy="397978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/>
              <a:t>Skener se skládá ze tří částí (jednotek):</a:t>
            </a:r>
          </a:p>
          <a:p>
            <a:pPr lvl="0"/>
            <a:r>
              <a:rPr lang="cs-CZ" sz="2400" b="1" dirty="0"/>
              <a:t>projekční jednotka </a:t>
            </a:r>
            <a:r>
              <a:rPr lang="cs-CZ" sz="2400" dirty="0"/>
              <a:t>– videoprojektor, který promítá na objekt světelný vzor (nejčastěji se jedná o světelné pruhy)</a:t>
            </a:r>
          </a:p>
          <a:p>
            <a:pPr lvl="0"/>
            <a:r>
              <a:rPr lang="cs-CZ" sz="2400" b="1" dirty="0"/>
              <a:t>vizuální jednotka </a:t>
            </a:r>
            <a:r>
              <a:rPr lang="cs-CZ" sz="2400" dirty="0"/>
              <a:t>– alespoň jedna kamera, která slouží ke snímání zdeformovaného světelného vzoru, který je promítán na skenovaný objekt </a:t>
            </a:r>
            <a:r>
              <a:rPr lang="cs-CZ" sz="2200" dirty="0"/>
              <a:t>(příklad skeneru se dvěma kamerami je na svou následujících obrázcích)</a:t>
            </a:r>
          </a:p>
          <a:p>
            <a:pPr lvl="0"/>
            <a:r>
              <a:rPr lang="cs-CZ" sz="2400" b="1" dirty="0"/>
              <a:t>jednotka pro zpracování a analýzu </a:t>
            </a:r>
            <a:r>
              <a:rPr lang="cs-CZ" sz="2400" dirty="0"/>
              <a:t>– slouží ke zpracování a analýze snímaných dat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36379282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Obdélník 2"/>
          <p:cNvSpPr/>
          <p:nvPr/>
        </p:nvSpPr>
        <p:spPr>
          <a:xfrm>
            <a:off x="206375" y="1382911"/>
            <a:ext cx="5151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+mn-lt"/>
                <a:ea typeface="Calibri" panose="020F0502020204030204" pitchFamily="34" charset="0"/>
              </a:rPr>
              <a:t>Stacionární světelný skener s dvěma kamerami</a:t>
            </a:r>
            <a:endParaRPr lang="cs-CZ" sz="2000" b="1" dirty="0">
              <a:latin typeface="+mn-lt"/>
            </a:endParaRPr>
          </a:p>
        </p:txBody>
      </p:sp>
      <p:pic>
        <p:nvPicPr>
          <p:cNvPr id="7170" name="Obrázek 5" descr="HDI Carbon with projection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42" y="1875354"/>
            <a:ext cx="6349148" cy="429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13132" y="6111875"/>
            <a:ext cx="55644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https://www.polyga.com/3d-scanning-101/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49723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Obdélník 2"/>
          <p:cNvSpPr/>
          <p:nvPr/>
        </p:nvSpPr>
        <p:spPr>
          <a:xfrm>
            <a:off x="299837" y="1660382"/>
            <a:ext cx="7496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+mn-lt"/>
                <a:ea typeface="Calibri" panose="020F0502020204030204" pitchFamily="34" charset="0"/>
              </a:rPr>
              <a:t>Stacionární světelný skener s dvěma kamerami </a:t>
            </a:r>
            <a:r>
              <a:rPr lang="cs-CZ" sz="2000" dirty="0">
                <a:latin typeface="+mn-lt"/>
                <a:ea typeface="Calibri" panose="020F0502020204030204" pitchFamily="34" charset="0"/>
              </a:rPr>
              <a:t>– princip získávání dat</a:t>
            </a:r>
            <a:endParaRPr lang="cs-CZ" sz="2000" dirty="0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3132" y="6111875"/>
            <a:ext cx="55644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https://www.polyga.com/3d-scanning-101/</a:t>
            </a:r>
            <a:endParaRPr lang="cs-CZ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1577974" y="3272416"/>
            <a:ext cx="12898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58719"/>
              </p:ext>
            </p:extLst>
          </p:nvPr>
        </p:nvGraphicFramePr>
        <p:xfrm>
          <a:off x="1577974" y="1991346"/>
          <a:ext cx="5101606" cy="420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r:id="rId5" imgW="5049360" imgH="4183200" progId="CorelDraw.Graphic.20">
                  <p:embed/>
                </p:oleObj>
              </mc:Choice>
              <mc:Fallback>
                <p:oleObj r:id="rId5" imgW="5049360" imgH="4183200" progId="CorelDraw.Graphic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4" y="1991346"/>
                        <a:ext cx="5101606" cy="4206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525287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0261" y="1485900"/>
            <a:ext cx="8556470" cy="50815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/>
              <a:t>Výhody optických skenerů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+ je kompaktní, skládá se pouze ze 3 částí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+ obvykle malé ruční zařízení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+ bezkontaktnost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+ vysoké rozlišení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+ rychlost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+ cenová dostupnost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+ využití v mnoha odvětvích </a:t>
            </a:r>
            <a:r>
              <a:rPr lang="cs-CZ" sz="2200" dirty="0"/>
              <a:t>(zábavní průmysl, medicína, strojírenství…)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/>
              <a:t>+ bezpečnost při pohledu do světla oproti laserovým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059880589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0261" y="1485900"/>
            <a:ext cx="8556470" cy="289652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Nevýhody optických skenerů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400" dirty="0"/>
              <a:t>Vhodné jen pro skenování menších objektů (cca 1cm – 3m)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400" dirty="0"/>
              <a:t>Nejsou vhodné pro skenování všech materiálů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400" dirty="0"/>
              <a:t>Nutnost pořízení specializovaného softwaru ke zpracování dat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461412503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18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02771" y="1485900"/>
            <a:ext cx="8382000" cy="289652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/>
              <a:t>Požadavky a omezení</a:t>
            </a: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b="1" dirty="0"/>
              <a:t>Skenovaný objekt musí být zajištěn proti pohybu a dostupný ze všech stran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Lze zajistit zavěšením nebo zajištěním lany proti rotaci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Zachytit lze i hýbající se tělesa (např. člověka, kde dochází k mírnému pohybu), musíme ovšem počítat se vznikem nepřesností a snížení kvality digitalizovaného modelu. </a:t>
            </a:r>
          </a:p>
          <a:p>
            <a:pPr>
              <a:lnSpc>
                <a:spcPct val="150000"/>
              </a:lnSpc>
            </a:pPr>
            <a:endParaRPr lang="cs-CZ" sz="2200" dirty="0"/>
          </a:p>
          <a:p>
            <a:pPr>
              <a:lnSpc>
                <a:spcPct val="150000"/>
              </a:lnSpc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41739152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27013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/>
              <a:t>Tato kapitola se věnuje základnímu vymezení pojmů používaných v oblasti 3D skenování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Jsou zde vysvětleny principy optického 3D skenování.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Dále jsou zde popsány základní principy fungování 3D skenerů a jejich omezení možnosti využití.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19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81505" y="1603465"/>
            <a:ext cx="8443518" cy="48278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Obtížně se skenují objekty z průhledného či lesklého materiálu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Paprsky světla emitované projektorem se na těchto površích mohou odrazit pod úhlem nevhodným pro zachycující zařízení nebo dokonce projít skrze povrch.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Základní podmínkou je, aby objekt měl dostatečnou difúzní odrazivost, jinak dochází k výraznému ovlivnění a zkreslení naměřených dat      	 pozice naměřených bodů se liší od souřadnic skutečných bodů.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Lze vyřešit alespoň částečně nanesením například křídového matujícího spreje.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306725" y="3885334"/>
            <a:ext cx="584791" cy="10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447738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20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01952" y="1927627"/>
            <a:ext cx="8140096" cy="39046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Pokud je to možné, je nejvhodnější skenovat objekt v neosvětlené místnosti.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Naopak nevhodné je skenování na přímém slunečním světle ( brání správnému odrazu strukturovaného světla a tím pak dochází k chybám v měření či vzniku děr)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Pokud nelze skenovat v interiéru, je nejlepší objekt po dobu skenování zastínit.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Problém způsobuje i mokrý povrch.</a:t>
            </a:r>
          </a:p>
          <a:p>
            <a:pPr lvl="1"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67493729"/>
      </p:ext>
    </p:extLst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21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01952" y="1235076"/>
            <a:ext cx="8140096" cy="4319408"/>
          </a:xfrm>
        </p:spPr>
        <p:txBody>
          <a:bodyPr/>
          <a:lstStyle/>
          <a:p>
            <a:pPr marL="457200" lvl="1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dirty="0"/>
              <a:t>Kontrolní otázky</a:t>
            </a:r>
          </a:p>
          <a:p>
            <a:pPr marL="0" indent="0">
              <a:buNone/>
            </a:pPr>
            <a:r>
              <a:rPr lang="cs-CZ" sz="2400" dirty="0"/>
              <a:t>1. Co chápete pod pojmem 3D skener?</a:t>
            </a:r>
          </a:p>
          <a:p>
            <a:pPr marL="0" lvl="0" indent="0">
              <a:buNone/>
            </a:pPr>
            <a:r>
              <a:rPr lang="cs-CZ" sz="2400" dirty="0"/>
              <a:t>2. Definujte pojem strukturovaný paprsek světla.</a:t>
            </a:r>
          </a:p>
          <a:p>
            <a:pPr marL="0" lvl="0" indent="0">
              <a:buNone/>
            </a:pPr>
            <a:r>
              <a:rPr lang="cs-CZ" sz="2400" dirty="0"/>
              <a:t>3. Popište, co rozumíte pod pojmem vlícovací bod a k čemu slouží?</a:t>
            </a:r>
          </a:p>
          <a:p>
            <a:pPr marL="0" lvl="0" indent="0">
              <a:buNone/>
            </a:pPr>
            <a:r>
              <a:rPr lang="cs-CZ" sz="2400" dirty="0"/>
              <a:t>4. Jaké povrchy jde obtížně skenovat?</a:t>
            </a:r>
          </a:p>
          <a:p>
            <a:pPr marL="0" lvl="0" indent="0">
              <a:buNone/>
            </a:pPr>
            <a:r>
              <a:rPr lang="cs-CZ" sz="2400" dirty="0"/>
              <a:t>5. Z jakých jednotek se skládá skener?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43055176"/>
      </p:ext>
    </p:extLst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5423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5030105"/>
            <a:ext cx="2432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dedic@mail.vstecb.cz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Zdroje obrázky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4" y="2169043"/>
            <a:ext cx="8023225" cy="3660110"/>
          </a:xfrm>
        </p:spPr>
        <p:txBody>
          <a:bodyPr/>
          <a:lstStyle/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None/>
              <a:tabLst>
                <a:tab pos="5934075" algn="r"/>
              </a:tabLst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Obrázek 1: Mračno bodů a polygonální síť tvořená trojúhelníky……………………… 4</a:t>
            </a:r>
            <a:endParaRPr lang="cs-CZ" sz="1800" dirty="0"/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None/>
              <a:tabLst>
                <a:tab pos="5934075" algn="r"/>
              </a:tabLst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Obrázek 2: Používané vzory strukturovaného světla ……………………………..………… 9</a:t>
            </a:r>
            <a:endParaRPr lang="cs-CZ" sz="1800" dirty="0"/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None/>
              <a:tabLst>
                <a:tab pos="5934075" algn="r"/>
              </a:tabLst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Obrázek 3: Objekt se značkovacími body a promítaným světelným vzorem …… 12</a:t>
            </a:r>
            <a:endParaRPr lang="cs-CZ" sz="1800" dirty="0"/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None/>
              <a:tabLst>
                <a:tab pos="5934075" algn="r"/>
              </a:tabLst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Obrázek 4: Stacionární světelný skener s dvěma kamerami…………………….……… 14</a:t>
            </a:r>
            <a:endParaRPr lang="cs-CZ" sz="1800" dirty="0"/>
          </a:p>
          <a:p>
            <a:pPr marL="0" lvl="0" indent="0" eaLnBrk="0" hangingPunct="0">
              <a:lnSpc>
                <a:spcPct val="100000"/>
              </a:lnSpc>
              <a:spcBef>
                <a:spcPct val="0"/>
              </a:spcBef>
              <a:buNone/>
              <a:tabLst>
                <a:tab pos="5934075" algn="r"/>
              </a:tabLst>
            </a:pPr>
            <a:r>
              <a:rPr lang="cs-CZ" sz="1800" dirty="0">
                <a:ea typeface="Calibri" panose="020F0502020204030204" pitchFamily="34" charset="0"/>
                <a:cs typeface="Times New Roman" panose="02020603050405020304" pitchFamily="18" charset="0"/>
              </a:rPr>
              <a:t>Obrázek 5: Světelný skener se dvěma kamerami – princip získávání dat……….... 15</a:t>
            </a:r>
            <a:endParaRPr lang="cs-CZ" sz="1800" dirty="0"/>
          </a:p>
          <a:p>
            <a:pPr marL="0" indent="0">
              <a:buNone/>
            </a:pPr>
            <a:endParaRPr lang="cs-CZ" altLang="cs-CZ" sz="18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5144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3D skenery</a:t>
            </a:r>
          </a:p>
          <a:p>
            <a:r>
              <a:rPr lang="cs-CZ" sz="2400" dirty="0"/>
              <a:t>Zařízení, která jsou schopná po zadání parametrů skenování automaticky určit prostorové souřadnice bodů objektu.</a:t>
            </a:r>
          </a:p>
          <a:p>
            <a:r>
              <a:rPr lang="cs-CZ" sz="2400" dirty="0"/>
              <a:t>Je součástí tzv. skenovacího systému, který se dále skládá z řídící jednotky, programu pro řízení skenování, programu pro zpracování již měřením získaných dat a dalšího příslušenství, jako je například externí baterie, kabely či stativ.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48180"/>
          </a:xfrm>
        </p:spPr>
        <p:txBody>
          <a:bodyPr/>
          <a:lstStyle/>
          <a:p>
            <a:r>
              <a:rPr lang="cs-CZ" sz="2400" dirty="0"/>
              <a:t>3D skener je tedy zařízení schopné zachytit tvar, texturu a případně barvu daného fyzického předmětu.</a:t>
            </a:r>
          </a:p>
          <a:p>
            <a:r>
              <a:rPr lang="cs-CZ" sz="2400" dirty="0"/>
              <a:t>Obvykle jsou snímány body na povrchu objektu, pomocí kterých je objekt v počítačovém programu zobrazen jako shluk bodů – můžeme jej označit jako mračno bodů. </a:t>
            </a:r>
          </a:p>
          <a:p>
            <a:r>
              <a:rPr lang="cs-CZ" sz="2400" dirty="0"/>
              <a:t>Mračno bodů lze převést na tzv. geometrický, trojrozměrný model pomocí polygonů </a:t>
            </a:r>
            <a:r>
              <a:rPr lang="cs-CZ" sz="2200" dirty="0"/>
              <a:t>(většinou se jedná o polygonální síť tvořenou trojúhelníky)</a:t>
            </a:r>
            <a:r>
              <a:rPr lang="cs-CZ" sz="2400" dirty="0"/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05986" y="1721160"/>
            <a:ext cx="7886700" cy="3248180"/>
          </a:xfrm>
        </p:spPr>
        <p:txBody>
          <a:bodyPr/>
          <a:lstStyle/>
          <a:p>
            <a:r>
              <a:rPr lang="cs-CZ" sz="2400" dirty="0"/>
              <a:t>Mračno bodů i polygonální síť lze vidět na obrázku.</a:t>
            </a:r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1026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2" t="26526" r="16454" b="19852"/>
          <a:stretch>
            <a:fillRect/>
          </a:stretch>
        </p:blipFill>
        <p:spPr bwMode="auto">
          <a:xfrm>
            <a:off x="505986" y="2104833"/>
            <a:ext cx="7667858" cy="33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05986" y="5445248"/>
            <a:ext cx="73221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Obrázek 1: Mračno bodů a polygonální síť tvořená trojúhelníky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05986" y="5614525"/>
            <a:ext cx="8638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Zdroj: </a:t>
            </a:r>
            <a:r>
              <a:rPr lang="cs-CZ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https://www.ems-usa.com/tech-papers/3D%20Scanning%20Technologies%20.pdf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12948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948367"/>
            <a:ext cx="7886700" cy="3248180"/>
          </a:xfrm>
        </p:spPr>
        <p:txBody>
          <a:bodyPr/>
          <a:lstStyle/>
          <a:p>
            <a:r>
              <a:rPr lang="cs-CZ" sz="2600" dirty="0"/>
              <a:t>Získaná data lze</a:t>
            </a:r>
            <a:r>
              <a:rPr lang="cs-CZ" sz="2600" b="1" dirty="0"/>
              <a:t> </a:t>
            </a:r>
            <a:r>
              <a:rPr lang="cs-CZ" sz="2600" dirty="0"/>
              <a:t>sloučit</a:t>
            </a:r>
            <a:r>
              <a:rPr lang="cs-CZ" sz="2600" b="1" dirty="0"/>
              <a:t> </a:t>
            </a:r>
            <a:r>
              <a:rPr lang="cs-CZ" sz="2600" dirty="0"/>
              <a:t>do kompletního modelu automaticky již během samotného skenování nebo až v dalším kroku při jejich dalším zpracování.</a:t>
            </a:r>
          </a:p>
          <a:p>
            <a:r>
              <a:rPr lang="cs-CZ" sz="2600" dirty="0"/>
              <a:t>Během následné editace jsou taktéž provedeny úpravy jako například vyčištění dat od nežádoucích bodů z mračna bodů, vyplnění děr, oprava chyb, vyhlazení povrchu apod.</a:t>
            </a:r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	</a:t>
            </a:r>
            <a:r>
              <a:rPr lang="cs-CZ" dirty="0"/>
              <a:t>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948367"/>
            <a:ext cx="7886700" cy="3248180"/>
          </a:xfrm>
        </p:spPr>
        <p:txBody>
          <a:bodyPr/>
          <a:lstStyle/>
          <a:p>
            <a:r>
              <a:rPr lang="cs-CZ" sz="2400" dirty="0"/>
              <a:t>Na trhu se již nachází velké množství zařízení, která umožňují převod trojrozměrných objektů do digitální podoby.</a:t>
            </a:r>
          </a:p>
          <a:p>
            <a:r>
              <a:rPr lang="cs-CZ" sz="2400" dirty="0"/>
              <a:t>Při jejich výběru je nutné zohlednit některá kritéria, protože každý skener je více či méně vhodný k danému účelu. </a:t>
            </a:r>
          </a:p>
          <a:p>
            <a:r>
              <a:rPr lang="cs-CZ" sz="2400" dirty="0"/>
              <a:t>Mezi posuzovaná hlediska patří například následující: rozměry objektu, požadovaná přesnost, materiál a textura objektu, okolní podmínky, požadovaný výstup dat.</a:t>
            </a:r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3684" y="1554395"/>
            <a:ext cx="8660316" cy="4262863"/>
          </a:xfrm>
        </p:spPr>
        <p:txBody>
          <a:bodyPr/>
          <a:lstStyle/>
          <a:p>
            <a:pPr marL="0" indent="0">
              <a:buNone/>
            </a:pPr>
            <a:r>
              <a:rPr lang="cs-CZ" sz="2100" b="1" u="sng" dirty="0"/>
              <a:t>Obtížně se skenují:</a:t>
            </a:r>
          </a:p>
          <a:p>
            <a:pPr lvl="0"/>
            <a:r>
              <a:rPr lang="cs-CZ" sz="2100" b="1" dirty="0"/>
              <a:t>Opticky obtížné materiály </a:t>
            </a:r>
            <a:r>
              <a:rPr lang="cs-CZ" sz="2100" dirty="0"/>
              <a:t>(průhledné, lesklé) – vyřešit lze speciálním matujícím sprejem (např. křídovým) nebo polepením speciální páskou.</a:t>
            </a:r>
          </a:p>
          <a:p>
            <a:r>
              <a:rPr lang="cs-CZ" sz="2100" b="1" dirty="0"/>
              <a:t>Předměty, které jsou umístěny velmi blízko sebe nebo se překrývají.</a:t>
            </a:r>
          </a:p>
          <a:p>
            <a:pPr lvl="0"/>
            <a:r>
              <a:rPr lang="cs-CZ" sz="2100" b="1" dirty="0"/>
              <a:t>Jemné tenké prvky</a:t>
            </a:r>
            <a:r>
              <a:rPr lang="cs-CZ" sz="2100" dirty="0"/>
              <a:t> – např. chlupy, vlasy či peří.</a:t>
            </a:r>
          </a:p>
          <a:p>
            <a:pPr lvl="0"/>
            <a:r>
              <a:rPr lang="cs-CZ" sz="2100" b="1" dirty="0"/>
              <a:t>Hluboké a nesnadno přístupné díry </a:t>
            </a:r>
            <a:r>
              <a:rPr lang="cs-CZ" sz="2100" dirty="0"/>
              <a:t>– vnitřní povrch lze domodelovat v počítači.</a:t>
            </a:r>
          </a:p>
          <a:p>
            <a:pPr lvl="0"/>
            <a:r>
              <a:rPr lang="cs-CZ" sz="2100" b="1" dirty="0"/>
              <a:t>Pohybující se objekty </a:t>
            </a:r>
            <a:r>
              <a:rPr lang="cs-CZ" sz="2100" dirty="0"/>
              <a:t>– ty je možné skenovat pouze ve skenovacím studiu s mnoha pevně umístěnými senzory, které sejmou daný objekt synchronizovaně v jeden okamžik. </a:t>
            </a:r>
          </a:p>
          <a:p>
            <a:pPr lvl="0"/>
            <a:r>
              <a:rPr lang="cs-CZ" sz="2100" b="1" dirty="0"/>
              <a:t>Nechtěně se pohybující objekty v okolí </a:t>
            </a:r>
            <a:r>
              <a:rPr lang="cs-CZ" sz="2100" dirty="0"/>
              <a:t>- vegetace, lidé, auta a apod.</a:t>
            </a:r>
          </a:p>
          <a:p>
            <a:endParaRPr lang="cs-CZ" sz="2100" dirty="0"/>
          </a:p>
          <a:p>
            <a:pPr marL="0" lvl="0" indent="0">
              <a:buNone/>
            </a:pP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3D skenery a skenovací systémy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7169" y="1772889"/>
            <a:ext cx="8169662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Optické skenery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sz="2400" dirty="0"/>
              <a:t>Zařízení, které využívá k měření trojrozměrného objektu promítaný strukturovaný světelný vzor (</a:t>
            </a:r>
            <a:r>
              <a:rPr lang="cs-CZ" sz="2400" dirty="0" err="1"/>
              <a:t>structured</a:t>
            </a:r>
            <a:r>
              <a:rPr lang="cs-CZ" sz="2400" dirty="0"/>
              <a:t> </a:t>
            </a:r>
            <a:r>
              <a:rPr lang="cs-CZ" sz="2400" dirty="0" err="1"/>
              <a:t>light</a:t>
            </a:r>
            <a:r>
              <a:rPr lang="cs-CZ" sz="2400" dirty="0"/>
              <a:t>).</a:t>
            </a:r>
          </a:p>
          <a:p>
            <a:r>
              <a:rPr lang="cs-CZ" sz="2400" dirty="0"/>
              <a:t>Promítání úzkého paprsku světla na trojrozměrný povrch vytváří světelný pruh, který se oproti projekci jeví jako zkreslený vlivem zakřivení povrchu a může být použit pro přesnou geometrickou rekonstrukci tvaru povrchu.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5260331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6589</TotalTime>
  <Words>1749</Words>
  <Application>Microsoft Office PowerPoint</Application>
  <PresentationFormat>Předvádění na obrazovce (4:3)</PresentationFormat>
  <Paragraphs>132</Paragraphs>
  <Slides>24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Trebuchet MS</vt:lpstr>
      <vt:lpstr>Wingdings</vt:lpstr>
      <vt:lpstr>Motiv Office</vt:lpstr>
      <vt:lpstr>CorelDraw.Graphic.20</vt:lpstr>
      <vt:lpstr>Úvod do 3D skenování </vt:lpstr>
      <vt:lpstr>Úvod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3D skenery a skenovací systémy</vt:lpstr>
      <vt:lpstr>Prezentace aplikace PowerPoint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  <vt:lpstr>Zdroje obrázky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251</cp:revision>
  <dcterms:created xsi:type="dcterms:W3CDTF">2015-10-09T09:08:26Z</dcterms:created>
  <dcterms:modified xsi:type="dcterms:W3CDTF">2020-06-22T13:28:03Z</dcterms:modified>
</cp:coreProperties>
</file>