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30"/>
  </p:notesMasterIdLst>
  <p:sldIdLst>
    <p:sldId id="256" r:id="rId2"/>
    <p:sldId id="380" r:id="rId3"/>
    <p:sldId id="408" r:id="rId4"/>
    <p:sldId id="409" r:id="rId5"/>
    <p:sldId id="410" r:id="rId6"/>
    <p:sldId id="411" r:id="rId7"/>
    <p:sldId id="412" r:id="rId8"/>
    <p:sldId id="413" r:id="rId9"/>
    <p:sldId id="418" r:id="rId10"/>
    <p:sldId id="415" r:id="rId11"/>
    <p:sldId id="416" r:id="rId12"/>
    <p:sldId id="417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293" r:id="rId2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10.08.2020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10. 8. 2020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10. 8. 2020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10. 8. 2020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10. 8. 2020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10. 8. 2020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10. 8. 2020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10. 8. 2020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10. 8. 2020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10. 8. 2020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10. 8. 2020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10. 8. 2020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10. 8. 2020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n3g.4project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64058"/>
            <a:ext cx="9144000" cy="155404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Řízení informací v BIM</a:t>
            </a: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103462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Kurzy pro společnost 4.0, s registračním číslem: CZ.02.2.69/0.0/0.0/16_031/0011591 </a:t>
            </a:r>
            <a:r>
              <a:rPr lang="cs-CZ" dirty="0"/>
              <a:t>			www.VSTECB.cz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Konkrétní nástroj </a:t>
            </a:r>
            <a:r>
              <a:rPr lang="mr-IN" altLang="cs-CZ" sz="3600" b="1" dirty="0">
                <a:solidFill>
                  <a:srgbClr val="98141B"/>
                </a:solidFill>
              </a:rPr>
              <a:t>–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Viewpoint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for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Projects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Registrace dle společnosti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9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36800"/>
            <a:ext cx="7881917" cy="419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276969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Konkrétní nástroj </a:t>
            </a:r>
            <a:r>
              <a:rPr lang="mr-IN" altLang="cs-CZ" sz="3600" b="1" dirty="0">
                <a:solidFill>
                  <a:srgbClr val="98141B"/>
                </a:solidFill>
              </a:rPr>
              <a:t>–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Viewpoint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for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Projects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Registrace dle společnosti</a:t>
            </a:r>
            <a:r>
              <a:rPr lang="cs-CZ" sz="2400" dirty="0"/>
              <a:t>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10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404532"/>
            <a:ext cx="7831117" cy="41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276969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Konkrétní nástroj </a:t>
            </a:r>
            <a:r>
              <a:rPr lang="mr-IN" altLang="cs-CZ" sz="3600" b="1" dirty="0">
                <a:solidFill>
                  <a:srgbClr val="98141B"/>
                </a:solidFill>
              </a:rPr>
              <a:t>–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Viewpoint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for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Projects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Detaily o uživateli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400" dirty="0"/>
              <a:t>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11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33" y="1505821"/>
            <a:ext cx="4684601" cy="503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276969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Konkrétní nástroj </a:t>
            </a:r>
            <a:r>
              <a:rPr lang="mr-IN" altLang="cs-CZ" sz="3600" b="1" dirty="0">
                <a:solidFill>
                  <a:srgbClr val="98141B"/>
                </a:solidFill>
              </a:rPr>
              <a:t>–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Viewpoint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for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Projects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717" y="13536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Prostředí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400" dirty="0"/>
              <a:t>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12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914526"/>
            <a:ext cx="7784625" cy="436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354275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Struktura 4Projects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5806017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Přehledné a systémové třídění informací. 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V navigačním okně je vidět struktura tohoto třídění. 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Sdílení informací v několika úrovních. 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Jednotlivé položky umožňují přehledné sdílení informací od fáze zadání, po kontrolu a revidování finálních verzí modelu.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2400" dirty="0"/>
              <a:t>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13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33" y="1490053"/>
            <a:ext cx="2353733" cy="5045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246117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Struktura 4Projects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2656417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Práce s daty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400" dirty="0"/>
              <a:t>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14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67" y="2319866"/>
            <a:ext cx="6938023" cy="4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654107"/>
      </p:ext>
    </p:extLst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Struktura 4Projects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Struktura umožňuje: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Zachycení jednotlivých fází projektu,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Ukládání vlastních pomocných verzí,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Původní dokumentace atp. 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Adresářová struktura práce s daty v prostředí 4Projects bývá zpravidla řízena vnitřní směrnicí dané firmy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V této směrnici je popsáno, do jakých jednotlivých složek struktury mají být výstupy uloženy a jakým způsobem s nimi má být zacházeno.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2400" dirty="0"/>
              <a:t>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15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261806665"/>
      </p:ext>
    </p:extLst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Struktura 4Projects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Dodržování organizační struktury         efektivní řízení tvorby projektu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Je možné rozesílat upozornění na změnu v prostředí prostřednictvím e-mailu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16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3226147632"/>
      </p:ext>
    </p:extLst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98141B"/>
                </a:solidFill>
              </a:rPr>
              <a:t>Vnitřní směrnice </a:t>
            </a:r>
            <a:r>
              <a:rPr lang="cs-CZ" altLang="cs-CZ" sz="3200" b="1" dirty="0" err="1">
                <a:solidFill>
                  <a:srgbClr val="98141B"/>
                </a:solidFill>
              </a:rPr>
              <a:t>projektantské</a:t>
            </a:r>
            <a:r>
              <a:rPr lang="cs-CZ" altLang="cs-CZ" sz="3200" b="1" dirty="0">
                <a:solidFill>
                  <a:srgbClr val="98141B"/>
                </a:solidFill>
              </a:rPr>
              <a:t> i stavební firmy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Vyplývají z plánu informačního modelování budov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tzv. BIM Project </a:t>
            </a:r>
            <a:r>
              <a:rPr lang="cs-CZ" dirty="0" err="1"/>
              <a:t>Execution</a:t>
            </a:r>
            <a:r>
              <a:rPr lang="cs-CZ" dirty="0"/>
              <a:t> </a:t>
            </a:r>
            <a:r>
              <a:rPr lang="cs-CZ" dirty="0" err="1"/>
              <a:t>Plan</a:t>
            </a:r>
            <a:r>
              <a:rPr lang="cs-CZ" dirty="0"/>
              <a:t>.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Identifikace jednotlivých účastníků stavebního procesu,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Vytyčení cílů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Identifikace oblasti dat,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dále jejich podrobnost,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strukturu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technické aspekty.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17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240221906"/>
      </p:ext>
    </p:extLst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98141B"/>
                </a:solidFill>
              </a:rPr>
              <a:t>Vnitřní směrnice </a:t>
            </a:r>
            <a:r>
              <a:rPr lang="cs-CZ" altLang="cs-CZ" sz="3200" b="1" dirty="0" err="1">
                <a:solidFill>
                  <a:srgbClr val="98141B"/>
                </a:solidFill>
              </a:rPr>
              <a:t>projektantské</a:t>
            </a:r>
            <a:r>
              <a:rPr lang="cs-CZ" altLang="cs-CZ" sz="3200" b="1" dirty="0">
                <a:solidFill>
                  <a:srgbClr val="98141B"/>
                </a:solidFill>
              </a:rPr>
              <a:t> i stavební firmy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Tabulky,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určí konkrétního dodavatele konkrétní části,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včetně termínů dodání, </a:t>
            </a:r>
          </a:p>
          <a:p>
            <a:pPr marL="1839600" lvl="3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revizí </a:t>
            </a:r>
          </a:p>
          <a:p>
            <a:pPr marL="1839600" lvl="3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zodpovědností za tu část projektového návrhu.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živě upravovány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18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204789590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 </a:t>
            </a:r>
            <a:r>
              <a:rPr lang="mr-IN" altLang="cs-CZ" sz="3600" b="1" dirty="0">
                <a:solidFill>
                  <a:srgbClr val="98141B"/>
                </a:solidFill>
              </a:rPr>
              <a:t>–</a:t>
            </a:r>
            <a:r>
              <a:rPr lang="cs-CZ" altLang="cs-CZ" sz="3600" b="1" dirty="0">
                <a:solidFill>
                  <a:srgbClr val="98141B"/>
                </a:solidFill>
              </a:rPr>
              <a:t> Management informací v BIM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6800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cap="all" dirty="0"/>
              <a:t>Obecně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600" dirty="0"/>
              <a:t>Komunikace v rámci BIM</a:t>
            </a:r>
          </a:p>
          <a:p>
            <a:pPr marL="46800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cap="all" dirty="0"/>
              <a:t>Prostředí 4Project = </a:t>
            </a:r>
            <a:r>
              <a:rPr lang="cs-CZ" cap="all" dirty="0" err="1"/>
              <a:t>viewpoint</a:t>
            </a:r>
            <a:r>
              <a:rPr lang="cs-CZ" cap="all" dirty="0"/>
              <a:t> </a:t>
            </a:r>
            <a:r>
              <a:rPr lang="cs-CZ" cap="all" dirty="0" err="1"/>
              <a:t>for</a:t>
            </a:r>
            <a:r>
              <a:rPr lang="cs-CZ" cap="all" dirty="0"/>
              <a:t> </a:t>
            </a:r>
            <a:r>
              <a:rPr lang="cs-CZ" cap="all" dirty="0" err="1"/>
              <a:t>projects</a:t>
            </a:r>
            <a:endParaRPr lang="cs-CZ" cap="all" dirty="0"/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600" dirty="0"/>
              <a:t>Management informací v prostředí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600" dirty="0"/>
              <a:t>Struktura</a:t>
            </a:r>
          </a:p>
          <a:p>
            <a:pPr marL="4680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800" cap="all" dirty="0"/>
              <a:t>VNITŘNÍ SMĚRNICE </a:t>
            </a:r>
            <a:r>
              <a:rPr lang="cs-CZ" sz="2800" cap="all" dirty="0" err="1"/>
              <a:t>projektantské</a:t>
            </a:r>
            <a:r>
              <a:rPr lang="cs-CZ" sz="2800" cap="all" dirty="0"/>
              <a:t> FIRMY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98141B"/>
                </a:solidFill>
              </a:rPr>
              <a:t>Vnitřní směrnice </a:t>
            </a:r>
            <a:r>
              <a:rPr lang="cs-CZ" altLang="cs-CZ" sz="3200" b="1" dirty="0" err="1">
                <a:solidFill>
                  <a:srgbClr val="98141B"/>
                </a:solidFill>
              </a:rPr>
              <a:t>projektantské</a:t>
            </a:r>
            <a:r>
              <a:rPr lang="cs-CZ" altLang="cs-CZ" sz="3200" b="1" dirty="0">
                <a:solidFill>
                  <a:srgbClr val="98141B"/>
                </a:solidFill>
              </a:rPr>
              <a:t> i stavební firmy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3536950" cy="474197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dirty="0"/>
              <a:t>TYPOVÁ OBJEKTOVÁ SKLADBA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udává, jaké konkrétní části dokumentace budou v projektu vyhotoveny a je k nim vždy určena zodpovědná osoba – koordinátor dané části. 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Obsah: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19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351" y="1954924"/>
            <a:ext cx="4683836" cy="414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307483"/>
      </p:ext>
    </p:extLst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98141B"/>
                </a:solidFill>
              </a:rPr>
              <a:t>Vnitřní směrnice </a:t>
            </a:r>
            <a:r>
              <a:rPr lang="cs-CZ" altLang="cs-CZ" sz="3200" b="1" dirty="0" err="1">
                <a:solidFill>
                  <a:srgbClr val="98141B"/>
                </a:solidFill>
              </a:rPr>
              <a:t>projektantské</a:t>
            </a:r>
            <a:r>
              <a:rPr lang="cs-CZ" altLang="cs-CZ" sz="3200" b="1" dirty="0">
                <a:solidFill>
                  <a:srgbClr val="98141B"/>
                </a:solidFill>
              </a:rPr>
              <a:t> i stavební firmy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TYPOVÁ OBJEKTOVÁ SKLADBA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Obsah: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u="sng" dirty="0"/>
              <a:t>Informace o konkrétní stavbě: 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/>
              <a:t>Název zakázky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/>
              <a:t>Stupeň PD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/>
              <a:t>Název dokumentu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u="sng" dirty="0"/>
              <a:t>Informace o dokumentaci: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/>
              <a:t>Číslo projektu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/>
              <a:t>Stupeň dokumentace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/>
              <a:t>Obchodní soubor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/>
              <a:t>Část dokumentace (dle Vyhlášky MMR č. 499/2006 Sb., o dokumentaci staveb (ve znění č. 62/2013 Sb.)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/>
              <a:t>Název objektu SO, IO 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/>
              <a:t>Profesní díl dokumentace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/>
              <a:t>Pořadové číslo dokumentu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/>
              <a:t>Název dokumentu (+ překlad názvu v anglickém jazyce)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/>
              <a:t>Projektant (+ kontakty na něj)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/>
              <a:t>Revize</a:t>
            </a:r>
          </a:p>
          <a:p>
            <a:pPr marL="1839600" lvl="3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200" dirty="0"/>
              <a:t>vždy aktuální stav ke dni a konkrétní stav daných revizí.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20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1209103989"/>
      </p:ext>
    </p:extLst>
  </p:cSld>
  <p:clrMapOvr>
    <a:masterClrMapping/>
  </p:clrMapOvr>
  <p:transition spd="slow"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98141B"/>
                </a:solidFill>
              </a:rPr>
              <a:t>Vnitřní směrnice </a:t>
            </a:r>
            <a:r>
              <a:rPr lang="cs-CZ" altLang="cs-CZ" sz="3200" b="1" dirty="0" err="1">
                <a:solidFill>
                  <a:srgbClr val="98141B"/>
                </a:solidFill>
              </a:rPr>
              <a:t>projektantské</a:t>
            </a:r>
            <a:r>
              <a:rPr lang="cs-CZ" altLang="cs-CZ" sz="3200" b="1" dirty="0">
                <a:solidFill>
                  <a:srgbClr val="98141B"/>
                </a:solidFill>
              </a:rPr>
              <a:t> i stavební firmy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SEZNAM DOKUMENTACE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21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25" y="2218267"/>
            <a:ext cx="7805050" cy="434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866303"/>
      </p:ext>
    </p:extLst>
  </p:cSld>
  <p:clrMapOvr>
    <a:masterClrMapping/>
  </p:clrMapOvr>
  <p:transition spd="slow"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98141B"/>
                </a:solidFill>
              </a:rPr>
              <a:t>Vnitřní směrnice </a:t>
            </a:r>
            <a:r>
              <a:rPr lang="cs-CZ" altLang="cs-CZ" sz="3200" b="1" dirty="0" err="1">
                <a:solidFill>
                  <a:srgbClr val="98141B"/>
                </a:solidFill>
              </a:rPr>
              <a:t>projektantské</a:t>
            </a:r>
            <a:r>
              <a:rPr lang="cs-CZ" altLang="cs-CZ" sz="3200" b="1" dirty="0">
                <a:solidFill>
                  <a:srgbClr val="98141B"/>
                </a:solidFill>
              </a:rPr>
              <a:t> i stavební firmy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SEZNAM DOKUMENTACE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Obsah: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u="sng" dirty="0"/>
              <a:t>Informace o seznamu dokumentace profesní části: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200" dirty="0"/>
              <a:t>Název zakázky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200" dirty="0"/>
              <a:t>Stupeň PD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200" dirty="0"/>
              <a:t>Obchodní soubor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200" dirty="0"/>
              <a:t>Část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200" dirty="0"/>
              <a:t>Název objektu SO, IO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200" dirty="0"/>
              <a:t>Profesní díl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22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8" name="Podnadpis 7"/>
          <p:cNvSpPr txBox="1">
            <a:spLocks/>
          </p:cNvSpPr>
          <p:nvPr/>
        </p:nvSpPr>
        <p:spPr>
          <a:xfrm>
            <a:off x="230809" y="3915639"/>
            <a:ext cx="8371325" cy="1875563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600" u="sng" dirty="0"/>
              <a:t>Identifikace dokumentů má tyto položky: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200" dirty="0"/>
              <a:t>Číslo projektu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200" dirty="0"/>
              <a:t>Stupeň dokumentace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200" dirty="0"/>
              <a:t>Obchodní soubor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200" dirty="0"/>
              <a:t>Část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200" dirty="0"/>
              <a:t>Název objektu SO, IO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200" dirty="0"/>
              <a:t>Profesní díl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200" dirty="0"/>
              <a:t>Číslo dokumentu (viz. níže)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200" dirty="0"/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200" dirty="0"/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200" dirty="0"/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200" dirty="0"/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200" dirty="0"/>
              <a:t>Revize (popř. dílčí revize)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200" dirty="0"/>
              <a:t>Název dokumentu (+ doplňující název dokumentu)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200" dirty="0"/>
              <a:t>Formát dokumentu (</a:t>
            </a:r>
            <a:r>
              <a:rPr lang="cs-CZ" sz="1200" dirty="0" err="1"/>
              <a:t>např</a:t>
            </a:r>
            <a:r>
              <a:rPr lang="cs-CZ" sz="1200" dirty="0"/>
              <a:t>: .doc, .</a:t>
            </a:r>
            <a:r>
              <a:rPr lang="cs-CZ" sz="1200" dirty="0" err="1"/>
              <a:t>dwg</a:t>
            </a:r>
            <a:r>
              <a:rPr lang="cs-CZ" sz="1200" dirty="0"/>
              <a:t>)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200" dirty="0"/>
              <a:t>Měřítko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200" dirty="0"/>
              <a:t>Název souboru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200" dirty="0"/>
              <a:t>Datum vydání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200" dirty="0"/>
              <a:t>Datum revizí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17712325"/>
      </p:ext>
    </p:extLst>
  </p:cSld>
  <p:clrMapOvr>
    <a:masterClrMapping/>
  </p:clrMapOvr>
  <p:transition spd="slow"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98141B"/>
                </a:solidFill>
              </a:rPr>
              <a:t>Vnitřní směrnice </a:t>
            </a:r>
            <a:r>
              <a:rPr lang="cs-CZ" altLang="cs-CZ" sz="3200" b="1" dirty="0" err="1">
                <a:solidFill>
                  <a:srgbClr val="98141B"/>
                </a:solidFill>
              </a:rPr>
              <a:t>projektantské</a:t>
            </a:r>
            <a:r>
              <a:rPr lang="cs-CZ" altLang="cs-CZ" sz="3200" b="1" dirty="0">
                <a:solidFill>
                  <a:srgbClr val="98141B"/>
                </a:solidFill>
              </a:rPr>
              <a:t> i stavební firmy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SEZNAM DOKUMENTACE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Obsah: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u="sng" dirty="0"/>
              <a:t>Interní sloupce firmy: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600" dirty="0"/>
              <a:t>Počet hodin/A4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600" dirty="0"/>
              <a:t>Odpovědný projektant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600" dirty="0"/>
              <a:t>Časová náročnost (hod)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600" dirty="0"/>
              <a:t>Prostor pro poznámky</a:t>
            </a:r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600" dirty="0"/>
              <a:t>Pomocné číslo dokumentu</a:t>
            </a:r>
          </a:p>
          <a:p>
            <a:pPr marL="868050" lvl="2" algn="just">
              <a:lnSpc>
                <a:spcPct val="100000"/>
              </a:lnSpc>
              <a:spcBef>
                <a:spcPts val="0"/>
              </a:spcBef>
            </a:pPr>
            <a:endParaRPr lang="cs-CZ" sz="1600" dirty="0"/>
          </a:p>
          <a:p>
            <a:pPr marL="1382400" lvl="2" indent="-5143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600" dirty="0"/>
              <a:t>Slouží pro přidělení vytvoření daných dokumentů konkrétnímu zaměstnanci firmy a k odhadu časové náročnosti jejich vypracování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23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3293867210"/>
      </p:ext>
    </p:extLst>
  </p:cSld>
  <p:clrMapOvr>
    <a:masterClrMapping/>
  </p:clrMapOvr>
  <p:transition spd="slow"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98141B"/>
                </a:solidFill>
              </a:rPr>
              <a:t>Vnitřní směrnice </a:t>
            </a:r>
            <a:r>
              <a:rPr lang="cs-CZ" altLang="cs-CZ" sz="3200" b="1" dirty="0" err="1">
                <a:solidFill>
                  <a:srgbClr val="98141B"/>
                </a:solidFill>
              </a:rPr>
              <a:t>projektantské</a:t>
            </a:r>
            <a:r>
              <a:rPr lang="cs-CZ" altLang="cs-CZ" sz="3200" b="1" dirty="0">
                <a:solidFill>
                  <a:srgbClr val="98141B"/>
                </a:solidFill>
              </a:rPr>
              <a:t> i stavební firmy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METODIKA PRO ČÍSLOVÁNÍ DOKUMENTŮ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Tato struktura se řídí danými pravidly, kde je popsáno číslování daných prvků či částí dokumentace až po konkrétní dokument, výstup. 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Informace a sdílené znalosti se stávají: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snadno identifikovatelnými,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čitelnými,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přehlednými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srozumitelnými, </a:t>
            </a:r>
          </a:p>
          <a:p>
            <a:pPr marL="410850" lvl="1" algn="just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		zefektivňuje spolupráci na projektu nejen mezi spolupracovníky, ale také v rámci firmy, dané profese či všech, kteří se na životním cyklu stavby podílejí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24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3062241117"/>
      </p:ext>
    </p:extLst>
  </p:cSld>
  <p:clrMapOvr>
    <a:masterClrMapping/>
  </p:clrMapOvr>
  <p:transition spd="slow"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98141B"/>
                </a:solidFill>
              </a:rPr>
              <a:t>Vnitřní směrnice </a:t>
            </a:r>
            <a:r>
              <a:rPr lang="cs-CZ" altLang="cs-CZ" sz="3200" b="1" dirty="0" err="1">
                <a:solidFill>
                  <a:srgbClr val="98141B"/>
                </a:solidFill>
              </a:rPr>
              <a:t>projektantské</a:t>
            </a:r>
            <a:r>
              <a:rPr lang="cs-CZ" altLang="cs-CZ" sz="3200" b="1" dirty="0">
                <a:solidFill>
                  <a:srgbClr val="98141B"/>
                </a:solidFill>
              </a:rPr>
              <a:t> i stavební firmy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2571750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METODIKA PRO ČÍSLOVÁNÍ DOKUMENTŮ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25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33" y="1515217"/>
            <a:ext cx="5098785" cy="502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264103"/>
      </p:ext>
    </p:extLst>
  </p:cSld>
  <p:clrMapOvr>
    <a:masterClrMapping/>
  </p:clrMapOvr>
  <p:transition spd="slow"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98141B"/>
                </a:solidFill>
              </a:rPr>
              <a:t>Vnitřní směrnice </a:t>
            </a:r>
            <a:r>
              <a:rPr lang="cs-CZ" altLang="cs-CZ" sz="3200" b="1" dirty="0" err="1">
                <a:solidFill>
                  <a:srgbClr val="98141B"/>
                </a:solidFill>
              </a:rPr>
              <a:t>projektantské</a:t>
            </a:r>
            <a:r>
              <a:rPr lang="cs-CZ" altLang="cs-CZ" sz="3200" b="1" dirty="0">
                <a:solidFill>
                  <a:srgbClr val="98141B"/>
                </a:solidFill>
              </a:rPr>
              <a:t> i stavební firmy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ZÁSADY MODELOVÁNÍ V KONKRÉTNÍM SOFTWARU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Prvky modelu jsou rozděleny do několika skupin dle typu konstrukce, např. nosné konstrukce, stavební konstrukce, fasádní prvky, atp. Každý modelovaný prvek konstrukce má předepsaný způsob tvorby v modelu. 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Tvorbě každého prvku jsou předepsána tato pravidla: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systémový nástroj / rodina,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pracovní sada,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kategorie,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nástroj nebo funkce, kterou má být prvek vytvořen,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popř. kdy se daný nástroj používá či další poznámky</a:t>
            </a:r>
            <a:endParaRPr lang="cs-CZ" u="sng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26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018241161"/>
      </p:ext>
    </p:extLst>
  </p:cSld>
  <p:clrMapOvr>
    <a:masterClrMapping/>
  </p:clrMapOvr>
  <p:transition spd="slow"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282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979988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/>
              <a:t>www.VSTECB.cz</a:t>
            </a:r>
          </a:p>
        </p:txBody>
      </p:sp>
      <p:sp>
        <p:nvSpPr>
          <p:cNvPr id="12294" name="Obdélník 6">
            <a:extLst>
              <a:ext uri="{FF2B5EF4-FFF2-40B4-BE49-F238E27FC236}">
                <a16:creationId xmlns:a16="http://schemas.microsoft.com/office/drawing/2014/main" id="{CA32D294-5702-1A46-8E39-0799E8F81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4378325"/>
            <a:ext cx="2270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 err="1"/>
              <a:t>info@mail.vstecb.cz</a:t>
            </a:r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Management informací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Myšlenkový směr BIM je velmi úzce propojen s řízením takového modelování. BIM si mimo jiné klade za cíl co nejvíce zefektivnit spolupráci všech účastníků stavebního procesu.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3360827784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Komunikace v rámci BIM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Pro spolupráci týmů na projektech nebo programech v inteligentním prostředí je vyžadována vhodná kombinace různých technologických nástrojů.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za předpokladu sdílení znalostí a společné sdílené struktury vedoucí ke spolupráci. 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Vizualizace znalostí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Důležitá pro práci se znalostmi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Představuje prezentací znalostí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pomáhá profesionálům k lepší orientaci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naviguje ve znalostních bázích.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Technika usnadňující porozumění sdíleným odborným znalostem a zkušenostem na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Na základě porozumění provádět akce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2400" dirty="0"/>
              <a:t>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         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914876212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Konkrétní nástroj </a:t>
            </a:r>
            <a:r>
              <a:rPr lang="mr-IN" altLang="cs-CZ" sz="3600" b="1" dirty="0">
                <a:solidFill>
                  <a:srgbClr val="98141B"/>
                </a:solidFill>
              </a:rPr>
              <a:t>–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Viewpoint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for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Projects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Firma – vznik v roce 2000 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Spolupráce s více než 2000 projektovými týmy. 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Tento nástroj se využívá pro: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samotné řízení,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spolupráci,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komunikaci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kontrolu projektů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optimalizaci firemních procesů.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2400" dirty="0"/>
              <a:t>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3091729694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Konkrétní nástroj </a:t>
            </a:r>
            <a:r>
              <a:rPr lang="mr-IN" altLang="cs-CZ" sz="3600" b="1" dirty="0">
                <a:solidFill>
                  <a:srgbClr val="98141B"/>
                </a:solidFill>
              </a:rPr>
              <a:t>–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Viewpoint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for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Projects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4Projects je využíván nejen v oblasti stavebnictví, ale také např. v: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energetice,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těžebním průmyslu,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státní správě či školství.  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4Projects získal několik významných cen: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Collaboration</a:t>
            </a:r>
            <a:r>
              <a:rPr lang="cs-CZ" dirty="0"/>
              <a:t> </a:t>
            </a:r>
            <a:r>
              <a:rPr lang="cs-CZ" dirty="0" err="1"/>
              <a:t>Construction</a:t>
            </a:r>
            <a:r>
              <a:rPr lang="cs-CZ" dirty="0"/>
              <a:t> </a:t>
            </a:r>
            <a:r>
              <a:rPr lang="cs-CZ" dirty="0" err="1"/>
              <a:t>Computing</a:t>
            </a:r>
            <a:r>
              <a:rPr lang="cs-CZ" dirty="0"/>
              <a:t> </a:t>
            </a:r>
            <a:r>
              <a:rPr lang="cs-CZ" dirty="0" err="1"/>
              <a:t>Awards</a:t>
            </a:r>
            <a:r>
              <a:rPr lang="cs-CZ" dirty="0"/>
              <a:t>,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Ernst and </a:t>
            </a:r>
            <a:r>
              <a:rPr lang="cs-CZ" dirty="0" err="1"/>
              <a:t>Young</a:t>
            </a:r>
            <a:r>
              <a:rPr lang="cs-CZ" dirty="0"/>
              <a:t> </a:t>
            </a:r>
            <a:r>
              <a:rPr lang="cs-CZ" dirty="0" err="1"/>
              <a:t>Entrepreneur</a:t>
            </a:r>
            <a:endParaRPr lang="cs-CZ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2400" dirty="0"/>
              <a:t>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634898565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Konkrétní nástroj </a:t>
            </a:r>
            <a:r>
              <a:rPr lang="mr-IN" altLang="cs-CZ" sz="3600" b="1" dirty="0">
                <a:solidFill>
                  <a:srgbClr val="98141B"/>
                </a:solidFill>
              </a:rPr>
              <a:t>–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Viewpoint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for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Projects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Technologický nástroj, který slouží ke: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Komunikaci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Vizualizaci informací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Výměně informací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Řízení projektového návrhu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Přehledné ukládání dat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2400" dirty="0"/>
              <a:t>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708188315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Konkrétní nástroj </a:t>
            </a:r>
            <a:r>
              <a:rPr lang="mr-IN" altLang="cs-CZ" sz="3600" b="1" dirty="0">
                <a:solidFill>
                  <a:srgbClr val="98141B"/>
                </a:solidFill>
              </a:rPr>
              <a:t>–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Viewpoint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for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Projects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Managementu BIM = efektivní spolupráce všech účastníků procesu. 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Prostředí 4Projects umožňuje přístup těmto účastníkům k práci na jediném modelu, který si mezi sebou formou revizí </a:t>
            </a:r>
            <a:r>
              <a:rPr lang="cs-CZ" b="1" dirty="0"/>
              <a:t>předávají a dotvářejí</a:t>
            </a:r>
            <a:r>
              <a:rPr lang="cs-CZ" dirty="0"/>
              <a:t>, tedy dodávají modelu </a:t>
            </a:r>
            <a:r>
              <a:rPr lang="cs-CZ" b="1" dirty="0"/>
              <a:t>další informace z různých profesí</a:t>
            </a:r>
            <a:r>
              <a:rPr lang="cs-CZ" dirty="0"/>
              <a:t>. 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Lze skrze něj provádět veškerou komunikaci a plánování dalšího postupu.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2400" dirty="0"/>
              <a:t>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7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1063184780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491067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Konkrétní nástroj </a:t>
            </a:r>
            <a:r>
              <a:rPr lang="mr-IN" altLang="cs-CZ" sz="3600" b="1" dirty="0">
                <a:solidFill>
                  <a:srgbClr val="98141B"/>
                </a:solidFill>
              </a:rPr>
              <a:t>–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Viewpoint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for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Projects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>
                <a:hlinkClick r:id="rId2"/>
              </a:rPr>
              <a:t>https://n3g.4projects.com</a:t>
            </a:r>
            <a:r>
              <a:rPr lang="cs-CZ" sz="2400" dirty="0"/>
              <a:t>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8	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33" y="2150534"/>
            <a:ext cx="7307307" cy="438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676658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7063</TotalTime>
  <Words>1597</Words>
  <Application>Microsoft Office PowerPoint</Application>
  <PresentationFormat>Předvádění na obrazovce (4:3)</PresentationFormat>
  <Paragraphs>217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Trebuchet MS</vt:lpstr>
      <vt:lpstr>Wingdings</vt:lpstr>
      <vt:lpstr>Motiv Office</vt:lpstr>
      <vt:lpstr>Řízení informací v BIM</vt:lpstr>
      <vt:lpstr>Úvod – Management informací v BIM</vt:lpstr>
      <vt:lpstr>Management informací</vt:lpstr>
      <vt:lpstr>Komunikace v rámci BIM</vt:lpstr>
      <vt:lpstr>Konkrétní nástroj – Viewpoint for Projects</vt:lpstr>
      <vt:lpstr>Konkrétní nástroj – Viewpoint for Projects</vt:lpstr>
      <vt:lpstr>Konkrétní nástroj – Viewpoint for Projects</vt:lpstr>
      <vt:lpstr>Konkrétní nástroj – Viewpoint for Projects</vt:lpstr>
      <vt:lpstr>Konkrétní nástroj – Viewpoint for Projects</vt:lpstr>
      <vt:lpstr>Konkrétní nástroj – Viewpoint for Projects</vt:lpstr>
      <vt:lpstr>Konkrétní nástroj – Viewpoint for Projects</vt:lpstr>
      <vt:lpstr>Konkrétní nástroj – Viewpoint for Projects</vt:lpstr>
      <vt:lpstr>Konkrétní nástroj – Viewpoint for Projects</vt:lpstr>
      <vt:lpstr>Struktura 4Projects</vt:lpstr>
      <vt:lpstr>Struktura 4Projects</vt:lpstr>
      <vt:lpstr>Struktura 4Projects</vt:lpstr>
      <vt:lpstr>Struktura 4Projects</vt:lpstr>
      <vt:lpstr>Vnitřní směrnice projektantské i stavební firmy</vt:lpstr>
      <vt:lpstr>Vnitřní směrnice projektantské i stavební firmy</vt:lpstr>
      <vt:lpstr>Vnitřní směrnice projektantské i stavební firmy</vt:lpstr>
      <vt:lpstr>Vnitřní směrnice projektantské i stavební firmy</vt:lpstr>
      <vt:lpstr>Vnitřní směrnice projektantské i stavební firmy</vt:lpstr>
      <vt:lpstr>Vnitřní směrnice projektantské i stavební firmy</vt:lpstr>
      <vt:lpstr>Vnitřní směrnice projektantské i stavební firmy</vt:lpstr>
      <vt:lpstr>Vnitřní směrnice projektantské i stavební firmy</vt:lpstr>
      <vt:lpstr>Vnitřní směrnice projektantské i stavební firmy</vt:lpstr>
      <vt:lpstr>Vnitřní směrnice projektantské i stavební firmy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Anežka Štrynková</cp:lastModifiedBy>
  <cp:revision>288</cp:revision>
  <dcterms:created xsi:type="dcterms:W3CDTF">2015-10-09T09:08:26Z</dcterms:created>
  <dcterms:modified xsi:type="dcterms:W3CDTF">2020-08-10T07:51:03Z</dcterms:modified>
</cp:coreProperties>
</file>