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2" r:id="rId1"/>
  </p:sldMasterIdLst>
  <p:notesMasterIdLst>
    <p:notesMasterId r:id="rId42"/>
  </p:notesMasterIdLst>
  <p:sldIdLst>
    <p:sldId id="256" r:id="rId2"/>
    <p:sldId id="380" r:id="rId3"/>
    <p:sldId id="417" r:id="rId4"/>
    <p:sldId id="418" r:id="rId5"/>
    <p:sldId id="419" r:id="rId6"/>
    <p:sldId id="420" r:id="rId7"/>
    <p:sldId id="421" r:id="rId8"/>
    <p:sldId id="422" r:id="rId9"/>
    <p:sldId id="423" r:id="rId10"/>
    <p:sldId id="424" r:id="rId11"/>
    <p:sldId id="425" r:id="rId12"/>
    <p:sldId id="426" r:id="rId13"/>
    <p:sldId id="427" r:id="rId14"/>
    <p:sldId id="428" r:id="rId15"/>
    <p:sldId id="429" r:id="rId16"/>
    <p:sldId id="430" r:id="rId17"/>
    <p:sldId id="431" r:id="rId18"/>
    <p:sldId id="432" r:id="rId19"/>
    <p:sldId id="433" r:id="rId20"/>
    <p:sldId id="434" r:id="rId21"/>
    <p:sldId id="435" r:id="rId22"/>
    <p:sldId id="436" r:id="rId23"/>
    <p:sldId id="437" r:id="rId24"/>
    <p:sldId id="438" r:id="rId25"/>
    <p:sldId id="439" r:id="rId26"/>
    <p:sldId id="440" r:id="rId27"/>
    <p:sldId id="441" r:id="rId28"/>
    <p:sldId id="442" r:id="rId29"/>
    <p:sldId id="443" r:id="rId30"/>
    <p:sldId id="444" r:id="rId31"/>
    <p:sldId id="445" r:id="rId32"/>
    <p:sldId id="446" r:id="rId33"/>
    <p:sldId id="447" r:id="rId34"/>
    <p:sldId id="448" r:id="rId35"/>
    <p:sldId id="449" r:id="rId36"/>
    <p:sldId id="450" r:id="rId37"/>
    <p:sldId id="451" r:id="rId38"/>
    <p:sldId id="452" r:id="rId39"/>
    <p:sldId id="453" r:id="rId40"/>
    <p:sldId id="293" r:id="rId41"/>
  </p:sldIdLst>
  <p:sldSz cx="9144000" cy="6858000" type="screen4x3"/>
  <p:notesSz cx="6858000" cy="9144000"/>
  <p:defaultTextStyle>
    <a:defPPr>
      <a:defRPr lang="cs-CZ"/>
    </a:defPPr>
    <a:lvl1pPr algn="l" rtl="0" eaLnBrk="0" fontAlgn="base" hangingPunct="0">
      <a:spcBef>
        <a:spcPct val="0"/>
      </a:spcBef>
      <a:spcAft>
        <a:spcPct val="0"/>
      </a:spcAft>
      <a:defRPr kern="1200">
        <a:solidFill>
          <a:schemeClr val="tx1"/>
        </a:solidFill>
        <a:latin typeface="Trebuchet MS" panose="020B0703020202090204" pitchFamily="34" charset="0"/>
        <a:ea typeface="+mn-ea"/>
        <a:cs typeface="+mn-cs"/>
      </a:defRPr>
    </a:lvl1pPr>
    <a:lvl2pPr marL="457200" algn="l" rtl="0" eaLnBrk="0" fontAlgn="base" hangingPunct="0">
      <a:spcBef>
        <a:spcPct val="0"/>
      </a:spcBef>
      <a:spcAft>
        <a:spcPct val="0"/>
      </a:spcAft>
      <a:defRPr kern="1200">
        <a:solidFill>
          <a:schemeClr val="tx1"/>
        </a:solidFill>
        <a:latin typeface="Trebuchet MS" panose="020B0703020202090204" pitchFamily="34" charset="0"/>
        <a:ea typeface="+mn-ea"/>
        <a:cs typeface="+mn-cs"/>
      </a:defRPr>
    </a:lvl2pPr>
    <a:lvl3pPr marL="914400" algn="l" rtl="0" eaLnBrk="0" fontAlgn="base" hangingPunct="0">
      <a:spcBef>
        <a:spcPct val="0"/>
      </a:spcBef>
      <a:spcAft>
        <a:spcPct val="0"/>
      </a:spcAft>
      <a:defRPr kern="1200">
        <a:solidFill>
          <a:schemeClr val="tx1"/>
        </a:solidFill>
        <a:latin typeface="Trebuchet MS" panose="020B0703020202090204" pitchFamily="34" charset="0"/>
        <a:ea typeface="+mn-ea"/>
        <a:cs typeface="+mn-cs"/>
      </a:defRPr>
    </a:lvl3pPr>
    <a:lvl4pPr marL="1371600" algn="l" rtl="0" eaLnBrk="0" fontAlgn="base" hangingPunct="0">
      <a:spcBef>
        <a:spcPct val="0"/>
      </a:spcBef>
      <a:spcAft>
        <a:spcPct val="0"/>
      </a:spcAft>
      <a:defRPr kern="1200">
        <a:solidFill>
          <a:schemeClr val="tx1"/>
        </a:solidFill>
        <a:latin typeface="Trebuchet MS" panose="020B0703020202090204" pitchFamily="34" charset="0"/>
        <a:ea typeface="+mn-ea"/>
        <a:cs typeface="+mn-cs"/>
      </a:defRPr>
    </a:lvl4pPr>
    <a:lvl5pPr marL="1828800" algn="l" rtl="0" eaLnBrk="0" fontAlgn="base" hangingPunct="0">
      <a:spcBef>
        <a:spcPct val="0"/>
      </a:spcBef>
      <a:spcAft>
        <a:spcPct val="0"/>
      </a:spcAft>
      <a:defRPr kern="1200">
        <a:solidFill>
          <a:schemeClr val="tx1"/>
        </a:solidFill>
        <a:latin typeface="Trebuchet MS" panose="020B0703020202090204" pitchFamily="34" charset="0"/>
        <a:ea typeface="+mn-ea"/>
        <a:cs typeface="+mn-cs"/>
      </a:defRPr>
    </a:lvl5pPr>
    <a:lvl6pPr marL="2286000" algn="l" defTabSz="914400" rtl="0" eaLnBrk="1" latinLnBrk="0" hangingPunct="1">
      <a:defRPr kern="1200">
        <a:solidFill>
          <a:schemeClr val="tx1"/>
        </a:solidFill>
        <a:latin typeface="Trebuchet MS" panose="020B0703020202090204" pitchFamily="34" charset="0"/>
        <a:ea typeface="+mn-ea"/>
        <a:cs typeface="+mn-cs"/>
      </a:defRPr>
    </a:lvl6pPr>
    <a:lvl7pPr marL="2743200" algn="l" defTabSz="914400" rtl="0" eaLnBrk="1" latinLnBrk="0" hangingPunct="1">
      <a:defRPr kern="1200">
        <a:solidFill>
          <a:schemeClr val="tx1"/>
        </a:solidFill>
        <a:latin typeface="Trebuchet MS" panose="020B0703020202090204" pitchFamily="34" charset="0"/>
        <a:ea typeface="+mn-ea"/>
        <a:cs typeface="+mn-cs"/>
      </a:defRPr>
    </a:lvl7pPr>
    <a:lvl8pPr marL="3200400" algn="l" defTabSz="914400" rtl="0" eaLnBrk="1" latinLnBrk="0" hangingPunct="1">
      <a:defRPr kern="1200">
        <a:solidFill>
          <a:schemeClr val="tx1"/>
        </a:solidFill>
        <a:latin typeface="Trebuchet MS" panose="020B0703020202090204" pitchFamily="34" charset="0"/>
        <a:ea typeface="+mn-ea"/>
        <a:cs typeface="+mn-cs"/>
      </a:defRPr>
    </a:lvl8pPr>
    <a:lvl9pPr marL="3657600" algn="l" defTabSz="914400" rtl="0" eaLnBrk="1" latinLnBrk="0" hangingPunct="1">
      <a:defRPr kern="1200">
        <a:solidFill>
          <a:schemeClr val="tx1"/>
        </a:solidFill>
        <a:latin typeface="Trebuchet MS" panose="020B070302020209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14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štýlu, mriežka tabuľ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Stredný štý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75" autoAdjust="0"/>
    <p:restoredTop sz="94660"/>
  </p:normalViewPr>
  <p:slideViewPr>
    <p:cSldViewPr snapToGrid="0">
      <p:cViewPr varScale="1">
        <p:scale>
          <a:sx n="116" d="100"/>
          <a:sy n="116" d="100"/>
        </p:scale>
        <p:origin x="1794"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hlavičky 1">
            <a:extLst>
              <a:ext uri="{FF2B5EF4-FFF2-40B4-BE49-F238E27FC236}">
                <a16:creationId xmlns:a16="http://schemas.microsoft.com/office/drawing/2014/main" id="{E169075B-CC2A-A246-9BE2-44B3792662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cs-CZ"/>
          </a:p>
        </p:txBody>
      </p:sp>
      <p:sp>
        <p:nvSpPr>
          <p:cNvPr id="3" name="Zástupný symbol dátumu 2">
            <a:extLst>
              <a:ext uri="{FF2B5EF4-FFF2-40B4-BE49-F238E27FC236}">
                <a16:creationId xmlns:a16="http://schemas.microsoft.com/office/drawing/2014/main" id="{0D72DE7B-9807-304E-B113-07106B5FE3F9}"/>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966E3F7-B81A-E347-899F-ECE6E9467646}" type="datetimeFigureOut">
              <a:rPr lang="cs-CZ"/>
              <a:pPr>
                <a:defRPr/>
              </a:pPr>
              <a:t>11.06.2020</a:t>
            </a:fld>
            <a:endParaRPr lang="cs-CZ"/>
          </a:p>
        </p:txBody>
      </p:sp>
      <p:sp>
        <p:nvSpPr>
          <p:cNvPr id="4" name="Zástupný symbol obrazu snímky 3">
            <a:extLst>
              <a:ext uri="{FF2B5EF4-FFF2-40B4-BE49-F238E27FC236}">
                <a16:creationId xmlns:a16="http://schemas.microsoft.com/office/drawing/2014/main" id="{7C452DB2-D0A0-9048-BA12-FEF1EBDB4BD5}"/>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cs-CZ" noProof="0"/>
          </a:p>
        </p:txBody>
      </p:sp>
      <p:sp>
        <p:nvSpPr>
          <p:cNvPr id="5" name="Zástupný symbol poznámok 4">
            <a:extLst>
              <a:ext uri="{FF2B5EF4-FFF2-40B4-BE49-F238E27FC236}">
                <a16:creationId xmlns:a16="http://schemas.microsoft.com/office/drawing/2014/main" id="{F1CC6C1C-37F6-1445-88D8-C0C31522382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noProof="0"/>
              <a:t>Upravte štýl predlohy textu.</a:t>
            </a:r>
          </a:p>
          <a:p>
            <a:pPr lvl="1"/>
            <a:r>
              <a:rPr lang="sk-SK" noProof="0"/>
              <a:t>Druhá úroveň</a:t>
            </a:r>
          </a:p>
          <a:p>
            <a:pPr lvl="2"/>
            <a:r>
              <a:rPr lang="sk-SK" noProof="0"/>
              <a:t>Tretia úroveň</a:t>
            </a:r>
          </a:p>
          <a:p>
            <a:pPr lvl="3"/>
            <a:r>
              <a:rPr lang="sk-SK" noProof="0"/>
              <a:t>Štvrtá úroveň</a:t>
            </a:r>
          </a:p>
          <a:p>
            <a:pPr lvl="4"/>
            <a:r>
              <a:rPr lang="sk-SK" noProof="0"/>
              <a:t>Piata úroveň</a:t>
            </a:r>
            <a:endParaRPr lang="cs-CZ" noProof="0"/>
          </a:p>
        </p:txBody>
      </p:sp>
      <p:sp>
        <p:nvSpPr>
          <p:cNvPr id="6" name="Zástupný symbol päty 5">
            <a:extLst>
              <a:ext uri="{FF2B5EF4-FFF2-40B4-BE49-F238E27FC236}">
                <a16:creationId xmlns:a16="http://schemas.microsoft.com/office/drawing/2014/main" id="{22E57085-77BB-3B47-9F92-3AF9F2BD465F}"/>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cs-CZ"/>
          </a:p>
        </p:txBody>
      </p:sp>
      <p:sp>
        <p:nvSpPr>
          <p:cNvPr id="7" name="Zástupný symbol čísla snímky 6">
            <a:extLst>
              <a:ext uri="{FF2B5EF4-FFF2-40B4-BE49-F238E27FC236}">
                <a16:creationId xmlns:a16="http://schemas.microsoft.com/office/drawing/2014/main" id="{5A75D23F-AD84-E848-AE8A-0ADFDF92EB9E}"/>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D86AC7EC-89F2-3946-BE34-997CEAFD66F6}" type="slidenum">
              <a:rPr lang="cs-CZ" altLang="cs-CZ"/>
              <a:pPr>
                <a:defRPr/>
              </a:pPr>
              <a:t>‹#›</a:t>
            </a:fld>
            <a:endParaRPr lang="cs-CZ" altLang="cs-CZ"/>
          </a:p>
        </p:txBody>
      </p:sp>
    </p:spTree>
    <p:extLst>
      <p:ext uri="{BB962C8B-B14F-4D97-AF65-F5344CB8AC3E}">
        <p14:creationId xmlns:p14="http://schemas.microsoft.com/office/powerpoint/2010/main" val="33026948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cs-CZ"/>
              <a:t>Kliknutím lze upravit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 podnadpisů.</a:t>
            </a:r>
            <a:endParaRPr lang="en-US" dirty="0"/>
          </a:p>
        </p:txBody>
      </p:sp>
      <p:sp>
        <p:nvSpPr>
          <p:cNvPr id="4" name="Date Placeholder 3">
            <a:extLst>
              <a:ext uri="{FF2B5EF4-FFF2-40B4-BE49-F238E27FC236}">
                <a16:creationId xmlns:a16="http://schemas.microsoft.com/office/drawing/2014/main" id="{65DF3C24-F785-6B43-8B82-D51088DB1251}"/>
              </a:ext>
            </a:extLst>
          </p:cNvPr>
          <p:cNvSpPr>
            <a:spLocks noGrp="1"/>
          </p:cNvSpPr>
          <p:nvPr>
            <p:ph type="dt" sz="half" idx="10"/>
          </p:nvPr>
        </p:nvSpPr>
        <p:spPr/>
        <p:txBody>
          <a:bodyPr/>
          <a:lstStyle>
            <a:lvl1pPr>
              <a:defRPr/>
            </a:lvl1pPr>
          </a:lstStyle>
          <a:p>
            <a:pPr>
              <a:defRPr/>
            </a:pPr>
            <a:fld id="{E57E466E-40E1-4441-BABD-D347ADBFB6D7}" type="datetimeFigureOut">
              <a:rPr lang="sk-SK"/>
              <a:pPr>
                <a:defRPr/>
              </a:pPr>
              <a:t>11. 6. 2020</a:t>
            </a:fld>
            <a:endParaRPr lang="sk-SK"/>
          </a:p>
        </p:txBody>
      </p:sp>
      <p:sp>
        <p:nvSpPr>
          <p:cNvPr id="5" name="Footer Placeholder 4">
            <a:extLst>
              <a:ext uri="{FF2B5EF4-FFF2-40B4-BE49-F238E27FC236}">
                <a16:creationId xmlns:a16="http://schemas.microsoft.com/office/drawing/2014/main" id="{48A19104-603D-E64F-8B15-E1FCED0BC22E}"/>
              </a:ext>
            </a:extLst>
          </p:cNvPr>
          <p:cNvSpPr>
            <a:spLocks noGrp="1"/>
          </p:cNvSpPr>
          <p:nvPr>
            <p:ph type="ftr" sz="quarter" idx="11"/>
          </p:nvPr>
        </p:nvSpPr>
        <p:spPr/>
        <p:txBody>
          <a:bodyPr/>
          <a:lstStyle>
            <a:lvl1pPr>
              <a:defRPr/>
            </a:lvl1pPr>
          </a:lstStyle>
          <a:p>
            <a:pPr>
              <a:defRPr/>
            </a:pPr>
            <a:endParaRPr lang="sk-SK"/>
          </a:p>
        </p:txBody>
      </p:sp>
      <p:sp>
        <p:nvSpPr>
          <p:cNvPr id="6" name="Slide Number Placeholder 5">
            <a:extLst>
              <a:ext uri="{FF2B5EF4-FFF2-40B4-BE49-F238E27FC236}">
                <a16:creationId xmlns:a16="http://schemas.microsoft.com/office/drawing/2014/main" id="{B57E06A0-8F70-104A-B71B-FEC199AD6E66}"/>
              </a:ext>
            </a:extLst>
          </p:cNvPr>
          <p:cNvSpPr>
            <a:spLocks noGrp="1"/>
          </p:cNvSpPr>
          <p:nvPr>
            <p:ph type="sldNum" sz="quarter" idx="12"/>
          </p:nvPr>
        </p:nvSpPr>
        <p:spPr/>
        <p:txBody>
          <a:bodyPr/>
          <a:lstStyle>
            <a:lvl1pPr>
              <a:defRPr/>
            </a:lvl1pPr>
          </a:lstStyle>
          <a:p>
            <a:pPr>
              <a:defRPr/>
            </a:pPr>
            <a:fld id="{4ACB1D7E-5C34-B64F-BD06-258E36215471}" type="slidenum">
              <a:rPr lang="sk-SK" altLang="cs-CZ"/>
              <a:pPr>
                <a:defRPr/>
              </a:pPr>
              <a:t>‹#›</a:t>
            </a:fld>
            <a:endParaRPr lang="sk-SK" altLang="cs-CZ"/>
          </a:p>
        </p:txBody>
      </p:sp>
    </p:spTree>
    <p:extLst>
      <p:ext uri="{BB962C8B-B14F-4D97-AF65-F5344CB8AC3E}">
        <p14:creationId xmlns:p14="http://schemas.microsoft.com/office/powerpoint/2010/main" val="940127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a:extLst>
              <a:ext uri="{FF2B5EF4-FFF2-40B4-BE49-F238E27FC236}">
                <a16:creationId xmlns:a16="http://schemas.microsoft.com/office/drawing/2014/main" id="{CB60F7D6-1E73-774B-8E8B-91D80A032F24}"/>
              </a:ext>
            </a:extLst>
          </p:cNvPr>
          <p:cNvSpPr>
            <a:spLocks noGrp="1"/>
          </p:cNvSpPr>
          <p:nvPr>
            <p:ph type="dt" sz="half" idx="10"/>
          </p:nvPr>
        </p:nvSpPr>
        <p:spPr/>
        <p:txBody>
          <a:bodyPr/>
          <a:lstStyle>
            <a:lvl1pPr>
              <a:defRPr/>
            </a:lvl1pPr>
          </a:lstStyle>
          <a:p>
            <a:pPr>
              <a:defRPr/>
            </a:pPr>
            <a:fld id="{98774B43-6C96-4A40-A808-580195111A64}" type="datetimeFigureOut">
              <a:rPr lang="sk-SK"/>
              <a:pPr>
                <a:defRPr/>
              </a:pPr>
              <a:t>11. 6. 2020</a:t>
            </a:fld>
            <a:endParaRPr lang="sk-SK"/>
          </a:p>
        </p:txBody>
      </p:sp>
      <p:sp>
        <p:nvSpPr>
          <p:cNvPr id="5" name="Footer Placeholder 4">
            <a:extLst>
              <a:ext uri="{FF2B5EF4-FFF2-40B4-BE49-F238E27FC236}">
                <a16:creationId xmlns:a16="http://schemas.microsoft.com/office/drawing/2014/main" id="{2730BF08-819A-5545-A329-7DD26A5CCF95}"/>
              </a:ext>
            </a:extLst>
          </p:cNvPr>
          <p:cNvSpPr>
            <a:spLocks noGrp="1"/>
          </p:cNvSpPr>
          <p:nvPr>
            <p:ph type="ftr" sz="quarter" idx="11"/>
          </p:nvPr>
        </p:nvSpPr>
        <p:spPr/>
        <p:txBody>
          <a:bodyPr/>
          <a:lstStyle>
            <a:lvl1pPr>
              <a:defRPr/>
            </a:lvl1pPr>
          </a:lstStyle>
          <a:p>
            <a:pPr>
              <a:defRPr/>
            </a:pPr>
            <a:endParaRPr lang="sk-SK"/>
          </a:p>
        </p:txBody>
      </p:sp>
      <p:sp>
        <p:nvSpPr>
          <p:cNvPr id="6" name="Slide Number Placeholder 5">
            <a:extLst>
              <a:ext uri="{FF2B5EF4-FFF2-40B4-BE49-F238E27FC236}">
                <a16:creationId xmlns:a16="http://schemas.microsoft.com/office/drawing/2014/main" id="{AF081728-870E-764A-A876-B1A2B8B83D40}"/>
              </a:ext>
            </a:extLst>
          </p:cNvPr>
          <p:cNvSpPr>
            <a:spLocks noGrp="1"/>
          </p:cNvSpPr>
          <p:nvPr>
            <p:ph type="sldNum" sz="quarter" idx="12"/>
          </p:nvPr>
        </p:nvSpPr>
        <p:spPr/>
        <p:txBody>
          <a:bodyPr/>
          <a:lstStyle>
            <a:lvl1pPr>
              <a:defRPr/>
            </a:lvl1pPr>
          </a:lstStyle>
          <a:p>
            <a:pPr>
              <a:defRPr/>
            </a:pPr>
            <a:fld id="{4CF86F83-658E-734E-B2D6-C089A0C8927C}" type="slidenum">
              <a:rPr lang="sk-SK" altLang="cs-CZ"/>
              <a:pPr>
                <a:defRPr/>
              </a:pPr>
              <a:t>‹#›</a:t>
            </a:fld>
            <a:endParaRPr lang="sk-SK" altLang="cs-CZ"/>
          </a:p>
        </p:txBody>
      </p:sp>
    </p:spTree>
    <p:extLst>
      <p:ext uri="{BB962C8B-B14F-4D97-AF65-F5344CB8AC3E}">
        <p14:creationId xmlns:p14="http://schemas.microsoft.com/office/powerpoint/2010/main" val="1384263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a:extLst>
              <a:ext uri="{FF2B5EF4-FFF2-40B4-BE49-F238E27FC236}">
                <a16:creationId xmlns:a16="http://schemas.microsoft.com/office/drawing/2014/main" id="{66C0A183-B033-BA4A-AEC1-8A75293DCF10}"/>
              </a:ext>
            </a:extLst>
          </p:cNvPr>
          <p:cNvSpPr>
            <a:spLocks noGrp="1"/>
          </p:cNvSpPr>
          <p:nvPr>
            <p:ph type="dt" sz="half" idx="10"/>
          </p:nvPr>
        </p:nvSpPr>
        <p:spPr/>
        <p:txBody>
          <a:bodyPr/>
          <a:lstStyle>
            <a:lvl1pPr>
              <a:defRPr/>
            </a:lvl1pPr>
          </a:lstStyle>
          <a:p>
            <a:pPr>
              <a:defRPr/>
            </a:pPr>
            <a:fld id="{54ADF539-959D-B34E-8709-EBEF908FF6A6}" type="datetimeFigureOut">
              <a:rPr lang="sk-SK"/>
              <a:pPr>
                <a:defRPr/>
              </a:pPr>
              <a:t>11. 6. 2020</a:t>
            </a:fld>
            <a:endParaRPr lang="sk-SK"/>
          </a:p>
        </p:txBody>
      </p:sp>
      <p:sp>
        <p:nvSpPr>
          <p:cNvPr id="5" name="Footer Placeholder 4">
            <a:extLst>
              <a:ext uri="{FF2B5EF4-FFF2-40B4-BE49-F238E27FC236}">
                <a16:creationId xmlns:a16="http://schemas.microsoft.com/office/drawing/2014/main" id="{F5FEE993-7089-2049-8C85-FDCFD5962C0D}"/>
              </a:ext>
            </a:extLst>
          </p:cNvPr>
          <p:cNvSpPr>
            <a:spLocks noGrp="1"/>
          </p:cNvSpPr>
          <p:nvPr>
            <p:ph type="ftr" sz="quarter" idx="11"/>
          </p:nvPr>
        </p:nvSpPr>
        <p:spPr/>
        <p:txBody>
          <a:bodyPr/>
          <a:lstStyle>
            <a:lvl1pPr>
              <a:defRPr/>
            </a:lvl1pPr>
          </a:lstStyle>
          <a:p>
            <a:pPr>
              <a:defRPr/>
            </a:pPr>
            <a:endParaRPr lang="sk-SK"/>
          </a:p>
        </p:txBody>
      </p:sp>
      <p:sp>
        <p:nvSpPr>
          <p:cNvPr id="6" name="Slide Number Placeholder 5">
            <a:extLst>
              <a:ext uri="{FF2B5EF4-FFF2-40B4-BE49-F238E27FC236}">
                <a16:creationId xmlns:a16="http://schemas.microsoft.com/office/drawing/2014/main" id="{192E5A2E-8BA7-0140-9BB0-FB6ACA881D8C}"/>
              </a:ext>
            </a:extLst>
          </p:cNvPr>
          <p:cNvSpPr>
            <a:spLocks noGrp="1"/>
          </p:cNvSpPr>
          <p:nvPr>
            <p:ph type="sldNum" sz="quarter" idx="12"/>
          </p:nvPr>
        </p:nvSpPr>
        <p:spPr/>
        <p:txBody>
          <a:bodyPr/>
          <a:lstStyle>
            <a:lvl1pPr>
              <a:defRPr/>
            </a:lvl1pPr>
          </a:lstStyle>
          <a:p>
            <a:pPr>
              <a:defRPr/>
            </a:pPr>
            <a:fld id="{AFA3E346-8FF3-E940-B041-3BCDA563A3A6}" type="slidenum">
              <a:rPr lang="sk-SK" altLang="cs-CZ"/>
              <a:pPr>
                <a:defRPr/>
              </a:pPr>
              <a:t>‹#›</a:t>
            </a:fld>
            <a:endParaRPr lang="sk-SK" altLang="cs-CZ"/>
          </a:p>
        </p:txBody>
      </p:sp>
    </p:spTree>
    <p:extLst>
      <p:ext uri="{BB962C8B-B14F-4D97-AF65-F5344CB8AC3E}">
        <p14:creationId xmlns:p14="http://schemas.microsoft.com/office/powerpoint/2010/main" val="603966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a:extLst>
              <a:ext uri="{FF2B5EF4-FFF2-40B4-BE49-F238E27FC236}">
                <a16:creationId xmlns:a16="http://schemas.microsoft.com/office/drawing/2014/main" id="{B385C8FD-E78E-6E42-81DD-756DF3B5B662}"/>
              </a:ext>
            </a:extLst>
          </p:cNvPr>
          <p:cNvSpPr>
            <a:spLocks noGrp="1"/>
          </p:cNvSpPr>
          <p:nvPr>
            <p:ph type="dt" sz="half" idx="10"/>
          </p:nvPr>
        </p:nvSpPr>
        <p:spPr/>
        <p:txBody>
          <a:bodyPr/>
          <a:lstStyle>
            <a:lvl1pPr>
              <a:defRPr/>
            </a:lvl1pPr>
          </a:lstStyle>
          <a:p>
            <a:pPr>
              <a:defRPr/>
            </a:pPr>
            <a:fld id="{62A7EFCF-2DF6-BE46-9AFE-ACD35B994AF3}" type="datetimeFigureOut">
              <a:rPr lang="sk-SK"/>
              <a:pPr>
                <a:defRPr/>
              </a:pPr>
              <a:t>11. 6. 2020</a:t>
            </a:fld>
            <a:endParaRPr lang="sk-SK"/>
          </a:p>
        </p:txBody>
      </p:sp>
      <p:sp>
        <p:nvSpPr>
          <p:cNvPr id="5" name="Footer Placeholder 4">
            <a:extLst>
              <a:ext uri="{FF2B5EF4-FFF2-40B4-BE49-F238E27FC236}">
                <a16:creationId xmlns:a16="http://schemas.microsoft.com/office/drawing/2014/main" id="{AEAE771D-66FD-BE47-A661-6E0A7D16B41F}"/>
              </a:ext>
            </a:extLst>
          </p:cNvPr>
          <p:cNvSpPr>
            <a:spLocks noGrp="1"/>
          </p:cNvSpPr>
          <p:nvPr>
            <p:ph type="ftr" sz="quarter" idx="11"/>
          </p:nvPr>
        </p:nvSpPr>
        <p:spPr/>
        <p:txBody>
          <a:bodyPr/>
          <a:lstStyle>
            <a:lvl1pPr>
              <a:defRPr/>
            </a:lvl1pPr>
          </a:lstStyle>
          <a:p>
            <a:pPr>
              <a:defRPr/>
            </a:pPr>
            <a:endParaRPr lang="sk-SK"/>
          </a:p>
        </p:txBody>
      </p:sp>
      <p:sp>
        <p:nvSpPr>
          <p:cNvPr id="6" name="Slide Number Placeholder 5">
            <a:extLst>
              <a:ext uri="{FF2B5EF4-FFF2-40B4-BE49-F238E27FC236}">
                <a16:creationId xmlns:a16="http://schemas.microsoft.com/office/drawing/2014/main" id="{42027475-0B63-1144-B2E9-6BBD77776174}"/>
              </a:ext>
            </a:extLst>
          </p:cNvPr>
          <p:cNvSpPr>
            <a:spLocks noGrp="1"/>
          </p:cNvSpPr>
          <p:nvPr>
            <p:ph type="sldNum" sz="quarter" idx="12"/>
          </p:nvPr>
        </p:nvSpPr>
        <p:spPr/>
        <p:txBody>
          <a:bodyPr/>
          <a:lstStyle>
            <a:lvl1pPr>
              <a:defRPr/>
            </a:lvl1pPr>
          </a:lstStyle>
          <a:p>
            <a:pPr>
              <a:defRPr/>
            </a:pPr>
            <a:fld id="{8B7A71C2-0F8F-7841-B85A-445BD80B66CF}" type="slidenum">
              <a:rPr lang="sk-SK" altLang="cs-CZ"/>
              <a:pPr>
                <a:defRPr/>
              </a:pPr>
              <a:t>‹#›</a:t>
            </a:fld>
            <a:endParaRPr lang="sk-SK" altLang="cs-CZ"/>
          </a:p>
        </p:txBody>
      </p:sp>
    </p:spTree>
    <p:extLst>
      <p:ext uri="{BB962C8B-B14F-4D97-AF65-F5344CB8AC3E}">
        <p14:creationId xmlns:p14="http://schemas.microsoft.com/office/powerpoint/2010/main" val="2592096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cs-CZ"/>
              <a:t>Kliknutím lze upravit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Date Placeholder 3">
            <a:extLst>
              <a:ext uri="{FF2B5EF4-FFF2-40B4-BE49-F238E27FC236}">
                <a16:creationId xmlns:a16="http://schemas.microsoft.com/office/drawing/2014/main" id="{6A24BF44-6B2A-1844-B37B-CD1D88EF8E7E}"/>
              </a:ext>
            </a:extLst>
          </p:cNvPr>
          <p:cNvSpPr>
            <a:spLocks noGrp="1"/>
          </p:cNvSpPr>
          <p:nvPr>
            <p:ph type="dt" sz="half" idx="10"/>
          </p:nvPr>
        </p:nvSpPr>
        <p:spPr/>
        <p:txBody>
          <a:bodyPr/>
          <a:lstStyle>
            <a:lvl1pPr>
              <a:defRPr/>
            </a:lvl1pPr>
          </a:lstStyle>
          <a:p>
            <a:pPr>
              <a:defRPr/>
            </a:pPr>
            <a:fld id="{505F735B-88E7-154D-BF7F-47988E167A22}" type="datetimeFigureOut">
              <a:rPr lang="sk-SK"/>
              <a:pPr>
                <a:defRPr/>
              </a:pPr>
              <a:t>11. 6. 2020</a:t>
            </a:fld>
            <a:endParaRPr lang="sk-SK"/>
          </a:p>
        </p:txBody>
      </p:sp>
      <p:sp>
        <p:nvSpPr>
          <p:cNvPr id="5" name="Footer Placeholder 4">
            <a:extLst>
              <a:ext uri="{FF2B5EF4-FFF2-40B4-BE49-F238E27FC236}">
                <a16:creationId xmlns:a16="http://schemas.microsoft.com/office/drawing/2014/main" id="{A12C1995-765A-4C4A-9DD7-BFC75FC9CC4A}"/>
              </a:ext>
            </a:extLst>
          </p:cNvPr>
          <p:cNvSpPr>
            <a:spLocks noGrp="1"/>
          </p:cNvSpPr>
          <p:nvPr>
            <p:ph type="ftr" sz="quarter" idx="11"/>
          </p:nvPr>
        </p:nvSpPr>
        <p:spPr/>
        <p:txBody>
          <a:bodyPr/>
          <a:lstStyle>
            <a:lvl1pPr>
              <a:defRPr/>
            </a:lvl1pPr>
          </a:lstStyle>
          <a:p>
            <a:pPr>
              <a:defRPr/>
            </a:pPr>
            <a:endParaRPr lang="sk-SK"/>
          </a:p>
        </p:txBody>
      </p:sp>
      <p:sp>
        <p:nvSpPr>
          <p:cNvPr id="6" name="Slide Number Placeholder 5">
            <a:extLst>
              <a:ext uri="{FF2B5EF4-FFF2-40B4-BE49-F238E27FC236}">
                <a16:creationId xmlns:a16="http://schemas.microsoft.com/office/drawing/2014/main" id="{8CEAE9ED-395D-7F4F-808B-F8673145ABE5}"/>
              </a:ext>
            </a:extLst>
          </p:cNvPr>
          <p:cNvSpPr>
            <a:spLocks noGrp="1"/>
          </p:cNvSpPr>
          <p:nvPr>
            <p:ph type="sldNum" sz="quarter" idx="12"/>
          </p:nvPr>
        </p:nvSpPr>
        <p:spPr/>
        <p:txBody>
          <a:bodyPr/>
          <a:lstStyle>
            <a:lvl1pPr>
              <a:defRPr/>
            </a:lvl1pPr>
          </a:lstStyle>
          <a:p>
            <a:pPr>
              <a:defRPr/>
            </a:pPr>
            <a:fld id="{99AD6F78-11B3-2F44-8E28-F00375AFEB20}" type="slidenum">
              <a:rPr lang="sk-SK" altLang="cs-CZ"/>
              <a:pPr>
                <a:defRPr/>
              </a:pPr>
              <a:t>‹#›</a:t>
            </a:fld>
            <a:endParaRPr lang="sk-SK" altLang="cs-CZ"/>
          </a:p>
        </p:txBody>
      </p:sp>
    </p:spTree>
    <p:extLst>
      <p:ext uri="{BB962C8B-B14F-4D97-AF65-F5344CB8AC3E}">
        <p14:creationId xmlns:p14="http://schemas.microsoft.com/office/powerpoint/2010/main" val="1084103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3">
            <a:extLst>
              <a:ext uri="{FF2B5EF4-FFF2-40B4-BE49-F238E27FC236}">
                <a16:creationId xmlns:a16="http://schemas.microsoft.com/office/drawing/2014/main" id="{F7D738E2-C269-2B40-B4C2-A3CF465BA2B0}"/>
              </a:ext>
            </a:extLst>
          </p:cNvPr>
          <p:cNvSpPr>
            <a:spLocks noGrp="1"/>
          </p:cNvSpPr>
          <p:nvPr>
            <p:ph type="dt" sz="half" idx="10"/>
          </p:nvPr>
        </p:nvSpPr>
        <p:spPr/>
        <p:txBody>
          <a:bodyPr/>
          <a:lstStyle>
            <a:lvl1pPr>
              <a:defRPr/>
            </a:lvl1pPr>
          </a:lstStyle>
          <a:p>
            <a:pPr>
              <a:defRPr/>
            </a:pPr>
            <a:fld id="{85EF5467-32E8-8E48-8A31-046EA149BFB6}" type="datetimeFigureOut">
              <a:rPr lang="sk-SK"/>
              <a:pPr>
                <a:defRPr/>
              </a:pPr>
              <a:t>11. 6. 2020</a:t>
            </a:fld>
            <a:endParaRPr lang="sk-SK"/>
          </a:p>
        </p:txBody>
      </p:sp>
      <p:sp>
        <p:nvSpPr>
          <p:cNvPr id="6" name="Footer Placeholder 4">
            <a:extLst>
              <a:ext uri="{FF2B5EF4-FFF2-40B4-BE49-F238E27FC236}">
                <a16:creationId xmlns:a16="http://schemas.microsoft.com/office/drawing/2014/main" id="{F71B063D-6A8F-AD4F-849A-A581EEE90F3C}"/>
              </a:ext>
            </a:extLst>
          </p:cNvPr>
          <p:cNvSpPr>
            <a:spLocks noGrp="1"/>
          </p:cNvSpPr>
          <p:nvPr>
            <p:ph type="ftr" sz="quarter" idx="11"/>
          </p:nvPr>
        </p:nvSpPr>
        <p:spPr/>
        <p:txBody>
          <a:bodyPr/>
          <a:lstStyle>
            <a:lvl1pPr>
              <a:defRPr/>
            </a:lvl1pPr>
          </a:lstStyle>
          <a:p>
            <a:pPr>
              <a:defRPr/>
            </a:pPr>
            <a:endParaRPr lang="sk-SK"/>
          </a:p>
        </p:txBody>
      </p:sp>
      <p:sp>
        <p:nvSpPr>
          <p:cNvPr id="7" name="Slide Number Placeholder 5">
            <a:extLst>
              <a:ext uri="{FF2B5EF4-FFF2-40B4-BE49-F238E27FC236}">
                <a16:creationId xmlns:a16="http://schemas.microsoft.com/office/drawing/2014/main" id="{3A3A3F98-2A38-7F48-85B7-6BC76266DE0A}"/>
              </a:ext>
            </a:extLst>
          </p:cNvPr>
          <p:cNvSpPr>
            <a:spLocks noGrp="1"/>
          </p:cNvSpPr>
          <p:nvPr>
            <p:ph type="sldNum" sz="quarter" idx="12"/>
          </p:nvPr>
        </p:nvSpPr>
        <p:spPr/>
        <p:txBody>
          <a:bodyPr/>
          <a:lstStyle>
            <a:lvl1pPr>
              <a:defRPr/>
            </a:lvl1pPr>
          </a:lstStyle>
          <a:p>
            <a:pPr>
              <a:defRPr/>
            </a:pPr>
            <a:fld id="{9899CFDD-4BB7-E040-A703-D885B8F7A5F8}" type="slidenum">
              <a:rPr lang="sk-SK" altLang="cs-CZ"/>
              <a:pPr>
                <a:defRPr/>
              </a:pPr>
              <a:t>‹#›</a:t>
            </a:fld>
            <a:endParaRPr lang="sk-SK" altLang="cs-CZ"/>
          </a:p>
        </p:txBody>
      </p:sp>
    </p:spTree>
    <p:extLst>
      <p:ext uri="{BB962C8B-B14F-4D97-AF65-F5344CB8AC3E}">
        <p14:creationId xmlns:p14="http://schemas.microsoft.com/office/powerpoint/2010/main" val="1999915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cs-CZ"/>
              <a:t>Kliknutím lze upravit styl.</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629842" y="2505075"/>
            <a:ext cx="3868340"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4629150" y="2505075"/>
            <a:ext cx="3887391"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3">
            <a:extLst>
              <a:ext uri="{FF2B5EF4-FFF2-40B4-BE49-F238E27FC236}">
                <a16:creationId xmlns:a16="http://schemas.microsoft.com/office/drawing/2014/main" id="{C385DD28-0F5E-1B42-9C1D-0C7D2C83C187}"/>
              </a:ext>
            </a:extLst>
          </p:cNvPr>
          <p:cNvSpPr>
            <a:spLocks noGrp="1"/>
          </p:cNvSpPr>
          <p:nvPr>
            <p:ph type="dt" sz="half" idx="10"/>
          </p:nvPr>
        </p:nvSpPr>
        <p:spPr/>
        <p:txBody>
          <a:bodyPr/>
          <a:lstStyle>
            <a:lvl1pPr>
              <a:defRPr/>
            </a:lvl1pPr>
          </a:lstStyle>
          <a:p>
            <a:pPr>
              <a:defRPr/>
            </a:pPr>
            <a:fld id="{6B250DC9-7735-6E44-AF04-D509739D264D}" type="datetimeFigureOut">
              <a:rPr lang="sk-SK"/>
              <a:pPr>
                <a:defRPr/>
              </a:pPr>
              <a:t>11. 6. 2020</a:t>
            </a:fld>
            <a:endParaRPr lang="sk-SK"/>
          </a:p>
        </p:txBody>
      </p:sp>
      <p:sp>
        <p:nvSpPr>
          <p:cNvPr id="8" name="Footer Placeholder 4">
            <a:extLst>
              <a:ext uri="{FF2B5EF4-FFF2-40B4-BE49-F238E27FC236}">
                <a16:creationId xmlns:a16="http://schemas.microsoft.com/office/drawing/2014/main" id="{482A84F7-4ABC-864C-8E78-59689F8920EC}"/>
              </a:ext>
            </a:extLst>
          </p:cNvPr>
          <p:cNvSpPr>
            <a:spLocks noGrp="1"/>
          </p:cNvSpPr>
          <p:nvPr>
            <p:ph type="ftr" sz="quarter" idx="11"/>
          </p:nvPr>
        </p:nvSpPr>
        <p:spPr/>
        <p:txBody>
          <a:bodyPr/>
          <a:lstStyle>
            <a:lvl1pPr>
              <a:defRPr/>
            </a:lvl1pPr>
          </a:lstStyle>
          <a:p>
            <a:pPr>
              <a:defRPr/>
            </a:pPr>
            <a:endParaRPr lang="sk-SK"/>
          </a:p>
        </p:txBody>
      </p:sp>
      <p:sp>
        <p:nvSpPr>
          <p:cNvPr id="9" name="Slide Number Placeholder 5">
            <a:extLst>
              <a:ext uri="{FF2B5EF4-FFF2-40B4-BE49-F238E27FC236}">
                <a16:creationId xmlns:a16="http://schemas.microsoft.com/office/drawing/2014/main" id="{FE126BE7-9482-0F43-9AD5-0B4D7587F817}"/>
              </a:ext>
            </a:extLst>
          </p:cNvPr>
          <p:cNvSpPr>
            <a:spLocks noGrp="1"/>
          </p:cNvSpPr>
          <p:nvPr>
            <p:ph type="sldNum" sz="quarter" idx="12"/>
          </p:nvPr>
        </p:nvSpPr>
        <p:spPr/>
        <p:txBody>
          <a:bodyPr/>
          <a:lstStyle>
            <a:lvl1pPr>
              <a:defRPr/>
            </a:lvl1pPr>
          </a:lstStyle>
          <a:p>
            <a:pPr>
              <a:defRPr/>
            </a:pPr>
            <a:fld id="{ABAB8B44-A719-9A43-BC2A-4E13B0219636}" type="slidenum">
              <a:rPr lang="sk-SK" altLang="cs-CZ"/>
              <a:pPr>
                <a:defRPr/>
              </a:pPr>
              <a:t>‹#›</a:t>
            </a:fld>
            <a:endParaRPr lang="sk-SK" altLang="cs-CZ"/>
          </a:p>
        </p:txBody>
      </p:sp>
    </p:spTree>
    <p:extLst>
      <p:ext uri="{BB962C8B-B14F-4D97-AF65-F5344CB8AC3E}">
        <p14:creationId xmlns:p14="http://schemas.microsoft.com/office/powerpoint/2010/main" val="3408909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3">
            <a:extLst>
              <a:ext uri="{FF2B5EF4-FFF2-40B4-BE49-F238E27FC236}">
                <a16:creationId xmlns:a16="http://schemas.microsoft.com/office/drawing/2014/main" id="{1009EB1D-782E-F24A-B4A0-8934128A3C87}"/>
              </a:ext>
            </a:extLst>
          </p:cNvPr>
          <p:cNvSpPr>
            <a:spLocks noGrp="1"/>
          </p:cNvSpPr>
          <p:nvPr>
            <p:ph type="dt" sz="half" idx="10"/>
          </p:nvPr>
        </p:nvSpPr>
        <p:spPr/>
        <p:txBody>
          <a:bodyPr/>
          <a:lstStyle>
            <a:lvl1pPr>
              <a:defRPr/>
            </a:lvl1pPr>
          </a:lstStyle>
          <a:p>
            <a:pPr>
              <a:defRPr/>
            </a:pPr>
            <a:fld id="{24073CED-BC59-C24A-AEAD-E0BC76ED2908}" type="datetimeFigureOut">
              <a:rPr lang="sk-SK"/>
              <a:pPr>
                <a:defRPr/>
              </a:pPr>
              <a:t>11. 6. 2020</a:t>
            </a:fld>
            <a:endParaRPr lang="sk-SK"/>
          </a:p>
        </p:txBody>
      </p:sp>
      <p:sp>
        <p:nvSpPr>
          <p:cNvPr id="4" name="Footer Placeholder 4">
            <a:extLst>
              <a:ext uri="{FF2B5EF4-FFF2-40B4-BE49-F238E27FC236}">
                <a16:creationId xmlns:a16="http://schemas.microsoft.com/office/drawing/2014/main" id="{C19C14BD-AEE9-6646-A1E6-FBE6644B9D59}"/>
              </a:ext>
            </a:extLst>
          </p:cNvPr>
          <p:cNvSpPr>
            <a:spLocks noGrp="1"/>
          </p:cNvSpPr>
          <p:nvPr>
            <p:ph type="ftr" sz="quarter" idx="11"/>
          </p:nvPr>
        </p:nvSpPr>
        <p:spPr/>
        <p:txBody>
          <a:bodyPr/>
          <a:lstStyle>
            <a:lvl1pPr>
              <a:defRPr/>
            </a:lvl1pPr>
          </a:lstStyle>
          <a:p>
            <a:pPr>
              <a:defRPr/>
            </a:pPr>
            <a:endParaRPr lang="sk-SK"/>
          </a:p>
        </p:txBody>
      </p:sp>
      <p:sp>
        <p:nvSpPr>
          <p:cNvPr id="5" name="Slide Number Placeholder 5">
            <a:extLst>
              <a:ext uri="{FF2B5EF4-FFF2-40B4-BE49-F238E27FC236}">
                <a16:creationId xmlns:a16="http://schemas.microsoft.com/office/drawing/2014/main" id="{9D873373-2367-D246-8B4C-A81DD39120C2}"/>
              </a:ext>
            </a:extLst>
          </p:cNvPr>
          <p:cNvSpPr>
            <a:spLocks noGrp="1"/>
          </p:cNvSpPr>
          <p:nvPr>
            <p:ph type="sldNum" sz="quarter" idx="12"/>
          </p:nvPr>
        </p:nvSpPr>
        <p:spPr/>
        <p:txBody>
          <a:bodyPr/>
          <a:lstStyle>
            <a:lvl1pPr>
              <a:defRPr/>
            </a:lvl1pPr>
          </a:lstStyle>
          <a:p>
            <a:pPr>
              <a:defRPr/>
            </a:pPr>
            <a:fld id="{9889CACA-88A4-DF48-B2B1-21296B9A5FCD}" type="slidenum">
              <a:rPr lang="sk-SK" altLang="cs-CZ"/>
              <a:pPr>
                <a:defRPr/>
              </a:pPr>
              <a:t>‹#›</a:t>
            </a:fld>
            <a:endParaRPr lang="sk-SK" altLang="cs-CZ"/>
          </a:p>
        </p:txBody>
      </p:sp>
    </p:spTree>
    <p:extLst>
      <p:ext uri="{BB962C8B-B14F-4D97-AF65-F5344CB8AC3E}">
        <p14:creationId xmlns:p14="http://schemas.microsoft.com/office/powerpoint/2010/main" val="1503011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7945695-8DEE-DA4A-8514-41E338F6A37A}"/>
              </a:ext>
            </a:extLst>
          </p:cNvPr>
          <p:cNvSpPr>
            <a:spLocks noGrp="1"/>
          </p:cNvSpPr>
          <p:nvPr>
            <p:ph type="dt" sz="half" idx="10"/>
          </p:nvPr>
        </p:nvSpPr>
        <p:spPr/>
        <p:txBody>
          <a:bodyPr/>
          <a:lstStyle>
            <a:lvl1pPr>
              <a:defRPr/>
            </a:lvl1pPr>
          </a:lstStyle>
          <a:p>
            <a:pPr>
              <a:defRPr/>
            </a:pPr>
            <a:fld id="{FB88AA41-7A2C-3347-A03E-522E0D6D2781}" type="datetimeFigureOut">
              <a:rPr lang="sk-SK"/>
              <a:pPr>
                <a:defRPr/>
              </a:pPr>
              <a:t>11. 6. 2020</a:t>
            </a:fld>
            <a:endParaRPr lang="sk-SK"/>
          </a:p>
        </p:txBody>
      </p:sp>
      <p:sp>
        <p:nvSpPr>
          <p:cNvPr id="3" name="Footer Placeholder 4">
            <a:extLst>
              <a:ext uri="{FF2B5EF4-FFF2-40B4-BE49-F238E27FC236}">
                <a16:creationId xmlns:a16="http://schemas.microsoft.com/office/drawing/2014/main" id="{AA309396-B8C4-EE47-9D95-CD39A5CE99B0}"/>
              </a:ext>
            </a:extLst>
          </p:cNvPr>
          <p:cNvSpPr>
            <a:spLocks noGrp="1"/>
          </p:cNvSpPr>
          <p:nvPr>
            <p:ph type="ftr" sz="quarter" idx="11"/>
          </p:nvPr>
        </p:nvSpPr>
        <p:spPr/>
        <p:txBody>
          <a:bodyPr/>
          <a:lstStyle>
            <a:lvl1pPr>
              <a:defRPr/>
            </a:lvl1pPr>
          </a:lstStyle>
          <a:p>
            <a:pPr>
              <a:defRPr/>
            </a:pPr>
            <a:endParaRPr lang="sk-SK"/>
          </a:p>
        </p:txBody>
      </p:sp>
      <p:sp>
        <p:nvSpPr>
          <p:cNvPr id="4" name="Slide Number Placeholder 5">
            <a:extLst>
              <a:ext uri="{FF2B5EF4-FFF2-40B4-BE49-F238E27FC236}">
                <a16:creationId xmlns:a16="http://schemas.microsoft.com/office/drawing/2014/main" id="{1A24BD09-318D-D14C-A6A3-24D0736220BD}"/>
              </a:ext>
            </a:extLst>
          </p:cNvPr>
          <p:cNvSpPr>
            <a:spLocks noGrp="1"/>
          </p:cNvSpPr>
          <p:nvPr>
            <p:ph type="sldNum" sz="quarter" idx="12"/>
          </p:nvPr>
        </p:nvSpPr>
        <p:spPr/>
        <p:txBody>
          <a:bodyPr/>
          <a:lstStyle>
            <a:lvl1pPr>
              <a:defRPr/>
            </a:lvl1pPr>
          </a:lstStyle>
          <a:p>
            <a:pPr>
              <a:defRPr/>
            </a:pPr>
            <a:fld id="{C9C4A00B-BB65-9541-BBE2-F2C7D3CA9B0B}" type="slidenum">
              <a:rPr lang="sk-SK" altLang="cs-CZ"/>
              <a:pPr>
                <a:defRPr/>
              </a:pPr>
              <a:t>‹#›</a:t>
            </a:fld>
            <a:endParaRPr lang="sk-SK" altLang="cs-CZ"/>
          </a:p>
        </p:txBody>
      </p:sp>
    </p:spTree>
    <p:extLst>
      <p:ext uri="{BB962C8B-B14F-4D97-AF65-F5344CB8AC3E}">
        <p14:creationId xmlns:p14="http://schemas.microsoft.com/office/powerpoint/2010/main" val="1490232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cs-CZ"/>
              <a:t>Kliknutím lze upravit styl.</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3">
            <a:extLst>
              <a:ext uri="{FF2B5EF4-FFF2-40B4-BE49-F238E27FC236}">
                <a16:creationId xmlns:a16="http://schemas.microsoft.com/office/drawing/2014/main" id="{36F90FAF-F15B-0D4C-8B80-27CE93B7F7E0}"/>
              </a:ext>
            </a:extLst>
          </p:cNvPr>
          <p:cNvSpPr>
            <a:spLocks noGrp="1"/>
          </p:cNvSpPr>
          <p:nvPr>
            <p:ph type="dt" sz="half" idx="10"/>
          </p:nvPr>
        </p:nvSpPr>
        <p:spPr/>
        <p:txBody>
          <a:bodyPr/>
          <a:lstStyle>
            <a:lvl1pPr>
              <a:defRPr/>
            </a:lvl1pPr>
          </a:lstStyle>
          <a:p>
            <a:pPr>
              <a:defRPr/>
            </a:pPr>
            <a:fld id="{A7361FDB-6227-8840-BDF9-F018B1B7C7D3}" type="datetimeFigureOut">
              <a:rPr lang="sk-SK"/>
              <a:pPr>
                <a:defRPr/>
              </a:pPr>
              <a:t>11. 6. 2020</a:t>
            </a:fld>
            <a:endParaRPr lang="sk-SK"/>
          </a:p>
        </p:txBody>
      </p:sp>
      <p:sp>
        <p:nvSpPr>
          <p:cNvPr id="6" name="Footer Placeholder 4">
            <a:extLst>
              <a:ext uri="{FF2B5EF4-FFF2-40B4-BE49-F238E27FC236}">
                <a16:creationId xmlns:a16="http://schemas.microsoft.com/office/drawing/2014/main" id="{39FE1757-1ACC-7C40-BD7A-9DC89F5FAAE7}"/>
              </a:ext>
            </a:extLst>
          </p:cNvPr>
          <p:cNvSpPr>
            <a:spLocks noGrp="1"/>
          </p:cNvSpPr>
          <p:nvPr>
            <p:ph type="ftr" sz="quarter" idx="11"/>
          </p:nvPr>
        </p:nvSpPr>
        <p:spPr/>
        <p:txBody>
          <a:bodyPr/>
          <a:lstStyle>
            <a:lvl1pPr>
              <a:defRPr/>
            </a:lvl1pPr>
          </a:lstStyle>
          <a:p>
            <a:pPr>
              <a:defRPr/>
            </a:pPr>
            <a:endParaRPr lang="sk-SK"/>
          </a:p>
        </p:txBody>
      </p:sp>
      <p:sp>
        <p:nvSpPr>
          <p:cNvPr id="7" name="Slide Number Placeholder 5">
            <a:extLst>
              <a:ext uri="{FF2B5EF4-FFF2-40B4-BE49-F238E27FC236}">
                <a16:creationId xmlns:a16="http://schemas.microsoft.com/office/drawing/2014/main" id="{1F44D693-7FEB-394B-B45E-5D50D9EB06BA}"/>
              </a:ext>
            </a:extLst>
          </p:cNvPr>
          <p:cNvSpPr>
            <a:spLocks noGrp="1"/>
          </p:cNvSpPr>
          <p:nvPr>
            <p:ph type="sldNum" sz="quarter" idx="12"/>
          </p:nvPr>
        </p:nvSpPr>
        <p:spPr/>
        <p:txBody>
          <a:bodyPr/>
          <a:lstStyle>
            <a:lvl1pPr>
              <a:defRPr/>
            </a:lvl1pPr>
          </a:lstStyle>
          <a:p>
            <a:pPr>
              <a:defRPr/>
            </a:pPr>
            <a:fld id="{72B17D85-8CDA-5F43-89CD-3D83123EFD9B}" type="slidenum">
              <a:rPr lang="sk-SK" altLang="cs-CZ"/>
              <a:pPr>
                <a:defRPr/>
              </a:pPr>
              <a:t>‹#›</a:t>
            </a:fld>
            <a:endParaRPr lang="sk-SK" altLang="cs-CZ"/>
          </a:p>
        </p:txBody>
      </p:sp>
    </p:spTree>
    <p:extLst>
      <p:ext uri="{BB962C8B-B14F-4D97-AF65-F5344CB8AC3E}">
        <p14:creationId xmlns:p14="http://schemas.microsoft.com/office/powerpoint/2010/main" val="1218992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a:t>Kliknutím na ikonu přidáte obrázek.</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3">
            <a:extLst>
              <a:ext uri="{FF2B5EF4-FFF2-40B4-BE49-F238E27FC236}">
                <a16:creationId xmlns:a16="http://schemas.microsoft.com/office/drawing/2014/main" id="{17E437BD-52B9-9240-8C0C-EB718E52C459}"/>
              </a:ext>
            </a:extLst>
          </p:cNvPr>
          <p:cNvSpPr>
            <a:spLocks noGrp="1"/>
          </p:cNvSpPr>
          <p:nvPr>
            <p:ph type="dt" sz="half" idx="10"/>
          </p:nvPr>
        </p:nvSpPr>
        <p:spPr/>
        <p:txBody>
          <a:bodyPr/>
          <a:lstStyle>
            <a:lvl1pPr>
              <a:defRPr/>
            </a:lvl1pPr>
          </a:lstStyle>
          <a:p>
            <a:pPr>
              <a:defRPr/>
            </a:pPr>
            <a:fld id="{8B31397B-A09D-584B-BF39-D05BF5269078}" type="datetimeFigureOut">
              <a:rPr lang="sk-SK"/>
              <a:pPr>
                <a:defRPr/>
              </a:pPr>
              <a:t>11. 6. 2020</a:t>
            </a:fld>
            <a:endParaRPr lang="sk-SK"/>
          </a:p>
        </p:txBody>
      </p:sp>
      <p:sp>
        <p:nvSpPr>
          <p:cNvPr id="6" name="Footer Placeholder 4">
            <a:extLst>
              <a:ext uri="{FF2B5EF4-FFF2-40B4-BE49-F238E27FC236}">
                <a16:creationId xmlns:a16="http://schemas.microsoft.com/office/drawing/2014/main" id="{E08074C8-7A43-0141-AD2A-537E547B7779}"/>
              </a:ext>
            </a:extLst>
          </p:cNvPr>
          <p:cNvSpPr>
            <a:spLocks noGrp="1"/>
          </p:cNvSpPr>
          <p:nvPr>
            <p:ph type="ftr" sz="quarter" idx="11"/>
          </p:nvPr>
        </p:nvSpPr>
        <p:spPr/>
        <p:txBody>
          <a:bodyPr/>
          <a:lstStyle>
            <a:lvl1pPr>
              <a:defRPr/>
            </a:lvl1pPr>
          </a:lstStyle>
          <a:p>
            <a:pPr>
              <a:defRPr/>
            </a:pPr>
            <a:endParaRPr lang="sk-SK"/>
          </a:p>
        </p:txBody>
      </p:sp>
      <p:sp>
        <p:nvSpPr>
          <p:cNvPr id="7" name="Slide Number Placeholder 5">
            <a:extLst>
              <a:ext uri="{FF2B5EF4-FFF2-40B4-BE49-F238E27FC236}">
                <a16:creationId xmlns:a16="http://schemas.microsoft.com/office/drawing/2014/main" id="{8A36FB60-9C80-5C46-931A-E49B2842C248}"/>
              </a:ext>
            </a:extLst>
          </p:cNvPr>
          <p:cNvSpPr>
            <a:spLocks noGrp="1"/>
          </p:cNvSpPr>
          <p:nvPr>
            <p:ph type="sldNum" sz="quarter" idx="12"/>
          </p:nvPr>
        </p:nvSpPr>
        <p:spPr/>
        <p:txBody>
          <a:bodyPr/>
          <a:lstStyle>
            <a:lvl1pPr>
              <a:defRPr/>
            </a:lvl1pPr>
          </a:lstStyle>
          <a:p>
            <a:pPr>
              <a:defRPr/>
            </a:pPr>
            <a:fld id="{B27303C0-B19C-2B48-9660-EBD0F9BC4F1E}" type="slidenum">
              <a:rPr lang="sk-SK" altLang="cs-CZ"/>
              <a:pPr>
                <a:defRPr/>
              </a:pPr>
              <a:t>‹#›</a:t>
            </a:fld>
            <a:endParaRPr lang="sk-SK" altLang="cs-CZ"/>
          </a:p>
        </p:txBody>
      </p:sp>
    </p:spTree>
    <p:extLst>
      <p:ext uri="{BB962C8B-B14F-4D97-AF65-F5344CB8AC3E}">
        <p14:creationId xmlns:p14="http://schemas.microsoft.com/office/powerpoint/2010/main" val="630917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Title Placeholder 1">
            <a:extLst>
              <a:ext uri="{FF2B5EF4-FFF2-40B4-BE49-F238E27FC236}">
                <a16:creationId xmlns:a16="http://schemas.microsoft.com/office/drawing/2014/main" id="{C2B2DCE9-C790-4D4B-BFE8-E730D894E855}"/>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a:t>Kliknutím lze upravit styl.</a:t>
            </a:r>
            <a:endParaRPr lang="en-US" altLang="cs-CZ"/>
          </a:p>
        </p:txBody>
      </p:sp>
      <p:sp>
        <p:nvSpPr>
          <p:cNvPr id="13315" name="Text Placeholder 2">
            <a:extLst>
              <a:ext uri="{FF2B5EF4-FFF2-40B4-BE49-F238E27FC236}">
                <a16:creationId xmlns:a16="http://schemas.microsoft.com/office/drawing/2014/main" id="{077999D1-192B-154C-AC4A-62B622EECB84}"/>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Upravte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endParaRPr lang="en-US" altLang="cs-CZ"/>
          </a:p>
        </p:txBody>
      </p:sp>
      <p:sp>
        <p:nvSpPr>
          <p:cNvPr id="4" name="Date Placeholder 3">
            <a:extLst>
              <a:ext uri="{FF2B5EF4-FFF2-40B4-BE49-F238E27FC236}">
                <a16:creationId xmlns:a16="http://schemas.microsoft.com/office/drawing/2014/main" id="{77F97F48-74BD-F041-804F-C4C6ACCACA3F}"/>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06BE5B89-A59B-AA43-BC59-2D5FE768FFE6}" type="datetimeFigureOut">
              <a:rPr lang="sk-SK"/>
              <a:pPr>
                <a:defRPr/>
              </a:pPr>
              <a:t>11. 6. 2020</a:t>
            </a:fld>
            <a:endParaRPr lang="sk-SK"/>
          </a:p>
        </p:txBody>
      </p:sp>
      <p:sp>
        <p:nvSpPr>
          <p:cNvPr id="5" name="Footer Placeholder 4">
            <a:extLst>
              <a:ext uri="{FF2B5EF4-FFF2-40B4-BE49-F238E27FC236}">
                <a16:creationId xmlns:a16="http://schemas.microsoft.com/office/drawing/2014/main" id="{6457C848-4E0D-154B-B588-3CDBAF6B8BAF}"/>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sk-SK"/>
          </a:p>
        </p:txBody>
      </p:sp>
      <p:sp>
        <p:nvSpPr>
          <p:cNvPr id="6" name="Slide Number Placeholder 5">
            <a:extLst>
              <a:ext uri="{FF2B5EF4-FFF2-40B4-BE49-F238E27FC236}">
                <a16:creationId xmlns:a16="http://schemas.microsoft.com/office/drawing/2014/main" id="{17294A79-6B55-D948-BA0A-8BD3F27F4B41}"/>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79EEBE5B-DA56-624C-A424-F3D277D4DBAD}" type="slidenum">
              <a:rPr lang="sk-SK" altLang="cs-CZ"/>
              <a:pPr>
                <a:defRPr/>
              </a:pPr>
              <a:t>‹#›</a:t>
            </a:fld>
            <a:endParaRPr lang="sk-SK" altLang="cs-CZ"/>
          </a:p>
        </p:txBody>
      </p:sp>
    </p:spTree>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KMiVdG3KMw0&amp;list=PLiw61h7GeiaIWwTvYG2LF54w0B35lfg2k"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oUwRedl2c2g"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SC_0014 kopie-prezentace.jpg">
            <a:extLst>
              <a:ext uri="{FF2B5EF4-FFF2-40B4-BE49-F238E27FC236}">
                <a16:creationId xmlns:a16="http://schemas.microsoft.com/office/drawing/2014/main" id="{38A5ED6A-8037-0146-B03F-5CDDB9F047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18553"/>
            <a:ext cx="9144000" cy="3720317"/>
          </a:xfrm>
          <a:prstGeom prst="rect">
            <a:avLst/>
          </a:prstGeom>
        </p:spPr>
      </p:pic>
      <p:sp>
        <p:nvSpPr>
          <p:cNvPr id="2" name="Nadpis 1">
            <a:extLst>
              <a:ext uri="{FF2B5EF4-FFF2-40B4-BE49-F238E27FC236}">
                <a16:creationId xmlns:a16="http://schemas.microsoft.com/office/drawing/2014/main" id="{6DDADF8B-464A-3F45-B014-7F0CD8566F88}"/>
              </a:ext>
            </a:extLst>
          </p:cNvPr>
          <p:cNvSpPr>
            <a:spLocks noGrp="1"/>
          </p:cNvSpPr>
          <p:nvPr>
            <p:ph type="ctrTitle"/>
          </p:nvPr>
        </p:nvSpPr>
        <p:spPr>
          <a:xfrm>
            <a:off x="0" y="2100648"/>
            <a:ext cx="9144000" cy="1554041"/>
          </a:xfrm>
        </p:spPr>
        <p:txBody>
          <a:bodyPr rtlCol="0">
            <a:normAutofit/>
          </a:bodyPr>
          <a:lstStyle/>
          <a:p>
            <a:pPr fontAlgn="auto">
              <a:spcAft>
                <a:spcPts val="0"/>
              </a:spcAft>
              <a:defRPr/>
            </a:pPr>
            <a:r>
              <a:rPr lang="sk-SK" sz="3600" b="1" dirty="0">
                <a:solidFill>
                  <a:schemeClr val="accent2">
                    <a:lumMod val="75000"/>
                  </a:schemeClr>
                </a:solidFill>
                <a:effectLst>
                  <a:outerShdw blurRad="38100" dist="38100" dir="2700000" algn="tl">
                    <a:srgbClr val="000000">
                      <a:alpha val="43137"/>
                    </a:srgbClr>
                  </a:outerShdw>
                </a:effectLst>
                <a:latin typeface="+mn-lt"/>
              </a:rPr>
              <a:t>BIM </a:t>
            </a:r>
            <a:r>
              <a:rPr lang="mr-IN" sz="3600" b="1" dirty="0">
                <a:solidFill>
                  <a:schemeClr val="accent2">
                    <a:lumMod val="75000"/>
                  </a:schemeClr>
                </a:solidFill>
                <a:effectLst>
                  <a:outerShdw blurRad="38100" dist="38100" dir="2700000" algn="tl">
                    <a:srgbClr val="000000">
                      <a:alpha val="43137"/>
                    </a:srgbClr>
                  </a:outerShdw>
                </a:effectLst>
                <a:latin typeface="+mn-lt"/>
              </a:rPr>
              <a:t>–</a:t>
            </a:r>
            <a:r>
              <a:rPr lang="sk-SK" sz="3600" b="1" dirty="0">
                <a:solidFill>
                  <a:schemeClr val="accent2">
                    <a:lumMod val="75000"/>
                  </a:schemeClr>
                </a:solidFill>
                <a:effectLst>
                  <a:outerShdw blurRad="38100" dist="38100" dir="2700000" algn="tl">
                    <a:srgbClr val="000000">
                      <a:alpha val="43137"/>
                    </a:srgbClr>
                  </a:outerShdw>
                </a:effectLst>
                <a:latin typeface="+mn-lt"/>
              </a:rPr>
              <a:t> Level of model definition</a:t>
            </a:r>
            <a:br>
              <a:rPr lang="sk-SK" sz="3600" b="1" dirty="0">
                <a:solidFill>
                  <a:schemeClr val="accent2">
                    <a:lumMod val="75000"/>
                  </a:schemeClr>
                </a:solidFill>
                <a:effectLst>
                  <a:outerShdw blurRad="38100" dist="38100" dir="2700000" algn="tl">
                    <a:srgbClr val="000000">
                      <a:alpha val="43137"/>
                    </a:srgbClr>
                  </a:outerShdw>
                </a:effectLst>
                <a:latin typeface="+mn-lt"/>
              </a:rPr>
            </a:br>
            <a:endParaRPr lang="cs-CZ" sz="2400" b="1" dirty="0">
              <a:solidFill>
                <a:schemeClr val="accent6"/>
              </a:solidFill>
              <a:latin typeface="+mn-lt"/>
            </a:endParaRPr>
          </a:p>
        </p:txBody>
      </p:sp>
      <p:pic>
        <p:nvPicPr>
          <p:cNvPr id="2050" name="Obrázek 3">
            <a:extLst>
              <a:ext uri="{FF2B5EF4-FFF2-40B4-BE49-F238E27FC236}">
                <a16:creationId xmlns:a16="http://schemas.microsoft.com/office/drawing/2014/main" id="{ABA4BAFA-7BE0-5443-9AD1-02995DFE9A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0486" y="1079313"/>
            <a:ext cx="662630" cy="6626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Obdélník 4">
            <a:extLst>
              <a:ext uri="{FF2B5EF4-FFF2-40B4-BE49-F238E27FC236}">
                <a16:creationId xmlns:a16="http://schemas.microsoft.com/office/drawing/2014/main" id="{78774FE2-1786-5A47-AF59-59A361EE262A}"/>
              </a:ext>
            </a:extLst>
          </p:cNvPr>
          <p:cNvSpPr/>
          <p:nvPr/>
        </p:nvSpPr>
        <p:spPr>
          <a:xfrm>
            <a:off x="0" y="206375"/>
            <a:ext cx="9144000" cy="250825"/>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6" name="Obdélník 5">
            <a:extLst>
              <a:ext uri="{FF2B5EF4-FFF2-40B4-BE49-F238E27FC236}">
                <a16:creationId xmlns:a16="http://schemas.microsoft.com/office/drawing/2014/main" id="{60579023-0446-774E-AD99-603CD77DD536}"/>
              </a:ext>
            </a:extLst>
          </p:cNvPr>
          <p:cNvSpPr/>
          <p:nvPr/>
        </p:nvSpPr>
        <p:spPr>
          <a:xfrm>
            <a:off x="0" y="6506369"/>
            <a:ext cx="9144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400" dirty="0"/>
              <a:t>Kurzy pro společnost 4.0, s registračním číslem: CZ.02.2.69/0.0/0.0/16_031/0011591</a:t>
            </a:r>
            <a:r>
              <a:rPr lang="cs-CZ" dirty="0"/>
              <a:t>		www.VSTECB.cz</a:t>
            </a:r>
          </a:p>
        </p:txBody>
      </p:sp>
      <p:pic>
        <p:nvPicPr>
          <p:cNvPr id="8" name="Obrázek 7">
            <a:extLst>
              <a:ext uri="{FF2B5EF4-FFF2-40B4-BE49-F238E27FC236}">
                <a16:creationId xmlns:a16="http://schemas.microsoft.com/office/drawing/2014/main" id="{70D15AEB-33C0-4BC8-BD71-4AEB71D348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088" y="720609"/>
            <a:ext cx="6218151" cy="138003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577975" y="457200"/>
            <a:ext cx="9090025" cy="1233488"/>
          </a:xfrm>
        </p:spPr>
        <p:txBody>
          <a:bodyPr/>
          <a:lstStyle/>
          <a:p>
            <a:r>
              <a:rPr lang="cs-CZ" altLang="cs-CZ" sz="3600" b="1" dirty="0">
                <a:solidFill>
                  <a:srgbClr val="98141B"/>
                </a:solidFill>
              </a:rPr>
              <a:t>Úroveň vývoje </a:t>
            </a:r>
            <a:r>
              <a:rPr lang="mr-IN" altLang="cs-CZ" sz="3600" b="1" dirty="0">
                <a:solidFill>
                  <a:srgbClr val="98141B"/>
                </a:solidFill>
              </a:rPr>
              <a:t>–</a:t>
            </a:r>
            <a:r>
              <a:rPr lang="cs-CZ" altLang="cs-CZ" sz="3600" b="1" dirty="0">
                <a:solidFill>
                  <a:srgbClr val="98141B"/>
                </a:solidFill>
              </a:rPr>
              <a:t> </a:t>
            </a:r>
            <a:r>
              <a:rPr lang="cs-CZ" altLang="cs-CZ" sz="3600" b="1" dirty="0" err="1">
                <a:solidFill>
                  <a:srgbClr val="98141B"/>
                </a:solidFill>
              </a:rPr>
              <a:t>level</a:t>
            </a:r>
            <a:r>
              <a:rPr lang="cs-CZ" altLang="cs-CZ" sz="3600" b="1" dirty="0">
                <a:solidFill>
                  <a:srgbClr val="98141B"/>
                </a:solidFill>
              </a:rPr>
              <a:t> of </a:t>
            </a:r>
            <a:r>
              <a:rPr lang="cs-CZ" altLang="cs-CZ" sz="3600" b="1" dirty="0" err="1">
                <a:solidFill>
                  <a:srgbClr val="98141B"/>
                </a:solidFill>
              </a:rPr>
              <a:t>development</a:t>
            </a:r>
            <a:endParaRPr lang="cs-CZ" altLang="cs-CZ" sz="3600" b="1" dirty="0">
              <a:solidFill>
                <a:srgbClr val="98141B"/>
              </a:solidFill>
            </a:endParaRPr>
          </a:p>
        </p:txBody>
      </p:sp>
      <p:sp>
        <p:nvSpPr>
          <p:cNvPr id="3074" name="Zástupný symbol pro obsah 2">
            <a:extLst>
              <a:ext uri="{FF2B5EF4-FFF2-40B4-BE49-F238E27FC236}">
                <a16:creationId xmlns:a16="http://schemas.microsoft.com/office/drawing/2014/main" id="{0E28262C-56EA-3D41-9D5A-F80E53C57A2E}"/>
              </a:ext>
            </a:extLst>
          </p:cNvPr>
          <p:cNvSpPr>
            <a:spLocks noGrp="1" noChangeArrowheads="1"/>
          </p:cNvSpPr>
          <p:nvPr>
            <p:ph idx="1"/>
          </p:nvPr>
        </p:nvSpPr>
        <p:spPr>
          <a:xfrm>
            <a:off x="628650" y="1692275"/>
            <a:ext cx="8194716" cy="4741979"/>
          </a:xfrm>
        </p:spPr>
        <p:txBody>
          <a:bodyPr/>
          <a:lstStyle/>
          <a:p>
            <a:pPr marL="468000" indent="-514350" algn="just">
              <a:lnSpc>
                <a:spcPct val="100000"/>
              </a:lnSpc>
              <a:spcBef>
                <a:spcPts val="600"/>
              </a:spcBef>
              <a:buFont typeface="Wingdings" panose="05000000000000000000" pitchFamily="2" charset="2"/>
              <a:buChar char="Ø"/>
            </a:pPr>
            <a:r>
              <a:rPr lang="cs-CZ" dirty="0"/>
              <a:t>BIM Maturity </a:t>
            </a:r>
            <a:r>
              <a:rPr lang="cs-CZ" dirty="0" err="1"/>
              <a:t>Level</a:t>
            </a:r>
            <a:endParaRPr lang="cs-CZ" i="1" dirty="0"/>
          </a:p>
          <a:p>
            <a:pPr>
              <a:lnSpc>
                <a:spcPct val="100000"/>
              </a:lnSpc>
            </a:pPr>
            <a:endParaRPr lang="cs-CZ" sz="1600" dirty="0"/>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75" y="206375"/>
            <a:ext cx="1028700" cy="1028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577975" y="206375"/>
            <a:ext cx="7566025" cy="250825"/>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Obdélník 6">
            <a:extLst>
              <a:ext uri="{FF2B5EF4-FFF2-40B4-BE49-F238E27FC236}">
                <a16:creationId xmlns:a16="http://schemas.microsoft.com/office/drawing/2014/main" id="{2C0204FA-40AF-7C41-A518-C498BCCE2033}"/>
              </a:ext>
            </a:extLst>
          </p:cNvPr>
          <p:cNvSpPr/>
          <p:nvPr/>
        </p:nvSpPr>
        <p:spPr>
          <a:xfrm>
            <a:off x="0" y="6567488"/>
            <a:ext cx="9144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9		</a:t>
            </a:r>
            <a:r>
              <a:rPr lang="cs-CZ" sz="1400" dirty="0">
                <a:solidFill>
                  <a:prstClr val="white"/>
                </a:solidFill>
              </a:rPr>
              <a:t>Kurzy pro společnost 4.0, CZ.02.2.69/0.0/0.0/16_031/0011591 </a:t>
            </a:r>
            <a:r>
              <a:rPr lang="cs-CZ" dirty="0">
                <a:solidFill>
                  <a:prstClr val="white"/>
                </a:solidFill>
              </a:rPr>
              <a:t>	</a:t>
            </a:r>
            <a:r>
              <a:rPr lang="cs-CZ" dirty="0"/>
              <a:t>	www.VSTECB.cz</a:t>
            </a:r>
          </a:p>
        </p:txBody>
      </p:sp>
      <p:pic>
        <p:nvPicPr>
          <p:cNvPr id="8" name="Obrázek 9"/>
          <p:cNvPicPr/>
          <p:nvPr/>
        </p:nvPicPr>
        <p:blipFill>
          <a:blip r:embed="rId3">
            <a:extLst>
              <a:ext uri="{28A0092B-C50C-407E-A947-70E740481C1C}">
                <a14:useLocalDpi xmlns:a14="http://schemas.microsoft.com/office/drawing/2010/main" val="0"/>
              </a:ext>
            </a:extLst>
          </a:blip>
          <a:srcRect/>
          <a:stretch>
            <a:fillRect/>
          </a:stretch>
        </p:blipFill>
        <p:spPr bwMode="auto">
          <a:xfrm>
            <a:off x="1405467" y="2235200"/>
            <a:ext cx="6180606" cy="4300694"/>
          </a:xfrm>
          <a:prstGeom prst="rect">
            <a:avLst/>
          </a:prstGeom>
          <a:noFill/>
          <a:ln>
            <a:noFill/>
          </a:ln>
        </p:spPr>
      </p:pic>
    </p:spTree>
    <p:extLst>
      <p:ext uri="{BB962C8B-B14F-4D97-AF65-F5344CB8AC3E}">
        <p14:creationId xmlns:p14="http://schemas.microsoft.com/office/powerpoint/2010/main" val="1635949369"/>
      </p:ext>
    </p:extLst>
  </p:cSld>
  <p:clrMapOvr>
    <a:masterClrMapping/>
  </p:clrMapOvr>
  <p:transition spd="slow"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577975" y="457200"/>
            <a:ext cx="9090025" cy="1233488"/>
          </a:xfrm>
        </p:spPr>
        <p:txBody>
          <a:bodyPr/>
          <a:lstStyle/>
          <a:p>
            <a:r>
              <a:rPr lang="cs-CZ" altLang="cs-CZ" sz="3600" b="1" dirty="0">
                <a:solidFill>
                  <a:srgbClr val="98141B"/>
                </a:solidFill>
              </a:rPr>
              <a:t>Užití </a:t>
            </a:r>
            <a:r>
              <a:rPr lang="cs-CZ" altLang="cs-CZ" sz="3600" b="1" dirty="0" err="1">
                <a:solidFill>
                  <a:srgbClr val="98141B"/>
                </a:solidFill>
              </a:rPr>
              <a:t>Level</a:t>
            </a:r>
            <a:r>
              <a:rPr lang="cs-CZ" altLang="cs-CZ" sz="3600" b="1" dirty="0">
                <a:solidFill>
                  <a:srgbClr val="98141B"/>
                </a:solidFill>
              </a:rPr>
              <a:t> of </a:t>
            </a:r>
            <a:r>
              <a:rPr lang="cs-CZ" altLang="cs-CZ" sz="3600" b="1" dirty="0" err="1">
                <a:solidFill>
                  <a:srgbClr val="98141B"/>
                </a:solidFill>
              </a:rPr>
              <a:t>Development</a:t>
            </a:r>
            <a:endParaRPr lang="cs-CZ" altLang="cs-CZ" sz="3600" b="1" dirty="0">
              <a:solidFill>
                <a:srgbClr val="98141B"/>
              </a:solidFill>
            </a:endParaRPr>
          </a:p>
        </p:txBody>
      </p:sp>
      <p:sp>
        <p:nvSpPr>
          <p:cNvPr id="3074" name="Zástupný symbol pro obsah 2">
            <a:extLst>
              <a:ext uri="{FF2B5EF4-FFF2-40B4-BE49-F238E27FC236}">
                <a16:creationId xmlns:a16="http://schemas.microsoft.com/office/drawing/2014/main" id="{0E28262C-56EA-3D41-9D5A-F80E53C57A2E}"/>
              </a:ext>
            </a:extLst>
          </p:cNvPr>
          <p:cNvSpPr>
            <a:spLocks noGrp="1" noChangeArrowheads="1"/>
          </p:cNvSpPr>
          <p:nvPr>
            <p:ph idx="1"/>
          </p:nvPr>
        </p:nvSpPr>
        <p:spPr>
          <a:xfrm>
            <a:off x="628650" y="1692275"/>
            <a:ext cx="8194716" cy="4741979"/>
          </a:xfrm>
        </p:spPr>
        <p:txBody>
          <a:bodyPr/>
          <a:lstStyle/>
          <a:p>
            <a:pPr marL="468000" indent="-514350" algn="just">
              <a:lnSpc>
                <a:spcPct val="100000"/>
              </a:lnSpc>
              <a:spcBef>
                <a:spcPts val="600"/>
              </a:spcBef>
              <a:buFont typeface="Wingdings" panose="05000000000000000000" pitchFamily="2" charset="2"/>
              <a:buChar char="Ø"/>
            </a:pPr>
            <a:r>
              <a:rPr lang="cs-CZ" sz="2000" dirty="0"/>
              <a:t>BIM jako komunikační nástroj</a:t>
            </a:r>
          </a:p>
          <a:p>
            <a:pPr marL="925200" lvl="1" indent="-514350" algn="just">
              <a:lnSpc>
                <a:spcPct val="100000"/>
              </a:lnSpc>
              <a:spcBef>
                <a:spcPts val="600"/>
              </a:spcBef>
              <a:buFont typeface="Wingdings" panose="05000000000000000000" pitchFamily="2" charset="2"/>
              <a:buChar char="Ø"/>
            </a:pPr>
            <a:r>
              <a:rPr lang="cs-CZ" sz="1800" dirty="0"/>
              <a:t>ve společném prostředí modelu se nachází jak autor návrhu stavby, tak ostatní účastníci stavebního procesu, </a:t>
            </a:r>
          </a:p>
          <a:p>
            <a:pPr marL="1382400" lvl="2" indent="-514350" algn="just">
              <a:lnSpc>
                <a:spcPct val="100000"/>
              </a:lnSpc>
              <a:spcBef>
                <a:spcPts val="600"/>
              </a:spcBef>
              <a:buFont typeface="Wingdings" panose="05000000000000000000" pitchFamily="2" charset="2"/>
              <a:buChar char="Ø"/>
            </a:pPr>
            <a:r>
              <a:rPr lang="cs-CZ" sz="1600" dirty="0"/>
              <a:t>závislí na informacích v modelu uvedených, aby mohli svou vlastní práci posunout kupředu. </a:t>
            </a:r>
          </a:p>
          <a:p>
            <a:pPr marL="468000" indent="-514350" algn="just">
              <a:lnSpc>
                <a:spcPct val="100000"/>
              </a:lnSpc>
              <a:spcBef>
                <a:spcPts val="600"/>
              </a:spcBef>
              <a:buFont typeface="Wingdings" panose="05000000000000000000" pitchFamily="2" charset="2"/>
              <a:buChar char="Ø"/>
            </a:pPr>
            <a:r>
              <a:rPr lang="cs-CZ" sz="2000" dirty="0"/>
              <a:t>Pracovní plán</a:t>
            </a:r>
          </a:p>
          <a:p>
            <a:pPr marL="925200" lvl="1" indent="-514350" algn="just">
              <a:lnSpc>
                <a:spcPct val="100000"/>
              </a:lnSpc>
              <a:spcBef>
                <a:spcPts val="600"/>
              </a:spcBef>
              <a:buFont typeface="Wingdings" panose="05000000000000000000" pitchFamily="2" charset="2"/>
              <a:buChar char="Ø"/>
            </a:pPr>
            <a:r>
              <a:rPr lang="cs-CZ" sz="1800" dirty="0"/>
              <a:t>uživatelům BIM modelu dává vědět, kdy budou informace a v jaké úrovni vývoje k dispozici.</a:t>
            </a:r>
          </a:p>
          <a:p>
            <a:pPr marL="410850" lvl="1" algn="just">
              <a:lnSpc>
                <a:spcPct val="100000"/>
              </a:lnSpc>
              <a:spcBef>
                <a:spcPts val="600"/>
              </a:spcBef>
            </a:pPr>
            <a:r>
              <a:rPr lang="cs-CZ" sz="1800" dirty="0"/>
              <a:t>		Toto usnadňuje rámec LOD. </a:t>
            </a:r>
          </a:p>
          <a:p>
            <a:pPr marL="468000" lvl="1" indent="-514350" algn="just">
              <a:lnSpc>
                <a:spcPct val="100000"/>
              </a:lnSpc>
              <a:spcBef>
                <a:spcPts val="600"/>
              </a:spcBef>
              <a:buFont typeface="Wingdings" panose="05000000000000000000" pitchFamily="2" charset="2"/>
              <a:buChar char="Ø"/>
            </a:pPr>
            <a:r>
              <a:rPr lang="cs-CZ" sz="2000" dirty="0"/>
              <a:t>Rámec LOD </a:t>
            </a:r>
          </a:p>
          <a:p>
            <a:pPr marL="925200" lvl="2" indent="-514350" algn="just">
              <a:lnSpc>
                <a:spcPct val="100000"/>
              </a:lnSpc>
              <a:spcBef>
                <a:spcPts val="600"/>
              </a:spcBef>
              <a:buFont typeface="Wingdings" panose="05000000000000000000" pitchFamily="2" charset="2"/>
              <a:buChar char="Ø"/>
            </a:pPr>
            <a:r>
              <a:rPr lang="cs-CZ" sz="1800" dirty="0"/>
              <a:t>poskytuje průmyslově vyvinutý standard, který popisuje fázi vývoje různých systémů, sestav a komponentů v rámci BIM</a:t>
            </a:r>
          </a:p>
          <a:p>
            <a:pPr marL="925200" lvl="2" indent="-514350" algn="just">
              <a:lnSpc>
                <a:spcPct val="100000"/>
              </a:lnSpc>
              <a:spcBef>
                <a:spcPts val="600"/>
              </a:spcBef>
              <a:buFont typeface="Wingdings" panose="05000000000000000000" pitchFamily="2" charset="2"/>
              <a:buChar char="Ø"/>
            </a:pPr>
            <a:r>
              <a:rPr lang="cs-CZ" sz="1800" dirty="0"/>
              <a:t>umožňuje konzistentnost v komunikaci a provedení usnadňující podrobnou definic dílčích cílů a výstupů v BIM</a:t>
            </a:r>
          </a:p>
          <a:p>
            <a:pPr>
              <a:lnSpc>
                <a:spcPct val="100000"/>
              </a:lnSpc>
            </a:pPr>
            <a:endParaRPr lang="cs-CZ" sz="1600" dirty="0"/>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75" y="206375"/>
            <a:ext cx="1028700" cy="1028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577975" y="206375"/>
            <a:ext cx="7566025" cy="250825"/>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Obdélník 6">
            <a:extLst>
              <a:ext uri="{FF2B5EF4-FFF2-40B4-BE49-F238E27FC236}">
                <a16:creationId xmlns:a16="http://schemas.microsoft.com/office/drawing/2014/main" id="{2C0204FA-40AF-7C41-A518-C498BCCE2033}"/>
              </a:ext>
            </a:extLst>
          </p:cNvPr>
          <p:cNvSpPr/>
          <p:nvPr/>
        </p:nvSpPr>
        <p:spPr>
          <a:xfrm>
            <a:off x="0" y="6567488"/>
            <a:ext cx="9144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10		</a:t>
            </a:r>
            <a:r>
              <a:rPr lang="cs-CZ" sz="1400" dirty="0">
                <a:solidFill>
                  <a:prstClr val="white"/>
                </a:solidFill>
              </a:rPr>
              <a:t>Kurzy pro společnost 4.0, CZ.02.2.69/0.0/0.0/16_031/0011591 </a:t>
            </a:r>
            <a:r>
              <a:rPr lang="cs-CZ" dirty="0">
                <a:solidFill>
                  <a:prstClr val="white"/>
                </a:solidFill>
              </a:rPr>
              <a:t>	</a:t>
            </a:r>
            <a:r>
              <a:rPr lang="cs-CZ" dirty="0"/>
              <a:t>	www.VSTECB.cz</a:t>
            </a:r>
          </a:p>
        </p:txBody>
      </p:sp>
    </p:spTree>
    <p:extLst>
      <p:ext uri="{BB962C8B-B14F-4D97-AF65-F5344CB8AC3E}">
        <p14:creationId xmlns:p14="http://schemas.microsoft.com/office/powerpoint/2010/main" val="1405933601"/>
      </p:ext>
    </p:extLst>
  </p:cSld>
  <p:clrMapOvr>
    <a:masterClrMapping/>
  </p:clrMapOvr>
  <p:transition spd="slow"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577975" y="457200"/>
            <a:ext cx="9090025" cy="1233488"/>
          </a:xfrm>
        </p:spPr>
        <p:txBody>
          <a:bodyPr/>
          <a:lstStyle/>
          <a:p>
            <a:r>
              <a:rPr lang="cs-CZ" altLang="cs-CZ" sz="3600" b="1" dirty="0" err="1">
                <a:solidFill>
                  <a:srgbClr val="98141B"/>
                </a:solidFill>
              </a:rPr>
              <a:t>Level</a:t>
            </a:r>
            <a:r>
              <a:rPr lang="cs-CZ" altLang="cs-CZ" sz="3600" b="1" dirty="0">
                <a:solidFill>
                  <a:srgbClr val="98141B"/>
                </a:solidFill>
              </a:rPr>
              <a:t> of </a:t>
            </a:r>
            <a:r>
              <a:rPr lang="cs-CZ" altLang="cs-CZ" sz="3600" b="1" dirty="0" err="1">
                <a:solidFill>
                  <a:srgbClr val="98141B"/>
                </a:solidFill>
              </a:rPr>
              <a:t>Development</a:t>
            </a:r>
            <a:r>
              <a:rPr lang="cs-CZ" altLang="cs-CZ" sz="3600" b="1" dirty="0">
                <a:solidFill>
                  <a:srgbClr val="98141B"/>
                </a:solidFill>
              </a:rPr>
              <a:t> </a:t>
            </a:r>
            <a:r>
              <a:rPr lang="cs-CZ" altLang="cs-CZ" sz="3600" b="1" dirty="0" err="1">
                <a:solidFill>
                  <a:srgbClr val="98141B"/>
                </a:solidFill>
              </a:rPr>
              <a:t>Specification</a:t>
            </a:r>
            <a:endParaRPr lang="cs-CZ" altLang="cs-CZ" sz="3600" b="1" dirty="0">
              <a:solidFill>
                <a:srgbClr val="98141B"/>
              </a:solidFill>
            </a:endParaRPr>
          </a:p>
        </p:txBody>
      </p:sp>
      <p:sp>
        <p:nvSpPr>
          <p:cNvPr id="3074" name="Zástupný symbol pro obsah 2">
            <a:extLst>
              <a:ext uri="{FF2B5EF4-FFF2-40B4-BE49-F238E27FC236}">
                <a16:creationId xmlns:a16="http://schemas.microsoft.com/office/drawing/2014/main" id="{0E28262C-56EA-3D41-9D5A-F80E53C57A2E}"/>
              </a:ext>
            </a:extLst>
          </p:cNvPr>
          <p:cNvSpPr>
            <a:spLocks noGrp="1" noChangeArrowheads="1"/>
          </p:cNvSpPr>
          <p:nvPr>
            <p:ph idx="1"/>
          </p:nvPr>
        </p:nvSpPr>
        <p:spPr>
          <a:xfrm>
            <a:off x="628650" y="1692275"/>
            <a:ext cx="8194716" cy="4741979"/>
          </a:xfrm>
        </p:spPr>
        <p:txBody>
          <a:bodyPr/>
          <a:lstStyle/>
          <a:p>
            <a:pPr marL="468000" indent="-514350" algn="just">
              <a:lnSpc>
                <a:spcPct val="100000"/>
              </a:lnSpc>
              <a:spcBef>
                <a:spcPts val="600"/>
              </a:spcBef>
              <a:buFont typeface="Wingdings" panose="05000000000000000000" pitchFamily="2" charset="2"/>
              <a:buChar char="Ø"/>
            </a:pPr>
            <a:r>
              <a:rPr lang="cs-CZ" sz="2400" dirty="0"/>
              <a:t>Specifikace úrovně rozvoje (LOD </a:t>
            </a:r>
            <a:r>
              <a:rPr lang="cs-CZ" sz="2400" dirty="0" err="1"/>
              <a:t>Specification</a:t>
            </a:r>
            <a:r>
              <a:rPr lang="cs-CZ" sz="2400" dirty="0"/>
              <a:t>) </a:t>
            </a:r>
          </a:p>
          <a:p>
            <a:pPr marL="925200" lvl="1" indent="-514350" algn="just">
              <a:lnSpc>
                <a:spcPct val="100000"/>
              </a:lnSpc>
              <a:spcBef>
                <a:spcPts val="600"/>
              </a:spcBef>
              <a:buFont typeface="Wingdings" panose="05000000000000000000" pitchFamily="2" charset="2"/>
              <a:buChar char="Ø"/>
            </a:pPr>
            <a:r>
              <a:rPr lang="cs-CZ" sz="2000" dirty="0"/>
              <a:t>je reference, která umožňuje praktikům v AEC průmyslu specifikovat a formulovat ve vysokém stupni srozumitelnosti obsah a důvěryhodnost </a:t>
            </a:r>
            <a:r>
              <a:rPr lang="cs-CZ" sz="2000" dirty="0" err="1"/>
              <a:t>BIMs</a:t>
            </a:r>
            <a:r>
              <a:rPr lang="cs-CZ" sz="2000" dirty="0"/>
              <a:t> v různých fázích návrhu a procesu výstavby. </a:t>
            </a:r>
          </a:p>
          <a:p>
            <a:pPr marL="925200" lvl="1" indent="-514350" algn="just">
              <a:lnSpc>
                <a:spcPct val="100000"/>
              </a:lnSpc>
              <a:spcBef>
                <a:spcPts val="600"/>
              </a:spcBef>
              <a:buFont typeface="Wingdings" panose="05000000000000000000" pitchFamily="2" charset="2"/>
              <a:buChar char="Ø"/>
            </a:pPr>
            <a:r>
              <a:rPr lang="cs-CZ" sz="2000" dirty="0"/>
              <a:t>je podrobný výklad schématu LOD</a:t>
            </a:r>
          </a:p>
          <a:p>
            <a:pPr marL="925200" lvl="1" indent="-514350" algn="just">
              <a:lnSpc>
                <a:spcPct val="100000"/>
              </a:lnSpc>
              <a:spcBef>
                <a:spcPts val="600"/>
              </a:spcBef>
              <a:buFont typeface="Wingdings" panose="05000000000000000000" pitchFamily="2" charset="2"/>
              <a:buChar char="Ø"/>
            </a:pPr>
            <a:r>
              <a:rPr lang="cs-CZ" sz="2000" dirty="0"/>
              <a:t>vyvinutý AIA</a:t>
            </a:r>
          </a:p>
          <a:p>
            <a:pPr marL="1382400" lvl="2" indent="-514350" algn="just">
              <a:lnSpc>
                <a:spcPct val="100000"/>
              </a:lnSpc>
              <a:spcBef>
                <a:spcPts val="600"/>
              </a:spcBef>
              <a:buFont typeface="Wingdings" panose="05000000000000000000" pitchFamily="2" charset="2"/>
              <a:buChar char="Ø"/>
            </a:pPr>
            <a:r>
              <a:rPr lang="cs-CZ" sz="1800" dirty="0"/>
              <a:t>ulpívá na záměru schématu LOD vypracovaném AIA</a:t>
            </a:r>
          </a:p>
          <a:p>
            <a:pPr marL="925200" lvl="1" indent="-514350" algn="just">
              <a:lnSpc>
                <a:spcPct val="100000"/>
              </a:lnSpc>
              <a:spcBef>
                <a:spcPts val="600"/>
              </a:spcBef>
              <a:buFont typeface="Wingdings" panose="05000000000000000000" pitchFamily="2" charset="2"/>
              <a:buChar char="Ø"/>
            </a:pPr>
            <a:r>
              <a:rPr lang="cs-CZ" sz="2000" dirty="0"/>
              <a:t>definuje znázorňované charakteristiky modelových prvků různých stavebních systémů v různých úrovních rozvoje. </a:t>
            </a:r>
          </a:p>
          <a:p>
            <a:pPr marL="925200" lvl="1" indent="-514350" algn="just">
              <a:lnSpc>
                <a:spcPct val="100000"/>
              </a:lnSpc>
              <a:spcBef>
                <a:spcPts val="600"/>
              </a:spcBef>
              <a:buFont typeface="Wingdings" panose="05000000000000000000" pitchFamily="2" charset="2"/>
              <a:buChar char="Ø"/>
            </a:pPr>
            <a:r>
              <a:rPr lang="cs-CZ" sz="2000" dirty="0"/>
              <a:t>Záměr: </a:t>
            </a:r>
          </a:p>
          <a:p>
            <a:pPr marL="1382400" lvl="2" indent="-514350" algn="just">
              <a:lnSpc>
                <a:spcPct val="100000"/>
              </a:lnSpc>
              <a:spcBef>
                <a:spcPts val="600"/>
              </a:spcBef>
              <a:buFont typeface="Wingdings" panose="05000000000000000000" pitchFamily="2" charset="2"/>
              <a:buChar char="Ø"/>
            </a:pPr>
            <a:r>
              <a:rPr lang="cs-CZ" sz="1800" dirty="0"/>
              <a:t>pomoci vysvětlit rámec LOD</a:t>
            </a:r>
          </a:p>
          <a:p>
            <a:pPr marL="1382400" lvl="2" indent="-514350" algn="just">
              <a:lnSpc>
                <a:spcPct val="100000"/>
              </a:lnSpc>
              <a:spcBef>
                <a:spcPts val="600"/>
              </a:spcBef>
              <a:buFont typeface="Wingdings" panose="05000000000000000000" pitchFamily="2" charset="2"/>
              <a:buChar char="Ø"/>
            </a:pPr>
            <a:r>
              <a:rPr lang="cs-CZ" sz="1800" dirty="0"/>
              <a:t>standardizovat jeho použití tak, aby se stal jako komunikační nástroj mnohem užitečnějším</a:t>
            </a:r>
          </a:p>
          <a:p>
            <a:pPr>
              <a:lnSpc>
                <a:spcPct val="100000"/>
              </a:lnSpc>
            </a:pPr>
            <a:endParaRPr lang="cs-CZ" sz="1400" dirty="0"/>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75" y="206375"/>
            <a:ext cx="1028700" cy="1028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577975" y="206375"/>
            <a:ext cx="7566025" cy="250825"/>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Obdélník 6">
            <a:extLst>
              <a:ext uri="{FF2B5EF4-FFF2-40B4-BE49-F238E27FC236}">
                <a16:creationId xmlns:a16="http://schemas.microsoft.com/office/drawing/2014/main" id="{2C0204FA-40AF-7C41-A518-C498BCCE2033}"/>
              </a:ext>
            </a:extLst>
          </p:cNvPr>
          <p:cNvSpPr/>
          <p:nvPr/>
        </p:nvSpPr>
        <p:spPr>
          <a:xfrm>
            <a:off x="0" y="6567488"/>
            <a:ext cx="9144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11		</a:t>
            </a:r>
            <a:r>
              <a:rPr lang="cs-CZ" sz="1400" dirty="0">
                <a:solidFill>
                  <a:prstClr val="white"/>
                </a:solidFill>
              </a:rPr>
              <a:t>Kurzy pro společnost 4.0, CZ.02.2.69/0.0/0.0/16_031/0011591 </a:t>
            </a:r>
            <a:r>
              <a:rPr lang="cs-CZ" dirty="0">
                <a:solidFill>
                  <a:prstClr val="white"/>
                </a:solidFill>
              </a:rPr>
              <a:t>	</a:t>
            </a:r>
            <a:r>
              <a:rPr lang="cs-CZ" dirty="0"/>
              <a:t>	www.VSTECB.cz</a:t>
            </a:r>
          </a:p>
        </p:txBody>
      </p:sp>
    </p:spTree>
    <p:extLst>
      <p:ext uri="{BB962C8B-B14F-4D97-AF65-F5344CB8AC3E}">
        <p14:creationId xmlns:p14="http://schemas.microsoft.com/office/powerpoint/2010/main" val="4018258854"/>
      </p:ext>
    </p:extLst>
  </p:cSld>
  <p:clrMapOvr>
    <a:masterClrMapping/>
  </p:clrMapOvr>
  <p:transition spd="slow"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577975" y="457200"/>
            <a:ext cx="9090025" cy="1233488"/>
          </a:xfrm>
        </p:spPr>
        <p:txBody>
          <a:bodyPr/>
          <a:lstStyle/>
          <a:p>
            <a:r>
              <a:rPr lang="cs-CZ" altLang="cs-CZ" sz="3600" b="1" dirty="0" err="1">
                <a:solidFill>
                  <a:srgbClr val="98141B"/>
                </a:solidFill>
              </a:rPr>
              <a:t>Level</a:t>
            </a:r>
            <a:r>
              <a:rPr lang="cs-CZ" altLang="cs-CZ" sz="3600" b="1" dirty="0">
                <a:solidFill>
                  <a:srgbClr val="98141B"/>
                </a:solidFill>
              </a:rPr>
              <a:t> of </a:t>
            </a:r>
            <a:r>
              <a:rPr lang="cs-CZ" altLang="cs-CZ" sz="3600" b="1" dirty="0" err="1">
                <a:solidFill>
                  <a:srgbClr val="98141B"/>
                </a:solidFill>
              </a:rPr>
              <a:t>Development</a:t>
            </a:r>
            <a:r>
              <a:rPr lang="cs-CZ" altLang="cs-CZ" sz="3600" b="1" dirty="0">
                <a:solidFill>
                  <a:srgbClr val="98141B"/>
                </a:solidFill>
              </a:rPr>
              <a:t> </a:t>
            </a:r>
            <a:r>
              <a:rPr lang="cs-CZ" altLang="cs-CZ" sz="3600" b="1" dirty="0" err="1">
                <a:solidFill>
                  <a:srgbClr val="98141B"/>
                </a:solidFill>
              </a:rPr>
              <a:t>Specification</a:t>
            </a:r>
            <a:endParaRPr lang="cs-CZ" altLang="cs-CZ" sz="3600" b="1" dirty="0">
              <a:solidFill>
                <a:srgbClr val="98141B"/>
              </a:solidFill>
            </a:endParaRPr>
          </a:p>
        </p:txBody>
      </p:sp>
      <p:sp>
        <p:nvSpPr>
          <p:cNvPr id="3074" name="Zástupný symbol pro obsah 2">
            <a:extLst>
              <a:ext uri="{FF2B5EF4-FFF2-40B4-BE49-F238E27FC236}">
                <a16:creationId xmlns:a16="http://schemas.microsoft.com/office/drawing/2014/main" id="{0E28262C-56EA-3D41-9D5A-F80E53C57A2E}"/>
              </a:ext>
            </a:extLst>
          </p:cNvPr>
          <p:cNvSpPr>
            <a:spLocks noGrp="1" noChangeArrowheads="1"/>
          </p:cNvSpPr>
          <p:nvPr>
            <p:ph idx="1"/>
          </p:nvPr>
        </p:nvSpPr>
        <p:spPr>
          <a:xfrm>
            <a:off x="628650" y="1692275"/>
            <a:ext cx="8194716" cy="4741979"/>
          </a:xfrm>
        </p:spPr>
        <p:txBody>
          <a:bodyPr/>
          <a:lstStyle/>
          <a:p>
            <a:pPr marL="468000" indent="-514350" algn="just">
              <a:lnSpc>
                <a:spcPct val="100000"/>
              </a:lnSpc>
              <a:spcBef>
                <a:spcPts val="600"/>
              </a:spcBef>
              <a:buFont typeface="Wingdings" panose="05000000000000000000" pitchFamily="2" charset="2"/>
              <a:buChar char="Ø"/>
            </a:pPr>
            <a:r>
              <a:rPr lang="cs-CZ" sz="2400" dirty="0"/>
              <a:t>Příklad grafické odlišnosti prvku vymodelovaného v různých stupních LOD</a:t>
            </a:r>
          </a:p>
          <a:p>
            <a:pPr>
              <a:lnSpc>
                <a:spcPct val="100000"/>
              </a:lnSpc>
            </a:pPr>
            <a:endParaRPr lang="cs-CZ" sz="1400" dirty="0"/>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75" y="206375"/>
            <a:ext cx="1028700" cy="1028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577975" y="206375"/>
            <a:ext cx="7566025" cy="250825"/>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Obdélník 6">
            <a:extLst>
              <a:ext uri="{FF2B5EF4-FFF2-40B4-BE49-F238E27FC236}">
                <a16:creationId xmlns:a16="http://schemas.microsoft.com/office/drawing/2014/main" id="{2C0204FA-40AF-7C41-A518-C498BCCE2033}"/>
              </a:ext>
            </a:extLst>
          </p:cNvPr>
          <p:cNvSpPr/>
          <p:nvPr/>
        </p:nvSpPr>
        <p:spPr>
          <a:xfrm>
            <a:off x="0" y="6567488"/>
            <a:ext cx="9144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12		</a:t>
            </a:r>
            <a:r>
              <a:rPr lang="cs-CZ" sz="1400" dirty="0">
                <a:solidFill>
                  <a:prstClr val="white"/>
                </a:solidFill>
              </a:rPr>
              <a:t>Kurzy pro společnost 4.0, CZ.02.2.69/0.0/0.0/16_031/0011591 </a:t>
            </a:r>
            <a:r>
              <a:rPr lang="cs-CZ" dirty="0">
                <a:solidFill>
                  <a:prstClr val="white"/>
                </a:solidFill>
              </a:rPr>
              <a:t>	</a:t>
            </a:r>
            <a:r>
              <a:rPr lang="cs-CZ" dirty="0"/>
              <a:t>	www.VSTECB.cz</a:t>
            </a:r>
          </a:p>
        </p:txBody>
      </p:sp>
      <p:pic>
        <p:nvPicPr>
          <p:cNvPr id="8" name="Obrázek 9"/>
          <p:cNvPicPr/>
          <p:nvPr/>
        </p:nvPicPr>
        <p:blipFill>
          <a:blip r:embed="rId3">
            <a:extLst>
              <a:ext uri="{28A0092B-C50C-407E-A947-70E740481C1C}">
                <a14:useLocalDpi xmlns:a14="http://schemas.microsoft.com/office/drawing/2010/main" val="0"/>
              </a:ext>
            </a:extLst>
          </a:blip>
          <a:srcRect/>
          <a:stretch>
            <a:fillRect/>
          </a:stretch>
        </p:blipFill>
        <p:spPr bwMode="auto">
          <a:xfrm>
            <a:off x="597868" y="2630592"/>
            <a:ext cx="7948262" cy="3462879"/>
          </a:xfrm>
          <a:prstGeom prst="rect">
            <a:avLst/>
          </a:prstGeom>
          <a:noFill/>
          <a:ln>
            <a:noFill/>
          </a:ln>
        </p:spPr>
      </p:pic>
    </p:spTree>
    <p:extLst>
      <p:ext uri="{BB962C8B-B14F-4D97-AF65-F5344CB8AC3E}">
        <p14:creationId xmlns:p14="http://schemas.microsoft.com/office/powerpoint/2010/main" val="3289616829"/>
      </p:ext>
    </p:extLst>
  </p:cSld>
  <p:clrMapOvr>
    <a:masterClrMapping/>
  </p:clrMapOvr>
  <p:transition spd="slow"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577975" y="457200"/>
            <a:ext cx="9090025" cy="1233488"/>
          </a:xfrm>
        </p:spPr>
        <p:txBody>
          <a:bodyPr/>
          <a:lstStyle/>
          <a:p>
            <a:r>
              <a:rPr lang="cs-CZ" altLang="cs-CZ" sz="3600" b="1" dirty="0" err="1">
                <a:solidFill>
                  <a:srgbClr val="98141B"/>
                </a:solidFill>
              </a:rPr>
              <a:t>Level</a:t>
            </a:r>
            <a:r>
              <a:rPr lang="cs-CZ" altLang="cs-CZ" sz="3600" b="1" dirty="0">
                <a:solidFill>
                  <a:srgbClr val="98141B"/>
                </a:solidFill>
              </a:rPr>
              <a:t> of </a:t>
            </a:r>
            <a:r>
              <a:rPr lang="cs-CZ" altLang="cs-CZ" sz="3600" b="1" dirty="0" err="1">
                <a:solidFill>
                  <a:srgbClr val="98141B"/>
                </a:solidFill>
              </a:rPr>
              <a:t>Development</a:t>
            </a:r>
            <a:r>
              <a:rPr lang="cs-CZ" altLang="cs-CZ" sz="3600" b="1" dirty="0">
                <a:solidFill>
                  <a:srgbClr val="98141B"/>
                </a:solidFill>
              </a:rPr>
              <a:t> </a:t>
            </a:r>
            <a:r>
              <a:rPr lang="cs-CZ" altLang="cs-CZ" sz="3600" b="1" dirty="0" err="1">
                <a:solidFill>
                  <a:srgbClr val="98141B"/>
                </a:solidFill>
              </a:rPr>
              <a:t>Specification</a:t>
            </a:r>
            <a:endParaRPr lang="cs-CZ" altLang="cs-CZ" sz="3600" b="1" dirty="0">
              <a:solidFill>
                <a:srgbClr val="98141B"/>
              </a:solidFill>
            </a:endParaRPr>
          </a:p>
        </p:txBody>
      </p:sp>
      <p:sp>
        <p:nvSpPr>
          <p:cNvPr id="3074" name="Zástupný symbol pro obsah 2">
            <a:extLst>
              <a:ext uri="{FF2B5EF4-FFF2-40B4-BE49-F238E27FC236}">
                <a16:creationId xmlns:a16="http://schemas.microsoft.com/office/drawing/2014/main" id="{0E28262C-56EA-3D41-9D5A-F80E53C57A2E}"/>
              </a:ext>
            </a:extLst>
          </p:cNvPr>
          <p:cNvSpPr>
            <a:spLocks noGrp="1" noChangeArrowheads="1"/>
          </p:cNvSpPr>
          <p:nvPr>
            <p:ph idx="1"/>
          </p:nvPr>
        </p:nvSpPr>
        <p:spPr>
          <a:xfrm>
            <a:off x="628650" y="1692275"/>
            <a:ext cx="8194716" cy="4741979"/>
          </a:xfrm>
        </p:spPr>
        <p:txBody>
          <a:bodyPr/>
          <a:lstStyle/>
          <a:p>
            <a:pPr marL="468000" indent="-514350" algn="just">
              <a:lnSpc>
                <a:spcPct val="100000"/>
              </a:lnSpc>
              <a:spcBef>
                <a:spcPts val="600"/>
              </a:spcBef>
              <a:buFont typeface="Wingdings" panose="05000000000000000000" pitchFamily="2" charset="2"/>
              <a:buChar char="Ø"/>
            </a:pPr>
            <a:r>
              <a:rPr lang="cs-CZ" sz="2400" dirty="0"/>
              <a:t>Řešení základu v LOD </a:t>
            </a:r>
            <a:r>
              <a:rPr lang="cs-CZ" sz="2400" dirty="0" err="1"/>
              <a:t>Specification</a:t>
            </a:r>
            <a:r>
              <a:rPr lang="cs-CZ" sz="2400" dirty="0"/>
              <a:t> (1/2)</a:t>
            </a:r>
          </a:p>
          <a:p>
            <a:pPr marL="0" indent="0">
              <a:lnSpc>
                <a:spcPct val="100000"/>
              </a:lnSpc>
              <a:buNone/>
            </a:pPr>
            <a:endParaRPr lang="cs-CZ" sz="1400" dirty="0"/>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75" y="206375"/>
            <a:ext cx="1028700" cy="1028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577975" y="206375"/>
            <a:ext cx="7566025" cy="250825"/>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Obdélník 6">
            <a:extLst>
              <a:ext uri="{FF2B5EF4-FFF2-40B4-BE49-F238E27FC236}">
                <a16:creationId xmlns:a16="http://schemas.microsoft.com/office/drawing/2014/main" id="{2C0204FA-40AF-7C41-A518-C498BCCE2033}"/>
              </a:ext>
            </a:extLst>
          </p:cNvPr>
          <p:cNvSpPr/>
          <p:nvPr/>
        </p:nvSpPr>
        <p:spPr>
          <a:xfrm>
            <a:off x="0" y="6567488"/>
            <a:ext cx="9144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13		</a:t>
            </a:r>
            <a:r>
              <a:rPr lang="cs-CZ" sz="1400" dirty="0">
                <a:solidFill>
                  <a:prstClr val="white"/>
                </a:solidFill>
              </a:rPr>
              <a:t>Kurzy pro společnost 4.0, CZ.02.2.69/0.0/0.0/16_031/0011591 </a:t>
            </a:r>
            <a:r>
              <a:rPr lang="cs-CZ" dirty="0">
                <a:solidFill>
                  <a:prstClr val="white"/>
                </a:solidFill>
              </a:rPr>
              <a:t>	</a:t>
            </a:r>
            <a:r>
              <a:rPr lang="cs-CZ" dirty="0"/>
              <a:t>	www.VSTECB.cz</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9989" y="2236050"/>
            <a:ext cx="4023443" cy="432354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0557842"/>
      </p:ext>
    </p:extLst>
  </p:cSld>
  <p:clrMapOvr>
    <a:masterClrMapping/>
  </p:clrMapOvr>
  <p:transition spd="slow"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577975" y="457200"/>
            <a:ext cx="9090025" cy="1233488"/>
          </a:xfrm>
        </p:spPr>
        <p:txBody>
          <a:bodyPr/>
          <a:lstStyle/>
          <a:p>
            <a:r>
              <a:rPr lang="cs-CZ" altLang="cs-CZ" sz="3600" b="1" dirty="0" err="1">
                <a:solidFill>
                  <a:srgbClr val="98141B"/>
                </a:solidFill>
              </a:rPr>
              <a:t>Level</a:t>
            </a:r>
            <a:r>
              <a:rPr lang="cs-CZ" altLang="cs-CZ" sz="3600" b="1" dirty="0">
                <a:solidFill>
                  <a:srgbClr val="98141B"/>
                </a:solidFill>
              </a:rPr>
              <a:t> of </a:t>
            </a:r>
            <a:r>
              <a:rPr lang="cs-CZ" altLang="cs-CZ" sz="3600" b="1" dirty="0" err="1">
                <a:solidFill>
                  <a:srgbClr val="98141B"/>
                </a:solidFill>
              </a:rPr>
              <a:t>Development</a:t>
            </a:r>
            <a:r>
              <a:rPr lang="cs-CZ" altLang="cs-CZ" sz="3600" b="1" dirty="0">
                <a:solidFill>
                  <a:srgbClr val="98141B"/>
                </a:solidFill>
              </a:rPr>
              <a:t> </a:t>
            </a:r>
            <a:r>
              <a:rPr lang="cs-CZ" altLang="cs-CZ" sz="3600" b="1" dirty="0" err="1">
                <a:solidFill>
                  <a:srgbClr val="98141B"/>
                </a:solidFill>
              </a:rPr>
              <a:t>Specification</a:t>
            </a:r>
            <a:endParaRPr lang="cs-CZ" altLang="cs-CZ" sz="3600" b="1" dirty="0">
              <a:solidFill>
                <a:srgbClr val="98141B"/>
              </a:solidFill>
            </a:endParaRPr>
          </a:p>
        </p:txBody>
      </p:sp>
      <p:sp>
        <p:nvSpPr>
          <p:cNvPr id="3074" name="Zástupný symbol pro obsah 2">
            <a:extLst>
              <a:ext uri="{FF2B5EF4-FFF2-40B4-BE49-F238E27FC236}">
                <a16:creationId xmlns:a16="http://schemas.microsoft.com/office/drawing/2014/main" id="{0E28262C-56EA-3D41-9D5A-F80E53C57A2E}"/>
              </a:ext>
            </a:extLst>
          </p:cNvPr>
          <p:cNvSpPr>
            <a:spLocks noGrp="1" noChangeArrowheads="1"/>
          </p:cNvSpPr>
          <p:nvPr>
            <p:ph idx="1"/>
          </p:nvPr>
        </p:nvSpPr>
        <p:spPr>
          <a:xfrm>
            <a:off x="628650" y="1692275"/>
            <a:ext cx="8194716" cy="4741979"/>
          </a:xfrm>
        </p:spPr>
        <p:txBody>
          <a:bodyPr/>
          <a:lstStyle/>
          <a:p>
            <a:pPr marL="468000" indent="-514350" algn="just">
              <a:lnSpc>
                <a:spcPct val="100000"/>
              </a:lnSpc>
              <a:spcBef>
                <a:spcPts val="600"/>
              </a:spcBef>
              <a:buFont typeface="Wingdings" panose="05000000000000000000" pitchFamily="2" charset="2"/>
              <a:buChar char="Ø"/>
            </a:pPr>
            <a:r>
              <a:rPr lang="cs-CZ" sz="2400" dirty="0"/>
              <a:t>Řešení základu v LOD </a:t>
            </a:r>
            <a:r>
              <a:rPr lang="cs-CZ" sz="2400" dirty="0" err="1"/>
              <a:t>Specification</a:t>
            </a:r>
            <a:r>
              <a:rPr lang="cs-CZ" sz="2400" dirty="0"/>
              <a:t> (2/2)</a:t>
            </a:r>
          </a:p>
          <a:p>
            <a:pPr>
              <a:lnSpc>
                <a:spcPct val="100000"/>
              </a:lnSpc>
            </a:pPr>
            <a:endParaRPr lang="cs-CZ" sz="1400" dirty="0"/>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75" y="206375"/>
            <a:ext cx="1028700" cy="1028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577975" y="206375"/>
            <a:ext cx="7566025" cy="250825"/>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Obdélník 6">
            <a:extLst>
              <a:ext uri="{FF2B5EF4-FFF2-40B4-BE49-F238E27FC236}">
                <a16:creationId xmlns:a16="http://schemas.microsoft.com/office/drawing/2014/main" id="{2C0204FA-40AF-7C41-A518-C498BCCE2033}"/>
              </a:ext>
            </a:extLst>
          </p:cNvPr>
          <p:cNvSpPr/>
          <p:nvPr/>
        </p:nvSpPr>
        <p:spPr>
          <a:xfrm>
            <a:off x="0" y="6567488"/>
            <a:ext cx="9144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14		</a:t>
            </a:r>
            <a:r>
              <a:rPr lang="cs-CZ" sz="1400" dirty="0">
                <a:solidFill>
                  <a:prstClr val="white"/>
                </a:solidFill>
              </a:rPr>
              <a:t>Kurzy pro společnost 4.0, CZ.02.2.69/0.0/0.0/16_031/0011591 </a:t>
            </a:r>
            <a:r>
              <a:rPr lang="cs-CZ" dirty="0">
                <a:solidFill>
                  <a:prstClr val="white"/>
                </a:solidFill>
              </a:rPr>
              <a:t>	</a:t>
            </a:r>
            <a:r>
              <a:rPr lang="cs-CZ" dirty="0"/>
              <a:t>	www.VSTECB.cz</a:t>
            </a:r>
          </a:p>
        </p:txBody>
      </p:sp>
      <p:pic>
        <p:nvPicPr>
          <p:cNvPr id="8" name="Obrázek 11"/>
          <p:cNvPicPr/>
          <p:nvPr/>
        </p:nvPicPr>
        <p:blipFill rotWithShape="1">
          <a:blip r:embed="rId3">
            <a:extLst>
              <a:ext uri="{28A0092B-C50C-407E-A947-70E740481C1C}">
                <a14:useLocalDpi xmlns:a14="http://schemas.microsoft.com/office/drawing/2010/main" val="0"/>
              </a:ext>
            </a:extLst>
          </a:blip>
          <a:srcRect b="47178"/>
          <a:stretch/>
        </p:blipFill>
        <p:spPr bwMode="auto">
          <a:xfrm>
            <a:off x="347575" y="2175779"/>
            <a:ext cx="4023443" cy="4019565"/>
          </a:xfrm>
          <a:prstGeom prst="rect">
            <a:avLst/>
          </a:prstGeom>
          <a:noFill/>
          <a:ln>
            <a:noFill/>
          </a:ln>
        </p:spPr>
      </p:pic>
      <p:pic>
        <p:nvPicPr>
          <p:cNvPr id="9" name="Obrázek 12"/>
          <p:cNvPicPr/>
          <p:nvPr/>
        </p:nvPicPr>
        <p:blipFill rotWithShape="1">
          <a:blip r:embed="rId3">
            <a:extLst>
              <a:ext uri="{28A0092B-C50C-407E-A947-70E740481C1C}">
                <a14:useLocalDpi xmlns:a14="http://schemas.microsoft.com/office/drawing/2010/main" val="0"/>
              </a:ext>
            </a:extLst>
          </a:blip>
          <a:srcRect t="52207"/>
          <a:stretch/>
        </p:blipFill>
        <p:spPr bwMode="auto">
          <a:xfrm>
            <a:off x="4673839" y="2558493"/>
            <a:ext cx="4023443" cy="3636850"/>
          </a:xfrm>
          <a:prstGeom prst="rect">
            <a:avLst/>
          </a:prstGeom>
          <a:noFill/>
          <a:ln>
            <a:noFill/>
          </a:ln>
        </p:spPr>
      </p:pic>
    </p:spTree>
    <p:extLst>
      <p:ext uri="{BB962C8B-B14F-4D97-AF65-F5344CB8AC3E}">
        <p14:creationId xmlns:p14="http://schemas.microsoft.com/office/powerpoint/2010/main" val="1752486582"/>
      </p:ext>
    </p:extLst>
  </p:cSld>
  <p:clrMapOvr>
    <a:masterClrMapping/>
  </p:clrMapOvr>
  <p:transition spd="slow"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577975" y="457200"/>
            <a:ext cx="9090025" cy="1233488"/>
          </a:xfrm>
        </p:spPr>
        <p:txBody>
          <a:bodyPr/>
          <a:lstStyle/>
          <a:p>
            <a:r>
              <a:rPr lang="cs-CZ" altLang="cs-CZ" sz="3600" b="1" dirty="0">
                <a:solidFill>
                  <a:srgbClr val="98141B"/>
                </a:solidFill>
              </a:rPr>
              <a:t>LOD</a:t>
            </a:r>
          </a:p>
        </p:txBody>
      </p:sp>
      <p:sp>
        <p:nvSpPr>
          <p:cNvPr id="3074" name="Zástupný symbol pro obsah 2">
            <a:extLst>
              <a:ext uri="{FF2B5EF4-FFF2-40B4-BE49-F238E27FC236}">
                <a16:creationId xmlns:a16="http://schemas.microsoft.com/office/drawing/2014/main" id="{0E28262C-56EA-3D41-9D5A-F80E53C57A2E}"/>
              </a:ext>
            </a:extLst>
          </p:cNvPr>
          <p:cNvSpPr>
            <a:spLocks noGrp="1" noChangeArrowheads="1"/>
          </p:cNvSpPr>
          <p:nvPr>
            <p:ph idx="1"/>
          </p:nvPr>
        </p:nvSpPr>
        <p:spPr>
          <a:xfrm>
            <a:off x="628650" y="1692275"/>
            <a:ext cx="8194716" cy="4741979"/>
          </a:xfrm>
        </p:spPr>
        <p:txBody>
          <a:bodyPr/>
          <a:lstStyle/>
          <a:p>
            <a:pPr marL="468000" indent="-514350" algn="just">
              <a:lnSpc>
                <a:spcPct val="100000"/>
              </a:lnSpc>
              <a:spcBef>
                <a:spcPts val="600"/>
              </a:spcBef>
              <a:buFont typeface="Wingdings" panose="05000000000000000000" pitchFamily="2" charset="2"/>
              <a:buChar char="Ø"/>
            </a:pPr>
            <a:r>
              <a:rPr lang="cs-CZ" dirty="0" err="1"/>
              <a:t>Introduction</a:t>
            </a:r>
            <a:r>
              <a:rPr lang="cs-CZ" dirty="0"/>
              <a:t> to </a:t>
            </a:r>
            <a:r>
              <a:rPr lang="cs-CZ" dirty="0" err="1"/>
              <a:t>Level</a:t>
            </a:r>
            <a:r>
              <a:rPr lang="cs-CZ" dirty="0"/>
              <a:t> of </a:t>
            </a:r>
            <a:r>
              <a:rPr lang="cs-CZ" dirty="0" err="1"/>
              <a:t>Development</a:t>
            </a:r>
            <a:endParaRPr lang="cs-CZ" dirty="0"/>
          </a:p>
          <a:p>
            <a:pPr marL="925200" lvl="1" indent="-514350" algn="just">
              <a:lnSpc>
                <a:spcPct val="100000"/>
              </a:lnSpc>
              <a:spcBef>
                <a:spcPts val="600"/>
              </a:spcBef>
              <a:buFont typeface="Wingdings" panose="05000000000000000000" pitchFamily="2" charset="2"/>
              <a:buChar char="Ø"/>
            </a:pPr>
            <a:r>
              <a:rPr lang="cs-CZ" dirty="0">
                <a:hlinkClick r:id="rId2"/>
              </a:rPr>
              <a:t>https://www.youtube.com/watch?v=KMiVdG3KMw0&amp;list=PLiw61h7GeiaIWwTvYG2LF54w0B35lfg2k</a:t>
            </a:r>
            <a:endParaRPr lang="cs-CZ" dirty="0"/>
          </a:p>
          <a:p>
            <a:pPr marL="925200" lvl="1" indent="-514350" algn="just">
              <a:lnSpc>
                <a:spcPct val="100000"/>
              </a:lnSpc>
              <a:spcBef>
                <a:spcPts val="600"/>
              </a:spcBef>
              <a:buFont typeface="Wingdings" panose="05000000000000000000" pitchFamily="2" charset="2"/>
              <a:buChar char="Ø"/>
            </a:pPr>
            <a:r>
              <a:rPr lang="cs-CZ" dirty="0"/>
              <a:t>LOD bylo přijato ke standardizaci</a:t>
            </a:r>
          </a:p>
          <a:p>
            <a:pPr marL="925200" lvl="1" indent="-514350" algn="just">
              <a:lnSpc>
                <a:spcPct val="100000"/>
              </a:lnSpc>
              <a:spcBef>
                <a:spcPts val="600"/>
              </a:spcBef>
              <a:buFont typeface="Wingdings" panose="05000000000000000000" pitchFamily="2" charset="2"/>
              <a:buChar char="Ø"/>
            </a:pPr>
            <a:r>
              <a:rPr lang="cs-CZ" dirty="0"/>
              <a:t>Aby všichni zúčastnění „mluvili stejným jazykem“</a:t>
            </a:r>
          </a:p>
          <a:p>
            <a:pPr marL="925200" lvl="1" indent="-514350" algn="just">
              <a:lnSpc>
                <a:spcPct val="100000"/>
              </a:lnSpc>
              <a:spcBef>
                <a:spcPts val="600"/>
              </a:spcBef>
              <a:buFont typeface="Wingdings" panose="05000000000000000000" pitchFamily="2" charset="2"/>
              <a:buChar char="Ø"/>
            </a:pPr>
            <a:r>
              <a:rPr lang="cs-CZ" dirty="0"/>
              <a:t>LOD k použití v komunikaci a spolupráci</a:t>
            </a:r>
          </a:p>
          <a:p>
            <a:pPr marL="925200" lvl="1" indent="-514350" algn="just">
              <a:lnSpc>
                <a:spcPct val="100000"/>
              </a:lnSpc>
              <a:spcBef>
                <a:spcPts val="600"/>
              </a:spcBef>
              <a:buFont typeface="Wingdings" panose="05000000000000000000" pitchFamily="2" charset="2"/>
              <a:buChar char="Ø"/>
            </a:pPr>
            <a:endParaRPr lang="cs-CZ" dirty="0"/>
          </a:p>
          <a:p>
            <a:pPr marL="410850" lvl="1" indent="0" algn="just">
              <a:lnSpc>
                <a:spcPct val="100000"/>
              </a:lnSpc>
              <a:spcBef>
                <a:spcPts val="600"/>
              </a:spcBef>
              <a:buNone/>
            </a:pPr>
            <a:r>
              <a:rPr lang="cs-CZ" sz="1800" i="1" dirty="0"/>
              <a:t>Zdroj: BIMFORUM, THE US CHAPTER OF BUILDINGSMART INTERNATIONAL, 2016</a:t>
            </a:r>
            <a:endParaRPr lang="cs-CZ" sz="1800" dirty="0"/>
          </a:p>
          <a:p>
            <a:pPr marL="925200" lvl="1" indent="-514350" algn="just">
              <a:lnSpc>
                <a:spcPct val="100000"/>
              </a:lnSpc>
              <a:spcBef>
                <a:spcPts val="600"/>
              </a:spcBef>
              <a:buFont typeface="Wingdings" panose="05000000000000000000" pitchFamily="2" charset="2"/>
              <a:buChar char="Ø"/>
            </a:pPr>
            <a:endParaRPr lang="cs-CZ" dirty="0"/>
          </a:p>
          <a:p>
            <a:pPr>
              <a:lnSpc>
                <a:spcPct val="100000"/>
              </a:lnSpc>
            </a:pPr>
            <a:endParaRPr lang="cs-CZ" sz="1400" dirty="0"/>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375" y="206375"/>
            <a:ext cx="1028700" cy="1028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577975" y="206375"/>
            <a:ext cx="7566025" cy="250825"/>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Obdélník 6">
            <a:extLst>
              <a:ext uri="{FF2B5EF4-FFF2-40B4-BE49-F238E27FC236}">
                <a16:creationId xmlns:a16="http://schemas.microsoft.com/office/drawing/2014/main" id="{2C0204FA-40AF-7C41-A518-C498BCCE2033}"/>
              </a:ext>
            </a:extLst>
          </p:cNvPr>
          <p:cNvSpPr/>
          <p:nvPr/>
        </p:nvSpPr>
        <p:spPr>
          <a:xfrm>
            <a:off x="0" y="6567488"/>
            <a:ext cx="9144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15		</a:t>
            </a:r>
            <a:r>
              <a:rPr lang="cs-CZ" sz="1400" dirty="0">
                <a:solidFill>
                  <a:prstClr val="white"/>
                </a:solidFill>
              </a:rPr>
              <a:t>Kurzy pro společnost 4.0, CZ.02.2.69/0.0/0.0/16_031/0011591 </a:t>
            </a:r>
            <a:r>
              <a:rPr lang="cs-CZ" dirty="0">
                <a:solidFill>
                  <a:prstClr val="white"/>
                </a:solidFill>
              </a:rPr>
              <a:t>	</a:t>
            </a:r>
            <a:r>
              <a:rPr lang="cs-CZ" dirty="0"/>
              <a:t>	www.VSTECB.cz</a:t>
            </a:r>
          </a:p>
        </p:txBody>
      </p:sp>
    </p:spTree>
    <p:extLst>
      <p:ext uri="{BB962C8B-B14F-4D97-AF65-F5344CB8AC3E}">
        <p14:creationId xmlns:p14="http://schemas.microsoft.com/office/powerpoint/2010/main" val="2993560155"/>
      </p:ext>
    </p:extLst>
  </p:cSld>
  <p:clrMapOvr>
    <a:masterClrMapping/>
  </p:clrMapOvr>
  <p:transition spd="slow"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577975" y="457200"/>
            <a:ext cx="9090025" cy="1233488"/>
          </a:xfrm>
        </p:spPr>
        <p:txBody>
          <a:bodyPr/>
          <a:lstStyle/>
          <a:p>
            <a:r>
              <a:rPr lang="cs-CZ" altLang="cs-CZ" sz="3600" b="1" dirty="0">
                <a:solidFill>
                  <a:srgbClr val="98141B"/>
                </a:solidFill>
              </a:rPr>
              <a:t>LOD a fáze návrhu</a:t>
            </a:r>
          </a:p>
        </p:txBody>
      </p:sp>
      <p:sp>
        <p:nvSpPr>
          <p:cNvPr id="3074" name="Zástupný symbol pro obsah 2">
            <a:extLst>
              <a:ext uri="{FF2B5EF4-FFF2-40B4-BE49-F238E27FC236}">
                <a16:creationId xmlns:a16="http://schemas.microsoft.com/office/drawing/2014/main" id="{0E28262C-56EA-3D41-9D5A-F80E53C57A2E}"/>
              </a:ext>
            </a:extLst>
          </p:cNvPr>
          <p:cNvSpPr>
            <a:spLocks noGrp="1" noChangeArrowheads="1"/>
          </p:cNvSpPr>
          <p:nvPr>
            <p:ph idx="1"/>
          </p:nvPr>
        </p:nvSpPr>
        <p:spPr>
          <a:xfrm>
            <a:off x="628650" y="1692275"/>
            <a:ext cx="8194716" cy="4741979"/>
          </a:xfrm>
        </p:spPr>
        <p:txBody>
          <a:bodyPr/>
          <a:lstStyle/>
          <a:p>
            <a:pPr marL="468000" indent="-514350" algn="just">
              <a:lnSpc>
                <a:spcPct val="100000"/>
              </a:lnSpc>
              <a:spcBef>
                <a:spcPts val="600"/>
              </a:spcBef>
              <a:buFont typeface="Wingdings" panose="05000000000000000000" pitchFamily="2" charset="2"/>
              <a:buChar char="Ø"/>
            </a:pPr>
            <a:r>
              <a:rPr lang="cs-CZ" sz="2000" dirty="0"/>
              <a:t>LOD není stanoveno v rané fázi návrhu, ale spíše dokončující fáze návrhu, </a:t>
            </a:r>
          </a:p>
          <a:p>
            <a:pPr marL="468000" indent="-514350" algn="just">
              <a:lnSpc>
                <a:spcPct val="100000"/>
              </a:lnSpc>
              <a:spcBef>
                <a:spcPts val="600"/>
              </a:spcBef>
              <a:buFont typeface="Wingdings" panose="05000000000000000000" pitchFamily="2" charset="2"/>
              <a:buChar char="Ø"/>
            </a:pPr>
            <a:r>
              <a:rPr lang="cs-CZ" sz="2000" dirty="0"/>
              <a:t>stejně  jakýkoliv další mezník nebo výstup, může být definován v jazyce LOD. </a:t>
            </a:r>
          </a:p>
          <a:p>
            <a:pPr marL="468000" indent="-514350" algn="just">
              <a:lnSpc>
                <a:spcPct val="100000"/>
              </a:lnSpc>
              <a:spcBef>
                <a:spcPts val="600"/>
              </a:spcBef>
              <a:buFont typeface="Wingdings" panose="05000000000000000000" pitchFamily="2" charset="2"/>
              <a:buChar char="Ø"/>
            </a:pPr>
            <a:r>
              <a:rPr lang="cs-CZ" sz="2000" dirty="0"/>
              <a:t>Důvody pro tento přístup:</a:t>
            </a:r>
          </a:p>
          <a:p>
            <a:pPr marL="925200" lvl="1" indent="-514350" algn="just">
              <a:lnSpc>
                <a:spcPct val="100000"/>
              </a:lnSpc>
              <a:spcBef>
                <a:spcPts val="600"/>
              </a:spcBef>
              <a:buFont typeface="Wingdings" panose="05000000000000000000" pitchFamily="2" charset="2"/>
              <a:buChar char="Ø"/>
            </a:pPr>
            <a:r>
              <a:rPr lang="cs-CZ" sz="1800" dirty="0"/>
              <a:t>neexistuje podrobný standard pro projektové fáze</a:t>
            </a:r>
          </a:p>
          <a:p>
            <a:pPr marL="1382400" lvl="2" indent="-514350" algn="just">
              <a:lnSpc>
                <a:spcPct val="100000"/>
              </a:lnSpc>
              <a:spcBef>
                <a:spcPts val="600"/>
              </a:spcBef>
              <a:buFont typeface="Wingdings" panose="05000000000000000000" pitchFamily="2" charset="2"/>
              <a:buChar char="Ø"/>
            </a:pPr>
            <a:r>
              <a:rPr lang="cs-CZ" sz="1800" dirty="0"/>
              <a:t>Lišící se standardy i v rámci jedné firmy</a:t>
            </a:r>
          </a:p>
          <a:p>
            <a:pPr marL="925200" lvl="1" indent="-514350" algn="just">
              <a:lnSpc>
                <a:spcPct val="100000"/>
              </a:lnSpc>
              <a:spcBef>
                <a:spcPts val="600"/>
              </a:spcBef>
              <a:buFont typeface="Wingdings" panose="05000000000000000000" pitchFamily="2" charset="2"/>
              <a:buChar char="Ø"/>
            </a:pPr>
            <a:r>
              <a:rPr lang="cs-CZ" sz="1800" dirty="0"/>
              <a:t>Progres stavebních systémů od konceptu po přesné definice se vyvíjí různým tempem</a:t>
            </a:r>
          </a:p>
          <a:p>
            <a:pPr marL="1382400" lvl="2" indent="-514350" algn="just">
              <a:lnSpc>
                <a:spcPct val="100000"/>
              </a:lnSpc>
              <a:spcBef>
                <a:spcPts val="600"/>
              </a:spcBef>
              <a:buFont typeface="Wingdings" panose="05000000000000000000" pitchFamily="2" charset="2"/>
              <a:buChar char="Ø"/>
            </a:pPr>
            <a:r>
              <a:rPr lang="cs-CZ" sz="1800" dirty="0"/>
              <a:t>v daném okamžiku budou různé prvky v různých bodech tohoto progresu. </a:t>
            </a:r>
          </a:p>
          <a:p>
            <a:pPr marL="1839600" lvl="3" indent="-514350" algn="just">
              <a:lnSpc>
                <a:spcPct val="100000"/>
              </a:lnSpc>
              <a:spcBef>
                <a:spcPts val="600"/>
              </a:spcBef>
              <a:buFont typeface="Wingdings" panose="05000000000000000000" pitchFamily="2" charset="2"/>
              <a:buChar char="Ø"/>
            </a:pPr>
            <a:r>
              <a:rPr lang="cs-CZ" sz="1600" dirty="0"/>
              <a:t>Po dokončení fáze schematického designu bude model zahrnovat mnoho prvků na úrovni LOD 200, LOD 100, LOD 300, dokonce i LOD 400 </a:t>
            </a:r>
          </a:p>
          <a:p>
            <a:pPr>
              <a:lnSpc>
                <a:spcPct val="100000"/>
              </a:lnSpc>
            </a:pPr>
            <a:endParaRPr lang="cs-CZ" sz="1400" dirty="0"/>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75" y="206375"/>
            <a:ext cx="1028700" cy="1028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577975" y="206375"/>
            <a:ext cx="7566025" cy="250825"/>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Obdélník 6">
            <a:extLst>
              <a:ext uri="{FF2B5EF4-FFF2-40B4-BE49-F238E27FC236}">
                <a16:creationId xmlns:a16="http://schemas.microsoft.com/office/drawing/2014/main" id="{2C0204FA-40AF-7C41-A518-C498BCCE2033}"/>
              </a:ext>
            </a:extLst>
          </p:cNvPr>
          <p:cNvSpPr/>
          <p:nvPr/>
        </p:nvSpPr>
        <p:spPr>
          <a:xfrm>
            <a:off x="0" y="6567488"/>
            <a:ext cx="9144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16		</a:t>
            </a:r>
            <a:r>
              <a:rPr lang="cs-CZ" sz="1400" dirty="0">
                <a:solidFill>
                  <a:prstClr val="white"/>
                </a:solidFill>
              </a:rPr>
              <a:t>Kurzy pro společnost 4.0, CZ.02.2.69/0.0/0.0/16_031/0011591 </a:t>
            </a:r>
            <a:r>
              <a:rPr lang="cs-CZ" dirty="0">
                <a:solidFill>
                  <a:prstClr val="white"/>
                </a:solidFill>
              </a:rPr>
              <a:t>	</a:t>
            </a:r>
            <a:r>
              <a:rPr lang="cs-CZ" dirty="0"/>
              <a:t>	www.VSTECB.cz</a:t>
            </a:r>
          </a:p>
        </p:txBody>
      </p:sp>
    </p:spTree>
    <p:extLst>
      <p:ext uri="{BB962C8B-B14F-4D97-AF65-F5344CB8AC3E}">
        <p14:creationId xmlns:p14="http://schemas.microsoft.com/office/powerpoint/2010/main" val="1559640962"/>
      </p:ext>
    </p:extLst>
  </p:cSld>
  <p:clrMapOvr>
    <a:masterClrMapping/>
  </p:clrMapOvr>
  <p:transition spd="slow"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577975" y="457200"/>
            <a:ext cx="9090025" cy="1233488"/>
          </a:xfrm>
        </p:spPr>
        <p:txBody>
          <a:bodyPr/>
          <a:lstStyle/>
          <a:p>
            <a:r>
              <a:rPr lang="cs-CZ" altLang="cs-CZ" sz="3600" b="1" dirty="0">
                <a:solidFill>
                  <a:srgbClr val="98141B"/>
                </a:solidFill>
              </a:rPr>
              <a:t>LOD a definice modelu</a:t>
            </a:r>
          </a:p>
        </p:txBody>
      </p:sp>
      <p:sp>
        <p:nvSpPr>
          <p:cNvPr id="3074" name="Zástupný symbol pro obsah 2">
            <a:extLst>
              <a:ext uri="{FF2B5EF4-FFF2-40B4-BE49-F238E27FC236}">
                <a16:creationId xmlns:a16="http://schemas.microsoft.com/office/drawing/2014/main" id="{0E28262C-56EA-3D41-9D5A-F80E53C57A2E}"/>
              </a:ext>
            </a:extLst>
          </p:cNvPr>
          <p:cNvSpPr>
            <a:spLocks noGrp="1" noChangeArrowheads="1"/>
          </p:cNvSpPr>
          <p:nvPr>
            <p:ph idx="1"/>
          </p:nvPr>
        </p:nvSpPr>
        <p:spPr>
          <a:xfrm>
            <a:off x="628650" y="1692275"/>
            <a:ext cx="8194716" cy="4741979"/>
          </a:xfrm>
        </p:spPr>
        <p:txBody>
          <a:bodyPr/>
          <a:lstStyle/>
          <a:p>
            <a:pPr marL="468000" indent="-514350" algn="just">
              <a:lnSpc>
                <a:spcPct val="100000"/>
              </a:lnSpc>
              <a:spcBef>
                <a:spcPts val="600"/>
              </a:spcBef>
              <a:buFont typeface="Wingdings" panose="05000000000000000000" pitchFamily="2" charset="2"/>
              <a:buChar char="Ø"/>
            </a:pPr>
            <a:r>
              <a:rPr lang="cs-CZ" sz="2400" dirty="0"/>
              <a:t>Modely projektů </a:t>
            </a:r>
          </a:p>
          <a:p>
            <a:pPr marL="925200" lvl="1" indent="-514350" algn="just">
              <a:lnSpc>
                <a:spcPct val="100000"/>
              </a:lnSpc>
              <a:spcBef>
                <a:spcPts val="600"/>
              </a:spcBef>
              <a:buFont typeface="Wingdings" panose="05000000000000000000" pitchFamily="2" charset="2"/>
              <a:buChar char="Ø"/>
            </a:pPr>
            <a:r>
              <a:rPr lang="cs-CZ" sz="2000" dirty="0"/>
              <a:t>budou vždy obsahovat prvky a montážní celky na různých úrovních vývoje </a:t>
            </a:r>
          </a:p>
          <a:p>
            <a:pPr marL="468000" indent="-514350" algn="just">
              <a:lnSpc>
                <a:spcPct val="100000"/>
              </a:lnSpc>
              <a:spcBef>
                <a:spcPts val="600"/>
              </a:spcBef>
              <a:buFont typeface="Wingdings" panose="05000000000000000000" pitchFamily="2" charset="2"/>
              <a:buChar char="Ø"/>
            </a:pPr>
            <a:r>
              <a:rPr lang="cs-CZ" sz="2400" dirty="0"/>
              <a:t>Na výkresech se vykreslují objekty a jejich části v určitém měřítku, kterému odpovídá i obrazová podrobnost.</a:t>
            </a:r>
          </a:p>
          <a:p>
            <a:pPr marL="468000" indent="-514350" algn="just">
              <a:lnSpc>
                <a:spcPct val="100000"/>
              </a:lnSpc>
              <a:spcBef>
                <a:spcPts val="600"/>
              </a:spcBef>
              <a:buFont typeface="Wingdings" panose="05000000000000000000" pitchFamily="2" charset="2"/>
              <a:buChar char="Ø"/>
            </a:pPr>
            <a:r>
              <a:rPr lang="cs-CZ" sz="2400" dirty="0"/>
              <a:t>Problematika </a:t>
            </a:r>
            <a:r>
              <a:rPr lang="cs-CZ" sz="2400" dirty="0" err="1"/>
              <a:t>Level</a:t>
            </a:r>
            <a:r>
              <a:rPr lang="cs-CZ" sz="2400" dirty="0"/>
              <a:t> of </a:t>
            </a:r>
            <a:r>
              <a:rPr lang="cs-CZ" sz="2400" dirty="0" err="1"/>
              <a:t>Development</a:t>
            </a:r>
            <a:r>
              <a:rPr lang="cs-CZ" sz="2400" dirty="0"/>
              <a:t> </a:t>
            </a:r>
          </a:p>
          <a:p>
            <a:pPr marL="925200" lvl="1" indent="-514350" algn="just">
              <a:lnSpc>
                <a:spcPct val="100000"/>
              </a:lnSpc>
              <a:spcBef>
                <a:spcPts val="600"/>
              </a:spcBef>
              <a:buFont typeface="Wingdings" panose="05000000000000000000" pitchFamily="2" charset="2"/>
              <a:buChar char="Ø"/>
            </a:pPr>
            <a:r>
              <a:rPr lang="cs-CZ" sz="2000" dirty="0"/>
              <a:t>leží na pomezí BIM ve smyslu Building Information Modeling a BIM ve smyslu Building Information Management. </a:t>
            </a:r>
          </a:p>
          <a:p>
            <a:pPr marL="468000" lvl="1" indent="-514350" algn="just">
              <a:lnSpc>
                <a:spcPct val="100000"/>
              </a:lnSpc>
              <a:spcBef>
                <a:spcPts val="600"/>
              </a:spcBef>
              <a:buFont typeface="Wingdings" panose="05000000000000000000" pitchFamily="2" charset="2"/>
              <a:buChar char="Ø"/>
            </a:pPr>
            <a:r>
              <a:rPr lang="cs-CZ" dirty="0"/>
              <a:t>BIM umožňuje rozvoj efektivního řízení projektů, </a:t>
            </a:r>
          </a:p>
          <a:p>
            <a:pPr marL="925200" lvl="2" indent="-514350" algn="just">
              <a:lnSpc>
                <a:spcPct val="100000"/>
              </a:lnSpc>
              <a:spcBef>
                <a:spcPts val="600"/>
              </a:spcBef>
              <a:buFont typeface="Wingdings" panose="05000000000000000000" pitchFamily="2" charset="2"/>
              <a:buChar char="Ø"/>
            </a:pPr>
            <a:r>
              <a:rPr lang="cs-CZ" dirty="0"/>
              <a:t>nejen ve vývojových úrovních spojených se vznikem projektu stavby jako takového, ale i v následné udržitelnosti a správě budov. </a:t>
            </a:r>
          </a:p>
          <a:p>
            <a:pPr marL="468000" indent="-514350" algn="just">
              <a:lnSpc>
                <a:spcPct val="100000"/>
              </a:lnSpc>
              <a:spcBef>
                <a:spcPts val="600"/>
              </a:spcBef>
              <a:buFont typeface="Wingdings" panose="05000000000000000000" pitchFamily="2" charset="2"/>
              <a:buChar char="Ø"/>
            </a:pPr>
            <a:r>
              <a:rPr lang="cs-CZ" sz="2400" dirty="0"/>
              <a:t>Pro vzájemnou komunikaci se používají hodnoty LOD</a:t>
            </a:r>
            <a:endParaRPr lang="cs-CZ" sz="2000" dirty="0"/>
          </a:p>
          <a:p>
            <a:pPr>
              <a:lnSpc>
                <a:spcPct val="100000"/>
              </a:lnSpc>
            </a:pPr>
            <a:endParaRPr lang="cs-CZ" sz="1400" dirty="0"/>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75" y="206375"/>
            <a:ext cx="1028700" cy="1028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577975" y="206375"/>
            <a:ext cx="7566025" cy="250825"/>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Obdélník 6">
            <a:extLst>
              <a:ext uri="{FF2B5EF4-FFF2-40B4-BE49-F238E27FC236}">
                <a16:creationId xmlns:a16="http://schemas.microsoft.com/office/drawing/2014/main" id="{2C0204FA-40AF-7C41-A518-C498BCCE2033}"/>
              </a:ext>
            </a:extLst>
          </p:cNvPr>
          <p:cNvSpPr/>
          <p:nvPr/>
        </p:nvSpPr>
        <p:spPr>
          <a:xfrm>
            <a:off x="0" y="6567488"/>
            <a:ext cx="9144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17		</a:t>
            </a:r>
            <a:r>
              <a:rPr lang="cs-CZ" sz="1400" dirty="0">
                <a:solidFill>
                  <a:prstClr val="white"/>
                </a:solidFill>
              </a:rPr>
              <a:t>Kurzy pro společnost 4.0, CZ.02.2.69/0.0/0.0/16_031/0011591 </a:t>
            </a:r>
            <a:r>
              <a:rPr lang="cs-CZ" dirty="0">
                <a:solidFill>
                  <a:prstClr val="white"/>
                </a:solidFill>
              </a:rPr>
              <a:t>	</a:t>
            </a:r>
            <a:r>
              <a:rPr lang="cs-CZ" dirty="0"/>
              <a:t>	www.VSTECB.cz</a:t>
            </a:r>
          </a:p>
        </p:txBody>
      </p:sp>
    </p:spTree>
    <p:extLst>
      <p:ext uri="{BB962C8B-B14F-4D97-AF65-F5344CB8AC3E}">
        <p14:creationId xmlns:p14="http://schemas.microsoft.com/office/powerpoint/2010/main" val="3612157129"/>
      </p:ext>
    </p:extLst>
  </p:cSld>
  <p:clrMapOvr>
    <a:masterClrMapping/>
  </p:clrMapOvr>
  <p:transition spd="slow"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577975" y="457200"/>
            <a:ext cx="9090025" cy="1233488"/>
          </a:xfrm>
        </p:spPr>
        <p:txBody>
          <a:bodyPr/>
          <a:lstStyle/>
          <a:p>
            <a:r>
              <a:rPr lang="cs-CZ" altLang="cs-CZ" sz="3600" b="1" dirty="0">
                <a:solidFill>
                  <a:srgbClr val="98141B"/>
                </a:solidFill>
              </a:rPr>
              <a:t>LOD a definice modelu</a:t>
            </a:r>
          </a:p>
        </p:txBody>
      </p:sp>
      <p:sp>
        <p:nvSpPr>
          <p:cNvPr id="3074" name="Zástupný symbol pro obsah 2">
            <a:extLst>
              <a:ext uri="{FF2B5EF4-FFF2-40B4-BE49-F238E27FC236}">
                <a16:creationId xmlns:a16="http://schemas.microsoft.com/office/drawing/2014/main" id="{0E28262C-56EA-3D41-9D5A-F80E53C57A2E}"/>
              </a:ext>
            </a:extLst>
          </p:cNvPr>
          <p:cNvSpPr>
            <a:spLocks noGrp="1" noChangeArrowheads="1"/>
          </p:cNvSpPr>
          <p:nvPr>
            <p:ph idx="1"/>
          </p:nvPr>
        </p:nvSpPr>
        <p:spPr>
          <a:xfrm>
            <a:off x="628650" y="1692275"/>
            <a:ext cx="8194716" cy="4741979"/>
          </a:xfrm>
        </p:spPr>
        <p:txBody>
          <a:bodyPr/>
          <a:lstStyle/>
          <a:p>
            <a:pPr marL="468000" indent="-514350" algn="just">
              <a:lnSpc>
                <a:spcPct val="100000"/>
              </a:lnSpc>
              <a:spcBef>
                <a:spcPts val="600"/>
              </a:spcBef>
              <a:buFont typeface="Wingdings" panose="05000000000000000000" pitchFamily="2" charset="2"/>
              <a:buChar char="Ø"/>
            </a:pPr>
            <a:r>
              <a:rPr lang="cs-CZ" sz="2400" b="1" dirty="0"/>
              <a:t>Tabulka LOD dle AIA E202</a:t>
            </a:r>
            <a:r>
              <a:rPr lang="cs-CZ" sz="2400" b="1" baseline="30000" dirty="0"/>
              <a:t>TM</a:t>
            </a:r>
          </a:p>
          <a:p>
            <a:pPr>
              <a:lnSpc>
                <a:spcPct val="100000"/>
              </a:lnSpc>
            </a:pPr>
            <a:endParaRPr lang="cs-CZ" sz="1400" dirty="0"/>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75" y="206375"/>
            <a:ext cx="1028700" cy="1028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577975" y="206375"/>
            <a:ext cx="7566025" cy="250825"/>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Obdélník 6">
            <a:extLst>
              <a:ext uri="{FF2B5EF4-FFF2-40B4-BE49-F238E27FC236}">
                <a16:creationId xmlns:a16="http://schemas.microsoft.com/office/drawing/2014/main" id="{2C0204FA-40AF-7C41-A518-C498BCCE2033}"/>
              </a:ext>
            </a:extLst>
          </p:cNvPr>
          <p:cNvSpPr/>
          <p:nvPr/>
        </p:nvSpPr>
        <p:spPr>
          <a:xfrm>
            <a:off x="0" y="6567488"/>
            <a:ext cx="9144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18 		</a:t>
            </a:r>
            <a:r>
              <a:rPr lang="cs-CZ" sz="1400" dirty="0">
                <a:solidFill>
                  <a:prstClr val="white"/>
                </a:solidFill>
              </a:rPr>
              <a:t>Kurzy pro společnost 4.0, CZ.02.2.69/0.0/0.0/16_031/0011591 </a:t>
            </a:r>
            <a:r>
              <a:rPr lang="cs-CZ" dirty="0">
                <a:solidFill>
                  <a:prstClr val="white"/>
                </a:solidFill>
              </a:rPr>
              <a:t>	</a:t>
            </a:r>
            <a:r>
              <a:rPr lang="cs-CZ" dirty="0"/>
              <a:t>	www.VSTECB.cz</a:t>
            </a:r>
          </a:p>
        </p:txBody>
      </p:sp>
      <p:graphicFrame>
        <p:nvGraphicFramePr>
          <p:cNvPr id="8" name="Tabulka 2"/>
          <p:cNvGraphicFramePr>
            <a:graphicFrameLocks noGrp="1"/>
          </p:cNvGraphicFramePr>
          <p:nvPr>
            <p:extLst>
              <p:ext uri="{D42A27DB-BD31-4B8C-83A1-F6EECF244321}">
                <p14:modId xmlns:p14="http://schemas.microsoft.com/office/powerpoint/2010/main" val="740049696"/>
              </p:ext>
            </p:extLst>
          </p:nvPr>
        </p:nvGraphicFramePr>
        <p:xfrm>
          <a:off x="698171" y="2197142"/>
          <a:ext cx="7781523" cy="4315578"/>
        </p:xfrm>
        <a:graphic>
          <a:graphicData uri="http://schemas.openxmlformats.org/drawingml/2006/table">
            <a:tbl>
              <a:tblPr firstRow="1" firstCol="1" bandRow="1">
                <a:tableStyleId>{5C22544A-7EE6-4342-B048-85BDC9FD1C3A}</a:tableStyleId>
              </a:tblPr>
              <a:tblGrid>
                <a:gridCol w="2729715">
                  <a:extLst>
                    <a:ext uri="{9D8B030D-6E8A-4147-A177-3AD203B41FA5}">
                      <a16:colId xmlns:a16="http://schemas.microsoft.com/office/drawing/2014/main" val="20000"/>
                    </a:ext>
                  </a:extLst>
                </a:gridCol>
                <a:gridCol w="5051808">
                  <a:extLst>
                    <a:ext uri="{9D8B030D-6E8A-4147-A177-3AD203B41FA5}">
                      <a16:colId xmlns:a16="http://schemas.microsoft.com/office/drawing/2014/main" val="20001"/>
                    </a:ext>
                  </a:extLst>
                </a:gridCol>
              </a:tblGrid>
              <a:tr h="509779">
                <a:tc>
                  <a:txBody>
                    <a:bodyPr/>
                    <a:lstStyle/>
                    <a:p>
                      <a:pPr algn="just">
                        <a:lnSpc>
                          <a:spcPct val="150000"/>
                        </a:lnSpc>
                        <a:spcBef>
                          <a:spcPts val="1200"/>
                        </a:spcBef>
                        <a:spcAft>
                          <a:spcPts val="0"/>
                        </a:spcAft>
                      </a:pPr>
                      <a:r>
                        <a:rPr lang="cs-CZ" sz="2000" dirty="0">
                          <a:solidFill>
                            <a:schemeClr val="tx1"/>
                          </a:solidFill>
                          <a:effectLst/>
                        </a:rPr>
                        <a:t>Popis</a:t>
                      </a:r>
                      <a:endParaRPr lang="cs-CZ" sz="2800" dirty="0">
                        <a:solidFill>
                          <a:schemeClr val="tx1"/>
                        </a:solidFill>
                        <a:effectLst/>
                        <a:latin typeface="Times New Roman"/>
                        <a:ea typeface="Calibri"/>
                      </a:endParaRPr>
                    </a:p>
                  </a:txBody>
                  <a:tcPr marL="88800" marR="88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ABAE8"/>
                    </a:solidFill>
                  </a:tcPr>
                </a:tc>
                <a:tc>
                  <a:txBody>
                    <a:bodyPr/>
                    <a:lstStyle/>
                    <a:p>
                      <a:pPr algn="just">
                        <a:lnSpc>
                          <a:spcPct val="150000"/>
                        </a:lnSpc>
                        <a:spcBef>
                          <a:spcPts val="1200"/>
                        </a:spcBef>
                        <a:spcAft>
                          <a:spcPts val="0"/>
                        </a:spcAft>
                      </a:pPr>
                      <a:r>
                        <a:rPr lang="cs-CZ" sz="2000" dirty="0">
                          <a:solidFill>
                            <a:schemeClr val="tx1"/>
                          </a:solidFill>
                          <a:effectLst/>
                        </a:rPr>
                        <a:t>Použití</a:t>
                      </a:r>
                      <a:endParaRPr lang="cs-CZ" sz="2800" dirty="0">
                        <a:solidFill>
                          <a:schemeClr val="tx1"/>
                        </a:solidFill>
                        <a:effectLst/>
                        <a:latin typeface="Times New Roman"/>
                        <a:ea typeface="Calibri"/>
                      </a:endParaRPr>
                    </a:p>
                  </a:txBody>
                  <a:tcPr marL="88800" marR="88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ABAE8"/>
                    </a:solidFill>
                  </a:tcPr>
                </a:tc>
                <a:extLst>
                  <a:ext uri="{0D108BD9-81ED-4DB2-BD59-A6C34878D82A}">
                    <a16:rowId xmlns:a16="http://schemas.microsoft.com/office/drawing/2014/main" val="10000"/>
                  </a:ext>
                </a:extLst>
              </a:tr>
              <a:tr h="559112">
                <a:tc gridSpan="2">
                  <a:txBody>
                    <a:bodyPr/>
                    <a:lstStyle/>
                    <a:p>
                      <a:pPr algn="just">
                        <a:lnSpc>
                          <a:spcPct val="150000"/>
                        </a:lnSpc>
                        <a:spcBef>
                          <a:spcPts val="1200"/>
                        </a:spcBef>
                        <a:spcAft>
                          <a:spcPts val="0"/>
                        </a:spcAft>
                      </a:pPr>
                      <a:r>
                        <a:rPr lang="cs-CZ" sz="2400" dirty="0">
                          <a:solidFill>
                            <a:schemeClr val="tx1"/>
                          </a:solidFill>
                          <a:effectLst/>
                        </a:rPr>
                        <a:t>LOD 100</a:t>
                      </a:r>
                      <a:endParaRPr lang="cs-CZ" sz="3200" dirty="0">
                        <a:solidFill>
                          <a:schemeClr val="tx1"/>
                        </a:solidFill>
                        <a:effectLst/>
                        <a:latin typeface="Times New Roman"/>
                        <a:ea typeface="Calibri"/>
                      </a:endParaRPr>
                    </a:p>
                  </a:txBody>
                  <a:tcPr marL="88800" marR="88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ABAE8"/>
                    </a:solidFill>
                  </a:tcPr>
                </a:tc>
                <a:tc hMerge="1">
                  <a:txBody>
                    <a:bodyPr/>
                    <a:lstStyle/>
                    <a:p>
                      <a:endParaRPr lang="cs-CZ"/>
                    </a:p>
                  </a:txBody>
                  <a:tcPr/>
                </a:tc>
                <a:extLst>
                  <a:ext uri="{0D108BD9-81ED-4DB2-BD59-A6C34878D82A}">
                    <a16:rowId xmlns:a16="http://schemas.microsoft.com/office/drawing/2014/main" val="10001"/>
                  </a:ext>
                </a:extLst>
              </a:tr>
              <a:tr h="3246687">
                <a:tc>
                  <a:txBody>
                    <a:bodyPr/>
                    <a:lstStyle/>
                    <a:p>
                      <a:pPr>
                        <a:lnSpc>
                          <a:spcPct val="150000"/>
                        </a:lnSpc>
                        <a:spcBef>
                          <a:spcPts val="1200"/>
                        </a:spcBef>
                        <a:spcAft>
                          <a:spcPts val="0"/>
                        </a:spcAft>
                      </a:pPr>
                      <a:r>
                        <a:rPr lang="cs-CZ" sz="1800" dirty="0">
                          <a:solidFill>
                            <a:schemeClr val="tx1"/>
                          </a:solidFill>
                          <a:effectLst/>
                        </a:rPr>
                        <a:t>Celkový objemový model budovy, orientační plocha, objem, umístění a orientace ve 3D modelu, nebo jiné reprezentaci.</a:t>
                      </a:r>
                      <a:endParaRPr lang="cs-CZ" sz="1800" dirty="0">
                        <a:solidFill>
                          <a:schemeClr val="tx1"/>
                        </a:solidFill>
                        <a:effectLst/>
                        <a:latin typeface="Times New Roman"/>
                        <a:ea typeface="Calibri"/>
                      </a:endParaRPr>
                    </a:p>
                  </a:txBody>
                  <a:tcPr marL="88800" marR="88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lvl="0" indent="-342900" algn="just">
                        <a:lnSpc>
                          <a:spcPct val="100000"/>
                        </a:lnSpc>
                        <a:spcBef>
                          <a:spcPts val="1200"/>
                        </a:spcBef>
                        <a:spcAft>
                          <a:spcPts val="0"/>
                        </a:spcAft>
                        <a:buFont typeface="Symbol"/>
                        <a:buChar char=""/>
                      </a:pPr>
                      <a:r>
                        <a:rPr lang="cs-CZ" sz="1800" b="1" dirty="0">
                          <a:effectLst/>
                        </a:rPr>
                        <a:t>Analýzy</a:t>
                      </a:r>
                      <a:r>
                        <a:rPr lang="cs-CZ" sz="1800" dirty="0">
                          <a:effectLst/>
                        </a:rPr>
                        <a:t> – založené na objemu, ploše, typu výstavby, umístění a orientaci projektu. Mohou být provedeny první analýzy výkonnosti budovy.</a:t>
                      </a:r>
                    </a:p>
                    <a:p>
                      <a:pPr marL="342900" lvl="0" indent="-342900" algn="just">
                        <a:lnSpc>
                          <a:spcPct val="100000"/>
                        </a:lnSpc>
                        <a:spcBef>
                          <a:spcPts val="1200"/>
                        </a:spcBef>
                        <a:spcAft>
                          <a:spcPts val="0"/>
                        </a:spcAft>
                        <a:buFont typeface="Symbol"/>
                        <a:buChar char=""/>
                      </a:pPr>
                      <a:r>
                        <a:rPr lang="cs-CZ" sz="1800" b="1" dirty="0">
                          <a:effectLst/>
                        </a:rPr>
                        <a:t>Rozpočtování</a:t>
                      </a:r>
                      <a:r>
                        <a:rPr lang="cs-CZ" sz="1800" dirty="0">
                          <a:effectLst/>
                        </a:rPr>
                        <a:t> – založené na známém přibližném objemu, ploše, typu výstavby atd.</a:t>
                      </a:r>
                    </a:p>
                    <a:p>
                      <a:pPr marL="342900" lvl="0" indent="-342900" algn="just">
                        <a:lnSpc>
                          <a:spcPct val="100000"/>
                        </a:lnSpc>
                        <a:spcBef>
                          <a:spcPts val="1200"/>
                        </a:spcBef>
                        <a:spcAft>
                          <a:spcPts val="0"/>
                        </a:spcAft>
                        <a:buFont typeface="Symbol"/>
                        <a:buChar char=""/>
                      </a:pPr>
                      <a:r>
                        <a:rPr lang="cs-CZ" sz="1800" b="1" dirty="0">
                          <a:effectLst/>
                        </a:rPr>
                        <a:t>Plánovaní</a:t>
                      </a:r>
                      <a:r>
                        <a:rPr lang="cs-CZ" sz="1800" dirty="0">
                          <a:effectLst/>
                        </a:rPr>
                        <a:t> – rozvržení projektu na fáze, odhad celkové doby trvání projektu</a:t>
                      </a:r>
                      <a:endParaRPr lang="cs-CZ" sz="1800" dirty="0">
                        <a:effectLst/>
                        <a:latin typeface="Times New Roman"/>
                        <a:ea typeface="Calibri"/>
                      </a:endParaRPr>
                    </a:p>
                  </a:txBody>
                  <a:tcPr marL="88800" marR="88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957284646"/>
      </p:ext>
    </p:extLst>
  </p:cSld>
  <p:clrMapOvr>
    <a:masterClrMapping/>
  </p:clrMapOvr>
  <p:transition spd="slow"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577975" y="457200"/>
            <a:ext cx="9090025" cy="1233488"/>
          </a:xfrm>
        </p:spPr>
        <p:txBody>
          <a:bodyPr/>
          <a:lstStyle/>
          <a:p>
            <a:r>
              <a:rPr lang="cs-CZ" altLang="cs-CZ" sz="3600" b="1" dirty="0">
                <a:solidFill>
                  <a:srgbClr val="98141B"/>
                </a:solidFill>
              </a:rPr>
              <a:t>Úvod</a:t>
            </a:r>
          </a:p>
        </p:txBody>
      </p:sp>
      <p:sp>
        <p:nvSpPr>
          <p:cNvPr id="3074" name="Zástupný symbol pro obsah 2">
            <a:extLst>
              <a:ext uri="{FF2B5EF4-FFF2-40B4-BE49-F238E27FC236}">
                <a16:creationId xmlns:a16="http://schemas.microsoft.com/office/drawing/2014/main" id="{0E28262C-56EA-3D41-9D5A-F80E53C57A2E}"/>
              </a:ext>
            </a:extLst>
          </p:cNvPr>
          <p:cNvSpPr>
            <a:spLocks noGrp="1" noChangeArrowheads="1"/>
          </p:cNvSpPr>
          <p:nvPr>
            <p:ph idx="1"/>
          </p:nvPr>
        </p:nvSpPr>
        <p:spPr>
          <a:xfrm>
            <a:off x="628650" y="1692275"/>
            <a:ext cx="8194716" cy="4741979"/>
          </a:xfrm>
        </p:spPr>
        <p:txBody>
          <a:bodyPr/>
          <a:lstStyle/>
          <a:p>
            <a:pPr marL="468000" indent="-514350">
              <a:lnSpc>
                <a:spcPct val="100000"/>
              </a:lnSpc>
              <a:spcBef>
                <a:spcPts val="600"/>
              </a:spcBef>
              <a:buFont typeface="Wingdings" panose="05000000000000000000" pitchFamily="2" charset="2"/>
              <a:buChar char="Ø"/>
            </a:pPr>
            <a:r>
              <a:rPr lang="cs-CZ" sz="2000" dirty="0"/>
              <a:t>Úvod do problematiky BIM (Building Information Modeling)</a:t>
            </a:r>
          </a:p>
          <a:p>
            <a:pPr marL="925200" lvl="1" indent="-514350">
              <a:lnSpc>
                <a:spcPct val="100000"/>
              </a:lnSpc>
              <a:spcBef>
                <a:spcPts val="600"/>
              </a:spcBef>
              <a:buFont typeface="Wingdings" panose="05000000000000000000" pitchFamily="2" charset="2"/>
              <a:buChar char="Ø"/>
            </a:pPr>
            <a:r>
              <a:rPr lang="cs-CZ" sz="2000" dirty="0"/>
              <a:t>Základní charakteristika BIM</a:t>
            </a:r>
          </a:p>
          <a:p>
            <a:pPr marL="925200" lvl="1" indent="-514350">
              <a:lnSpc>
                <a:spcPct val="100000"/>
              </a:lnSpc>
              <a:spcBef>
                <a:spcPts val="600"/>
              </a:spcBef>
              <a:buFont typeface="Wingdings" panose="05000000000000000000" pitchFamily="2" charset="2"/>
              <a:buChar char="Ø"/>
            </a:pPr>
            <a:r>
              <a:rPr lang="cs-CZ" sz="2000" dirty="0"/>
              <a:t>Koncepce BIM</a:t>
            </a:r>
          </a:p>
          <a:p>
            <a:pPr marL="925200" lvl="1" indent="-514350">
              <a:lnSpc>
                <a:spcPct val="100000"/>
              </a:lnSpc>
              <a:spcBef>
                <a:spcPts val="600"/>
              </a:spcBef>
              <a:buFont typeface="Wingdings" panose="05000000000000000000" pitchFamily="2" charset="2"/>
              <a:buChar char="Ø"/>
            </a:pPr>
            <a:r>
              <a:rPr lang="cs-CZ" sz="2000" dirty="0"/>
              <a:t>Rozdíl mezi 3D modelem a BIM modelem</a:t>
            </a:r>
          </a:p>
          <a:p>
            <a:pPr marL="925200" lvl="1" indent="-514350">
              <a:lnSpc>
                <a:spcPct val="100000"/>
              </a:lnSpc>
              <a:spcBef>
                <a:spcPts val="600"/>
              </a:spcBef>
              <a:buFont typeface="Wingdings" panose="05000000000000000000" pitchFamily="2" charset="2"/>
              <a:buChar char="Ø"/>
            </a:pPr>
            <a:r>
              <a:rPr lang="cs-CZ" sz="2000" dirty="0"/>
              <a:t>Výhody BIM modelu v jednotlivých fázích stavby</a:t>
            </a:r>
          </a:p>
          <a:p>
            <a:pPr marL="925200" lvl="1" indent="-514350">
              <a:lnSpc>
                <a:spcPct val="100000"/>
              </a:lnSpc>
              <a:spcBef>
                <a:spcPts val="600"/>
              </a:spcBef>
              <a:buFont typeface="Wingdings" panose="05000000000000000000" pitchFamily="2" charset="2"/>
              <a:buChar char="Ø"/>
            </a:pPr>
            <a:r>
              <a:rPr lang="cs-CZ" sz="2000" dirty="0"/>
              <a:t>Koordinace profesí v BIM</a:t>
            </a:r>
          </a:p>
          <a:p>
            <a:pPr marL="925200" lvl="1" indent="-514350">
              <a:lnSpc>
                <a:spcPct val="100000"/>
              </a:lnSpc>
              <a:spcBef>
                <a:spcPts val="600"/>
              </a:spcBef>
              <a:buFont typeface="Wingdings" panose="05000000000000000000" pitchFamily="2" charset="2"/>
              <a:buChar char="Ø"/>
            </a:pPr>
            <a:r>
              <a:rPr lang="cs-CZ" sz="2000" dirty="0"/>
              <a:t>BIM jako komunikační nástroj</a:t>
            </a:r>
          </a:p>
          <a:p>
            <a:pPr marL="468000" indent="-514350">
              <a:lnSpc>
                <a:spcPct val="100000"/>
              </a:lnSpc>
              <a:spcBef>
                <a:spcPts val="600"/>
              </a:spcBef>
              <a:buFont typeface="Wingdings" panose="05000000000000000000" pitchFamily="2" charset="2"/>
              <a:buChar char="Ø"/>
            </a:pPr>
            <a:r>
              <a:rPr lang="cs-CZ" sz="2000" dirty="0"/>
              <a:t>Procesy informačního modelování</a:t>
            </a:r>
          </a:p>
          <a:p>
            <a:pPr marL="925200" lvl="1" indent="-514350">
              <a:lnSpc>
                <a:spcPct val="100000"/>
              </a:lnSpc>
              <a:spcBef>
                <a:spcPts val="600"/>
              </a:spcBef>
              <a:buFont typeface="Wingdings" panose="05000000000000000000" pitchFamily="2" charset="2"/>
              <a:buChar char="Ø"/>
            </a:pPr>
            <a:r>
              <a:rPr lang="cs-CZ" sz="2000" dirty="0"/>
              <a:t>Plán realizace informačního modelování (BIM Project </a:t>
            </a:r>
            <a:r>
              <a:rPr lang="cs-CZ" sz="2000" dirty="0" err="1"/>
              <a:t>Execution</a:t>
            </a:r>
            <a:r>
              <a:rPr lang="cs-CZ" sz="2000" dirty="0"/>
              <a:t> </a:t>
            </a:r>
            <a:r>
              <a:rPr lang="cs-CZ" sz="2000" dirty="0" err="1"/>
              <a:t>Plan</a:t>
            </a:r>
            <a:r>
              <a:rPr lang="cs-CZ" sz="2000" dirty="0"/>
              <a:t>)</a:t>
            </a:r>
          </a:p>
          <a:p>
            <a:pPr marL="925200" lvl="1" indent="-514350">
              <a:lnSpc>
                <a:spcPct val="100000"/>
              </a:lnSpc>
              <a:spcBef>
                <a:spcPts val="600"/>
              </a:spcBef>
              <a:buFont typeface="Wingdings" panose="05000000000000000000" pitchFamily="2" charset="2"/>
              <a:buChar char="Ø"/>
            </a:pPr>
            <a:r>
              <a:rPr lang="cs-CZ" sz="2000" dirty="0" err="1"/>
              <a:t>Industrial</a:t>
            </a:r>
            <a:r>
              <a:rPr lang="cs-CZ" sz="2000" dirty="0"/>
              <a:t> </a:t>
            </a:r>
            <a:r>
              <a:rPr lang="cs-CZ" sz="2000" dirty="0" err="1"/>
              <a:t>Foundation</a:t>
            </a:r>
            <a:r>
              <a:rPr lang="cs-CZ" sz="2000" dirty="0"/>
              <a:t> </a:t>
            </a:r>
            <a:r>
              <a:rPr lang="cs-CZ" sz="2000" dirty="0" err="1"/>
              <a:t>Classes</a:t>
            </a:r>
            <a:r>
              <a:rPr lang="cs-CZ" sz="2000" dirty="0"/>
              <a:t> (IFC)</a:t>
            </a:r>
          </a:p>
          <a:p>
            <a:pPr marL="925200" lvl="1" indent="-514350">
              <a:lnSpc>
                <a:spcPct val="100000"/>
              </a:lnSpc>
              <a:spcBef>
                <a:spcPts val="600"/>
              </a:spcBef>
              <a:buFont typeface="Wingdings" panose="05000000000000000000" pitchFamily="2" charset="2"/>
              <a:buChar char="Ø"/>
            </a:pPr>
            <a:r>
              <a:rPr lang="cs-CZ" sz="2000" dirty="0"/>
              <a:t>Management BIM =</a:t>
            </a:r>
            <a:r>
              <a:rPr lang="en-US" sz="2000" dirty="0"/>
              <a:t>&gt; Building Information Management</a:t>
            </a:r>
            <a:endParaRPr lang="cs-CZ" sz="2000" dirty="0"/>
          </a:p>
          <a:p>
            <a:pPr>
              <a:lnSpc>
                <a:spcPct val="100000"/>
              </a:lnSpc>
            </a:pPr>
            <a:endParaRPr lang="cs-CZ" sz="2400" dirty="0"/>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75" y="206375"/>
            <a:ext cx="1028700" cy="1028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577975" y="206375"/>
            <a:ext cx="7566025" cy="250825"/>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Obdélník 6">
            <a:extLst>
              <a:ext uri="{FF2B5EF4-FFF2-40B4-BE49-F238E27FC236}">
                <a16:creationId xmlns:a16="http://schemas.microsoft.com/office/drawing/2014/main" id="{2C0204FA-40AF-7C41-A518-C498BCCE2033}"/>
              </a:ext>
            </a:extLst>
          </p:cNvPr>
          <p:cNvSpPr/>
          <p:nvPr/>
        </p:nvSpPr>
        <p:spPr>
          <a:xfrm>
            <a:off x="0" y="6567488"/>
            <a:ext cx="9144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1		</a:t>
            </a:r>
            <a:r>
              <a:rPr lang="cs-CZ" sz="1400" dirty="0">
                <a:solidFill>
                  <a:prstClr val="white"/>
                </a:solidFill>
              </a:rPr>
              <a:t>Kurzy pro společnost 4.0, CZ.02.2.69/0.0/0.0/16_031/0011591 </a:t>
            </a:r>
            <a:r>
              <a:rPr lang="cs-CZ" dirty="0">
                <a:solidFill>
                  <a:prstClr val="white"/>
                </a:solidFill>
              </a:rPr>
              <a:t>	</a:t>
            </a:r>
            <a:r>
              <a:rPr lang="cs-CZ" dirty="0"/>
              <a:t>	www.VSTECB.cz</a:t>
            </a:r>
          </a:p>
        </p:txBody>
      </p:sp>
    </p:spTree>
    <p:extLst>
      <p:ext uri="{BB962C8B-B14F-4D97-AF65-F5344CB8AC3E}">
        <p14:creationId xmlns:p14="http://schemas.microsoft.com/office/powerpoint/2010/main" val="460493379"/>
      </p:ext>
    </p:extLst>
  </p:cSld>
  <p:clrMapOvr>
    <a:masterClrMapping/>
  </p:clrMapOvr>
  <p:transition spd="slow"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577975" y="457200"/>
            <a:ext cx="9090025" cy="1233488"/>
          </a:xfrm>
        </p:spPr>
        <p:txBody>
          <a:bodyPr/>
          <a:lstStyle/>
          <a:p>
            <a:r>
              <a:rPr lang="cs-CZ" altLang="cs-CZ" sz="3600" b="1" dirty="0">
                <a:solidFill>
                  <a:srgbClr val="98141B"/>
                </a:solidFill>
              </a:rPr>
              <a:t>LOD a definice modelu</a:t>
            </a:r>
          </a:p>
        </p:txBody>
      </p:sp>
      <p:sp>
        <p:nvSpPr>
          <p:cNvPr id="3074" name="Zástupný symbol pro obsah 2">
            <a:extLst>
              <a:ext uri="{FF2B5EF4-FFF2-40B4-BE49-F238E27FC236}">
                <a16:creationId xmlns:a16="http://schemas.microsoft.com/office/drawing/2014/main" id="{0E28262C-56EA-3D41-9D5A-F80E53C57A2E}"/>
              </a:ext>
            </a:extLst>
          </p:cNvPr>
          <p:cNvSpPr>
            <a:spLocks noGrp="1" noChangeArrowheads="1"/>
          </p:cNvSpPr>
          <p:nvPr>
            <p:ph idx="1"/>
          </p:nvPr>
        </p:nvSpPr>
        <p:spPr>
          <a:xfrm>
            <a:off x="628650" y="1692275"/>
            <a:ext cx="8194716" cy="4741979"/>
          </a:xfrm>
        </p:spPr>
        <p:txBody>
          <a:bodyPr/>
          <a:lstStyle/>
          <a:p>
            <a:pPr marL="468000" indent="-514350" algn="just">
              <a:lnSpc>
                <a:spcPct val="100000"/>
              </a:lnSpc>
              <a:spcBef>
                <a:spcPts val="600"/>
              </a:spcBef>
              <a:buFont typeface="Wingdings" panose="05000000000000000000" pitchFamily="2" charset="2"/>
              <a:buChar char="Ø"/>
            </a:pPr>
            <a:r>
              <a:rPr lang="cs-CZ" sz="2400" b="1" dirty="0"/>
              <a:t>Tabulka LOD dle AIA E202</a:t>
            </a:r>
            <a:r>
              <a:rPr lang="cs-CZ" sz="2400" b="1" baseline="30000" dirty="0"/>
              <a:t>TM</a:t>
            </a:r>
          </a:p>
          <a:p>
            <a:pPr>
              <a:lnSpc>
                <a:spcPct val="100000"/>
              </a:lnSpc>
            </a:pPr>
            <a:endParaRPr lang="cs-CZ" sz="1400" dirty="0"/>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75" y="206375"/>
            <a:ext cx="1028700" cy="1028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577975" y="206375"/>
            <a:ext cx="7566025" cy="250825"/>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Obdélník 6">
            <a:extLst>
              <a:ext uri="{FF2B5EF4-FFF2-40B4-BE49-F238E27FC236}">
                <a16:creationId xmlns:a16="http://schemas.microsoft.com/office/drawing/2014/main" id="{2C0204FA-40AF-7C41-A518-C498BCCE2033}"/>
              </a:ext>
            </a:extLst>
          </p:cNvPr>
          <p:cNvSpPr/>
          <p:nvPr/>
        </p:nvSpPr>
        <p:spPr>
          <a:xfrm>
            <a:off x="0" y="6567488"/>
            <a:ext cx="9144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19		</a:t>
            </a:r>
            <a:r>
              <a:rPr lang="cs-CZ" sz="1400" dirty="0">
                <a:solidFill>
                  <a:prstClr val="white"/>
                </a:solidFill>
              </a:rPr>
              <a:t>Kurzy pro společnost 4.0, CZ.02.2.69/0.0/0.0/16_031/0011591 </a:t>
            </a:r>
            <a:r>
              <a:rPr lang="cs-CZ" dirty="0">
                <a:solidFill>
                  <a:prstClr val="white"/>
                </a:solidFill>
              </a:rPr>
              <a:t>	</a:t>
            </a:r>
            <a:r>
              <a:rPr lang="cs-CZ" dirty="0"/>
              <a:t>	www.VSTECB.cz</a:t>
            </a:r>
          </a:p>
        </p:txBody>
      </p:sp>
      <p:graphicFrame>
        <p:nvGraphicFramePr>
          <p:cNvPr id="9" name="Tabulka 2"/>
          <p:cNvGraphicFramePr>
            <a:graphicFrameLocks noGrp="1"/>
          </p:cNvGraphicFramePr>
          <p:nvPr>
            <p:extLst>
              <p:ext uri="{D42A27DB-BD31-4B8C-83A1-F6EECF244321}">
                <p14:modId xmlns:p14="http://schemas.microsoft.com/office/powerpoint/2010/main" val="3811069208"/>
              </p:ext>
            </p:extLst>
          </p:nvPr>
        </p:nvGraphicFramePr>
        <p:xfrm>
          <a:off x="715105" y="2205147"/>
          <a:ext cx="7781523" cy="4350694"/>
        </p:xfrm>
        <a:graphic>
          <a:graphicData uri="http://schemas.openxmlformats.org/drawingml/2006/table">
            <a:tbl>
              <a:tblPr firstRow="1" firstCol="1" bandRow="1">
                <a:tableStyleId>{5C22544A-7EE6-4342-B048-85BDC9FD1C3A}</a:tableStyleId>
              </a:tblPr>
              <a:tblGrid>
                <a:gridCol w="2729715">
                  <a:extLst>
                    <a:ext uri="{9D8B030D-6E8A-4147-A177-3AD203B41FA5}">
                      <a16:colId xmlns:a16="http://schemas.microsoft.com/office/drawing/2014/main" val="20000"/>
                    </a:ext>
                  </a:extLst>
                </a:gridCol>
                <a:gridCol w="5051808">
                  <a:extLst>
                    <a:ext uri="{9D8B030D-6E8A-4147-A177-3AD203B41FA5}">
                      <a16:colId xmlns:a16="http://schemas.microsoft.com/office/drawing/2014/main" val="20001"/>
                    </a:ext>
                  </a:extLst>
                </a:gridCol>
              </a:tblGrid>
              <a:tr h="386512">
                <a:tc>
                  <a:txBody>
                    <a:bodyPr/>
                    <a:lstStyle/>
                    <a:p>
                      <a:pPr algn="just">
                        <a:lnSpc>
                          <a:spcPct val="150000"/>
                        </a:lnSpc>
                        <a:spcBef>
                          <a:spcPts val="1200"/>
                        </a:spcBef>
                        <a:spcAft>
                          <a:spcPts val="0"/>
                        </a:spcAft>
                      </a:pPr>
                      <a:r>
                        <a:rPr lang="cs-CZ" sz="2000" dirty="0">
                          <a:solidFill>
                            <a:schemeClr val="tx1"/>
                          </a:solidFill>
                          <a:effectLst/>
                        </a:rPr>
                        <a:t>Popis</a:t>
                      </a:r>
                      <a:endParaRPr lang="cs-CZ" sz="2800" dirty="0">
                        <a:solidFill>
                          <a:schemeClr val="tx1"/>
                        </a:solidFill>
                        <a:effectLst/>
                        <a:latin typeface="Times New Roman"/>
                        <a:ea typeface="Calibri"/>
                      </a:endParaRPr>
                    </a:p>
                  </a:txBody>
                  <a:tcPr marL="88800" marR="88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ABAE8"/>
                    </a:solidFill>
                  </a:tcPr>
                </a:tc>
                <a:tc>
                  <a:txBody>
                    <a:bodyPr/>
                    <a:lstStyle/>
                    <a:p>
                      <a:pPr algn="just">
                        <a:lnSpc>
                          <a:spcPct val="150000"/>
                        </a:lnSpc>
                        <a:spcBef>
                          <a:spcPts val="1200"/>
                        </a:spcBef>
                        <a:spcAft>
                          <a:spcPts val="0"/>
                        </a:spcAft>
                      </a:pPr>
                      <a:r>
                        <a:rPr lang="cs-CZ" sz="2000" dirty="0">
                          <a:solidFill>
                            <a:schemeClr val="tx1"/>
                          </a:solidFill>
                          <a:effectLst/>
                        </a:rPr>
                        <a:t>Použití</a:t>
                      </a:r>
                      <a:endParaRPr lang="cs-CZ" sz="2800" dirty="0">
                        <a:solidFill>
                          <a:schemeClr val="tx1"/>
                        </a:solidFill>
                        <a:effectLst/>
                        <a:latin typeface="Times New Roman"/>
                        <a:ea typeface="Calibri"/>
                      </a:endParaRPr>
                    </a:p>
                  </a:txBody>
                  <a:tcPr marL="88800" marR="88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ABAE8"/>
                    </a:solidFill>
                  </a:tcPr>
                </a:tc>
                <a:extLst>
                  <a:ext uri="{0D108BD9-81ED-4DB2-BD59-A6C34878D82A}">
                    <a16:rowId xmlns:a16="http://schemas.microsoft.com/office/drawing/2014/main" val="10000"/>
                  </a:ext>
                </a:extLst>
              </a:tr>
              <a:tr h="463875">
                <a:tc gridSpan="2">
                  <a:txBody>
                    <a:bodyPr/>
                    <a:lstStyle/>
                    <a:p>
                      <a:pPr algn="just">
                        <a:lnSpc>
                          <a:spcPct val="150000"/>
                        </a:lnSpc>
                        <a:spcBef>
                          <a:spcPts val="1200"/>
                        </a:spcBef>
                        <a:spcAft>
                          <a:spcPts val="0"/>
                        </a:spcAft>
                      </a:pPr>
                      <a:r>
                        <a:rPr lang="cs-CZ" sz="2400" dirty="0">
                          <a:solidFill>
                            <a:schemeClr val="tx1"/>
                          </a:solidFill>
                          <a:effectLst/>
                        </a:rPr>
                        <a:t>LOD 200</a:t>
                      </a:r>
                      <a:endParaRPr lang="cs-CZ" sz="3200" dirty="0">
                        <a:solidFill>
                          <a:schemeClr val="tx1"/>
                        </a:solidFill>
                        <a:effectLst/>
                        <a:latin typeface="Times New Roman"/>
                        <a:ea typeface="Calibri"/>
                      </a:endParaRPr>
                    </a:p>
                  </a:txBody>
                  <a:tcPr marL="88800" marR="88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ABAE8"/>
                    </a:solidFill>
                  </a:tcPr>
                </a:tc>
                <a:tc hMerge="1">
                  <a:txBody>
                    <a:bodyPr/>
                    <a:lstStyle/>
                    <a:p>
                      <a:endParaRPr lang="cs-CZ"/>
                    </a:p>
                  </a:txBody>
                  <a:tcPr/>
                </a:tc>
                <a:extLst>
                  <a:ext uri="{0D108BD9-81ED-4DB2-BD59-A6C34878D82A}">
                    <a16:rowId xmlns:a16="http://schemas.microsoft.com/office/drawing/2014/main" val="10001"/>
                  </a:ext>
                </a:extLst>
              </a:tr>
              <a:tr h="3452359">
                <a:tc>
                  <a:txBody>
                    <a:bodyPr/>
                    <a:lstStyle/>
                    <a:p>
                      <a:pPr>
                        <a:lnSpc>
                          <a:spcPct val="150000"/>
                        </a:lnSpc>
                        <a:spcBef>
                          <a:spcPts val="1200"/>
                        </a:spcBef>
                        <a:spcAft>
                          <a:spcPts val="0"/>
                        </a:spcAft>
                      </a:pPr>
                      <a:r>
                        <a:rPr lang="vi-VN" sz="1400" dirty="0">
                          <a:solidFill>
                            <a:schemeClr val="tx1"/>
                          </a:solidFill>
                          <a:effectLst/>
                          <a:latin typeface="Calibri" panose="020F0502020204030204" pitchFamily="34" charset="0"/>
                        </a:rPr>
                        <a:t>Jednotlivé stavební elementy jsou modelovány jako generalizované systémy nebo seskupení elementů s přibližným množstvím, rozměrem, tvarem, umístěním a orientací. K jednotlivým elementům mohou být přiřazeny negeometrické popisné informace.</a:t>
                      </a:r>
                      <a:endParaRPr lang="cs-CZ" sz="1400" dirty="0">
                        <a:solidFill>
                          <a:schemeClr val="tx1"/>
                        </a:solidFill>
                        <a:effectLst/>
                        <a:latin typeface="Calibri" panose="020F0502020204030204" pitchFamily="34" charset="0"/>
                        <a:ea typeface="Calibri"/>
                      </a:endParaRPr>
                    </a:p>
                  </a:txBody>
                  <a:tcPr marL="88800" marR="88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lvl="0" indent="-342900" algn="just">
                        <a:lnSpc>
                          <a:spcPct val="100000"/>
                        </a:lnSpc>
                        <a:spcBef>
                          <a:spcPts val="1200"/>
                        </a:spcBef>
                        <a:spcAft>
                          <a:spcPts val="0"/>
                        </a:spcAft>
                        <a:buFont typeface="Symbol"/>
                        <a:buChar char=""/>
                      </a:pPr>
                      <a:r>
                        <a:rPr lang="cs-CZ" sz="1800" b="1" dirty="0">
                          <a:effectLst/>
                        </a:rPr>
                        <a:t>Analýzy</a:t>
                      </a:r>
                      <a:r>
                        <a:rPr lang="cs-CZ" sz="1800" dirty="0">
                          <a:effectLst/>
                        </a:rPr>
                        <a:t> – analýzy výkonnosti stavby mohou být založené na přibližných informacích o výkonnosti jednotlivých typů stavebních elementů.</a:t>
                      </a:r>
                    </a:p>
                    <a:p>
                      <a:pPr marL="342900" lvl="0" indent="-342900" algn="just">
                        <a:lnSpc>
                          <a:spcPct val="100000"/>
                        </a:lnSpc>
                        <a:spcBef>
                          <a:spcPts val="1200"/>
                        </a:spcBef>
                        <a:spcAft>
                          <a:spcPts val="0"/>
                        </a:spcAft>
                        <a:buFont typeface="Symbol"/>
                        <a:buChar char=""/>
                      </a:pPr>
                      <a:r>
                        <a:rPr lang="cs-CZ" sz="1800" b="1" dirty="0">
                          <a:effectLst/>
                        </a:rPr>
                        <a:t>Rozpočtování</a:t>
                      </a:r>
                      <a:r>
                        <a:rPr lang="cs-CZ" sz="1800" dirty="0">
                          <a:effectLst/>
                        </a:rPr>
                        <a:t> – může být založeno na přibližných informacích v modelu s využitím konceptuálních technik odhadu.</a:t>
                      </a:r>
                    </a:p>
                    <a:p>
                      <a:pPr marL="342900" lvl="0" indent="-342900" algn="just">
                        <a:lnSpc>
                          <a:spcPct val="100000"/>
                        </a:lnSpc>
                        <a:spcBef>
                          <a:spcPts val="1200"/>
                        </a:spcBef>
                        <a:spcAft>
                          <a:spcPts val="0"/>
                        </a:spcAft>
                        <a:buFont typeface="Symbol"/>
                        <a:buChar char=""/>
                      </a:pPr>
                      <a:r>
                        <a:rPr lang="cs-CZ" sz="1800" b="1" dirty="0">
                          <a:effectLst/>
                        </a:rPr>
                        <a:t>Plánovaní</a:t>
                      </a:r>
                      <a:r>
                        <a:rPr lang="cs-CZ" sz="1800" dirty="0">
                          <a:effectLst/>
                        </a:rPr>
                        <a:t> – můžeme modelovat časové rozložení hlavních částí projektu a jednotlivých konstrukčních skupin elementů.</a:t>
                      </a:r>
                    </a:p>
                  </a:txBody>
                  <a:tcPr marL="88800" marR="88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605218274"/>
      </p:ext>
    </p:extLst>
  </p:cSld>
  <p:clrMapOvr>
    <a:masterClrMapping/>
  </p:clrMapOvr>
  <p:transition spd="slow"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577975" y="457200"/>
            <a:ext cx="9090025" cy="1233488"/>
          </a:xfrm>
        </p:spPr>
        <p:txBody>
          <a:bodyPr/>
          <a:lstStyle/>
          <a:p>
            <a:r>
              <a:rPr lang="cs-CZ" altLang="cs-CZ" sz="3600" b="1" dirty="0">
                <a:solidFill>
                  <a:srgbClr val="98141B"/>
                </a:solidFill>
              </a:rPr>
              <a:t>LOD a definice modelu</a:t>
            </a:r>
          </a:p>
        </p:txBody>
      </p:sp>
      <p:sp>
        <p:nvSpPr>
          <p:cNvPr id="3074" name="Zástupný symbol pro obsah 2">
            <a:extLst>
              <a:ext uri="{FF2B5EF4-FFF2-40B4-BE49-F238E27FC236}">
                <a16:creationId xmlns:a16="http://schemas.microsoft.com/office/drawing/2014/main" id="{0E28262C-56EA-3D41-9D5A-F80E53C57A2E}"/>
              </a:ext>
            </a:extLst>
          </p:cNvPr>
          <p:cNvSpPr>
            <a:spLocks noGrp="1" noChangeArrowheads="1"/>
          </p:cNvSpPr>
          <p:nvPr>
            <p:ph idx="1"/>
          </p:nvPr>
        </p:nvSpPr>
        <p:spPr>
          <a:xfrm>
            <a:off x="628650" y="1692275"/>
            <a:ext cx="8194716" cy="4741979"/>
          </a:xfrm>
        </p:spPr>
        <p:txBody>
          <a:bodyPr/>
          <a:lstStyle/>
          <a:p>
            <a:pPr marL="468000" indent="-514350" algn="just">
              <a:lnSpc>
                <a:spcPct val="100000"/>
              </a:lnSpc>
              <a:spcBef>
                <a:spcPts val="600"/>
              </a:spcBef>
              <a:buFont typeface="Wingdings" panose="05000000000000000000" pitchFamily="2" charset="2"/>
              <a:buChar char="Ø"/>
            </a:pPr>
            <a:r>
              <a:rPr lang="cs-CZ" sz="2400" b="1" dirty="0"/>
              <a:t>Tabulka LOD dle AIA E202</a:t>
            </a:r>
            <a:r>
              <a:rPr lang="cs-CZ" sz="2400" b="1" baseline="30000" dirty="0"/>
              <a:t>TM</a:t>
            </a:r>
          </a:p>
          <a:p>
            <a:pPr>
              <a:lnSpc>
                <a:spcPct val="100000"/>
              </a:lnSpc>
            </a:pPr>
            <a:endParaRPr lang="cs-CZ" sz="1400" dirty="0"/>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75" y="206375"/>
            <a:ext cx="1028700" cy="1028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577975" y="206375"/>
            <a:ext cx="7566025" cy="250825"/>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Obdélník 6">
            <a:extLst>
              <a:ext uri="{FF2B5EF4-FFF2-40B4-BE49-F238E27FC236}">
                <a16:creationId xmlns:a16="http://schemas.microsoft.com/office/drawing/2014/main" id="{2C0204FA-40AF-7C41-A518-C498BCCE2033}"/>
              </a:ext>
            </a:extLst>
          </p:cNvPr>
          <p:cNvSpPr/>
          <p:nvPr/>
        </p:nvSpPr>
        <p:spPr>
          <a:xfrm>
            <a:off x="0" y="6567488"/>
            <a:ext cx="9144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20		</a:t>
            </a:r>
            <a:r>
              <a:rPr lang="cs-CZ" sz="1400" dirty="0">
                <a:solidFill>
                  <a:prstClr val="white"/>
                </a:solidFill>
              </a:rPr>
              <a:t>Kurzy pro společnost 4.0, CZ.02.2.69/0.0/0.0/16_031/0011591 </a:t>
            </a:r>
            <a:r>
              <a:rPr lang="cs-CZ" dirty="0">
                <a:solidFill>
                  <a:prstClr val="white"/>
                </a:solidFill>
              </a:rPr>
              <a:t>	</a:t>
            </a:r>
            <a:r>
              <a:rPr lang="cs-CZ" dirty="0"/>
              <a:t>	www.VSTECB.cz</a:t>
            </a:r>
          </a:p>
        </p:txBody>
      </p:sp>
      <p:graphicFrame>
        <p:nvGraphicFramePr>
          <p:cNvPr id="8" name="Tabulka 2"/>
          <p:cNvGraphicFramePr>
            <a:graphicFrameLocks noGrp="1"/>
          </p:cNvGraphicFramePr>
          <p:nvPr>
            <p:extLst>
              <p:ext uri="{D42A27DB-BD31-4B8C-83A1-F6EECF244321}">
                <p14:modId xmlns:p14="http://schemas.microsoft.com/office/powerpoint/2010/main" val="2826918672"/>
              </p:ext>
            </p:extLst>
          </p:nvPr>
        </p:nvGraphicFramePr>
        <p:xfrm>
          <a:off x="664305" y="2231009"/>
          <a:ext cx="7781523" cy="4321615"/>
        </p:xfrm>
        <a:graphic>
          <a:graphicData uri="http://schemas.openxmlformats.org/drawingml/2006/table">
            <a:tbl>
              <a:tblPr firstRow="1" firstCol="1" bandRow="1">
                <a:tableStyleId>{5C22544A-7EE6-4342-B048-85BDC9FD1C3A}</a:tableStyleId>
              </a:tblPr>
              <a:tblGrid>
                <a:gridCol w="2729715">
                  <a:extLst>
                    <a:ext uri="{9D8B030D-6E8A-4147-A177-3AD203B41FA5}">
                      <a16:colId xmlns:a16="http://schemas.microsoft.com/office/drawing/2014/main" val="20000"/>
                    </a:ext>
                  </a:extLst>
                </a:gridCol>
                <a:gridCol w="5051808">
                  <a:extLst>
                    <a:ext uri="{9D8B030D-6E8A-4147-A177-3AD203B41FA5}">
                      <a16:colId xmlns:a16="http://schemas.microsoft.com/office/drawing/2014/main" val="20001"/>
                    </a:ext>
                  </a:extLst>
                </a:gridCol>
              </a:tblGrid>
              <a:tr h="509779">
                <a:tc>
                  <a:txBody>
                    <a:bodyPr/>
                    <a:lstStyle/>
                    <a:p>
                      <a:pPr algn="just">
                        <a:lnSpc>
                          <a:spcPct val="150000"/>
                        </a:lnSpc>
                        <a:spcBef>
                          <a:spcPts val="1200"/>
                        </a:spcBef>
                        <a:spcAft>
                          <a:spcPts val="0"/>
                        </a:spcAft>
                      </a:pPr>
                      <a:r>
                        <a:rPr lang="cs-CZ" sz="2000" dirty="0">
                          <a:solidFill>
                            <a:schemeClr val="tx1"/>
                          </a:solidFill>
                          <a:effectLst/>
                        </a:rPr>
                        <a:t>Popis</a:t>
                      </a:r>
                      <a:endParaRPr lang="cs-CZ" sz="2800" dirty="0">
                        <a:solidFill>
                          <a:schemeClr val="tx1"/>
                        </a:solidFill>
                        <a:effectLst/>
                        <a:latin typeface="Times New Roman"/>
                        <a:ea typeface="Calibri"/>
                      </a:endParaRPr>
                    </a:p>
                  </a:txBody>
                  <a:tcPr marL="88800" marR="88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ABAE8"/>
                    </a:solidFill>
                  </a:tcPr>
                </a:tc>
                <a:tc>
                  <a:txBody>
                    <a:bodyPr/>
                    <a:lstStyle/>
                    <a:p>
                      <a:pPr algn="just">
                        <a:lnSpc>
                          <a:spcPct val="150000"/>
                        </a:lnSpc>
                        <a:spcBef>
                          <a:spcPts val="1200"/>
                        </a:spcBef>
                        <a:spcAft>
                          <a:spcPts val="0"/>
                        </a:spcAft>
                      </a:pPr>
                      <a:r>
                        <a:rPr lang="cs-CZ" sz="2000" dirty="0">
                          <a:solidFill>
                            <a:schemeClr val="tx1"/>
                          </a:solidFill>
                          <a:effectLst/>
                        </a:rPr>
                        <a:t>Použití</a:t>
                      </a:r>
                      <a:endParaRPr lang="cs-CZ" sz="2800" dirty="0">
                        <a:solidFill>
                          <a:schemeClr val="tx1"/>
                        </a:solidFill>
                        <a:effectLst/>
                        <a:latin typeface="Times New Roman"/>
                        <a:ea typeface="Calibri"/>
                      </a:endParaRPr>
                    </a:p>
                  </a:txBody>
                  <a:tcPr marL="88800" marR="88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ABAE8"/>
                    </a:solidFill>
                  </a:tcPr>
                </a:tc>
                <a:extLst>
                  <a:ext uri="{0D108BD9-81ED-4DB2-BD59-A6C34878D82A}">
                    <a16:rowId xmlns:a16="http://schemas.microsoft.com/office/drawing/2014/main" val="10000"/>
                  </a:ext>
                </a:extLst>
              </a:tr>
              <a:tr h="559112">
                <a:tc gridSpan="2">
                  <a:txBody>
                    <a:bodyPr/>
                    <a:lstStyle/>
                    <a:p>
                      <a:pPr algn="just">
                        <a:lnSpc>
                          <a:spcPct val="150000"/>
                        </a:lnSpc>
                        <a:spcBef>
                          <a:spcPts val="1200"/>
                        </a:spcBef>
                        <a:spcAft>
                          <a:spcPts val="0"/>
                        </a:spcAft>
                      </a:pPr>
                      <a:r>
                        <a:rPr lang="cs-CZ" sz="2400" dirty="0">
                          <a:solidFill>
                            <a:schemeClr val="tx1"/>
                          </a:solidFill>
                          <a:effectLst/>
                        </a:rPr>
                        <a:t>LOD 300</a:t>
                      </a:r>
                      <a:endParaRPr lang="cs-CZ" sz="3200" dirty="0">
                        <a:solidFill>
                          <a:schemeClr val="tx1"/>
                        </a:solidFill>
                        <a:effectLst/>
                        <a:latin typeface="Times New Roman"/>
                        <a:ea typeface="Calibri"/>
                      </a:endParaRPr>
                    </a:p>
                  </a:txBody>
                  <a:tcPr marL="88800" marR="88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ABAE8"/>
                    </a:solidFill>
                  </a:tcPr>
                </a:tc>
                <a:tc hMerge="1">
                  <a:txBody>
                    <a:bodyPr/>
                    <a:lstStyle/>
                    <a:p>
                      <a:endParaRPr lang="cs-CZ"/>
                    </a:p>
                  </a:txBody>
                  <a:tcPr/>
                </a:tc>
                <a:extLst>
                  <a:ext uri="{0D108BD9-81ED-4DB2-BD59-A6C34878D82A}">
                    <a16:rowId xmlns:a16="http://schemas.microsoft.com/office/drawing/2014/main" val="10001"/>
                  </a:ext>
                </a:extLst>
              </a:tr>
              <a:tr h="3246687">
                <a:tc>
                  <a:txBody>
                    <a:bodyPr/>
                    <a:lstStyle/>
                    <a:p>
                      <a:pPr>
                        <a:lnSpc>
                          <a:spcPct val="150000"/>
                        </a:lnSpc>
                        <a:spcBef>
                          <a:spcPts val="1200"/>
                        </a:spcBef>
                        <a:spcAft>
                          <a:spcPts val="0"/>
                        </a:spcAft>
                      </a:pPr>
                      <a:r>
                        <a:rPr lang="cs-CZ" sz="1600" dirty="0">
                          <a:solidFill>
                            <a:schemeClr val="tx1"/>
                          </a:solidFill>
                          <a:effectLst/>
                        </a:rPr>
                        <a:t>Stavební elementy jsou modelovány jako specifické skupiny elementů přesné ve smyslu jejich množství, rozměrů, tvaru, umístění a orientace. K jednotlivým elementům mohou být přiřazeny </a:t>
                      </a:r>
                      <a:r>
                        <a:rPr lang="cs-CZ" sz="1600" dirty="0" err="1">
                          <a:solidFill>
                            <a:schemeClr val="tx1"/>
                          </a:solidFill>
                          <a:effectLst/>
                        </a:rPr>
                        <a:t>negeometrické</a:t>
                      </a:r>
                      <a:r>
                        <a:rPr lang="cs-CZ" sz="1600" dirty="0">
                          <a:solidFill>
                            <a:schemeClr val="tx1"/>
                          </a:solidFill>
                          <a:effectLst/>
                        </a:rPr>
                        <a:t> popisné informace.</a:t>
                      </a:r>
                      <a:endParaRPr lang="cs-CZ" sz="1600" dirty="0">
                        <a:solidFill>
                          <a:schemeClr val="tx1"/>
                        </a:solidFill>
                        <a:effectLst/>
                        <a:latin typeface="Times New Roman"/>
                        <a:ea typeface="Calibri"/>
                      </a:endParaRPr>
                    </a:p>
                  </a:txBody>
                  <a:tcPr marL="88800" marR="88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lvl="0" indent="-342900" algn="just">
                        <a:lnSpc>
                          <a:spcPct val="100000"/>
                        </a:lnSpc>
                        <a:spcBef>
                          <a:spcPts val="1200"/>
                        </a:spcBef>
                        <a:spcAft>
                          <a:spcPts val="0"/>
                        </a:spcAft>
                        <a:buFont typeface="Symbol"/>
                        <a:buChar char=""/>
                      </a:pPr>
                      <a:r>
                        <a:rPr lang="cs-CZ" sz="1400" b="1" dirty="0">
                          <a:effectLst/>
                        </a:rPr>
                        <a:t>Výstavba</a:t>
                      </a:r>
                      <a:r>
                        <a:rPr lang="cs-CZ" sz="1400" dirty="0">
                          <a:effectLst/>
                        </a:rPr>
                        <a:t> – model je v této úrovni použitelný pro vytvoření odvozené tradiční dokumentace a prováděcích výkresů.</a:t>
                      </a:r>
                    </a:p>
                    <a:p>
                      <a:pPr marL="342900" lvl="0" indent="-342900" algn="just">
                        <a:lnSpc>
                          <a:spcPct val="100000"/>
                        </a:lnSpc>
                        <a:spcBef>
                          <a:spcPts val="1200"/>
                        </a:spcBef>
                        <a:spcAft>
                          <a:spcPts val="0"/>
                        </a:spcAft>
                        <a:buFont typeface="Symbol"/>
                        <a:buChar char=""/>
                      </a:pPr>
                      <a:r>
                        <a:rPr lang="cs-CZ" sz="1400" b="1" dirty="0">
                          <a:effectLst/>
                        </a:rPr>
                        <a:t>Analýzy</a:t>
                      </a:r>
                      <a:r>
                        <a:rPr lang="cs-CZ" sz="1400" dirty="0">
                          <a:effectLst/>
                        </a:rPr>
                        <a:t> – model může být použit pro analýzy výkonnosti jednotlivých systémů stavebních elementů při použití specifických výkonnostních informací přiřazených jednotlivým elementům nebo jejich typům.</a:t>
                      </a:r>
                    </a:p>
                    <a:p>
                      <a:pPr marL="342900" lvl="0" indent="-342900" algn="just">
                        <a:lnSpc>
                          <a:spcPct val="100000"/>
                        </a:lnSpc>
                        <a:spcBef>
                          <a:spcPts val="1200"/>
                        </a:spcBef>
                        <a:spcAft>
                          <a:spcPts val="0"/>
                        </a:spcAft>
                        <a:buFont typeface="Symbol"/>
                        <a:buChar char=""/>
                      </a:pPr>
                      <a:r>
                        <a:rPr lang="cs-CZ" sz="1400" b="1" dirty="0">
                          <a:effectLst/>
                        </a:rPr>
                        <a:t>Rozpočtování</a:t>
                      </a:r>
                      <a:r>
                        <a:rPr lang="cs-CZ" sz="1400" dirty="0">
                          <a:effectLst/>
                        </a:rPr>
                        <a:t> – založené na konkrétních hodnotách jednotlivých stavebních elementů, jejich množství a dalších parametrech.</a:t>
                      </a:r>
                    </a:p>
                    <a:p>
                      <a:pPr marL="342900" lvl="0" indent="-342900" algn="just">
                        <a:lnSpc>
                          <a:spcPct val="100000"/>
                        </a:lnSpc>
                        <a:spcBef>
                          <a:spcPts val="1200"/>
                        </a:spcBef>
                        <a:spcAft>
                          <a:spcPts val="0"/>
                        </a:spcAft>
                        <a:buFont typeface="Symbol"/>
                        <a:buChar char=""/>
                      </a:pPr>
                      <a:r>
                        <a:rPr lang="cs-CZ" sz="1400" b="1" dirty="0">
                          <a:effectLst/>
                        </a:rPr>
                        <a:t>Plánování</a:t>
                      </a:r>
                      <a:r>
                        <a:rPr lang="cs-CZ" sz="1400" dirty="0">
                          <a:effectLst/>
                        </a:rPr>
                        <a:t> – můžeme modelovat detailní rozvrh výstavby pro jednotlivé stavební elementy.</a:t>
                      </a:r>
                    </a:p>
                  </a:txBody>
                  <a:tcPr marL="88800" marR="88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281433512"/>
      </p:ext>
    </p:extLst>
  </p:cSld>
  <p:clrMapOvr>
    <a:masterClrMapping/>
  </p:clrMapOvr>
  <p:transition spd="slow"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577975" y="457200"/>
            <a:ext cx="9090025" cy="1233488"/>
          </a:xfrm>
        </p:spPr>
        <p:txBody>
          <a:bodyPr/>
          <a:lstStyle/>
          <a:p>
            <a:r>
              <a:rPr lang="cs-CZ" altLang="cs-CZ" sz="3600" b="1" dirty="0">
                <a:solidFill>
                  <a:srgbClr val="98141B"/>
                </a:solidFill>
              </a:rPr>
              <a:t>LOD a definice modelu</a:t>
            </a:r>
          </a:p>
        </p:txBody>
      </p:sp>
      <p:sp>
        <p:nvSpPr>
          <p:cNvPr id="3074" name="Zástupný symbol pro obsah 2">
            <a:extLst>
              <a:ext uri="{FF2B5EF4-FFF2-40B4-BE49-F238E27FC236}">
                <a16:creationId xmlns:a16="http://schemas.microsoft.com/office/drawing/2014/main" id="{0E28262C-56EA-3D41-9D5A-F80E53C57A2E}"/>
              </a:ext>
            </a:extLst>
          </p:cNvPr>
          <p:cNvSpPr>
            <a:spLocks noGrp="1" noChangeArrowheads="1"/>
          </p:cNvSpPr>
          <p:nvPr>
            <p:ph idx="1"/>
          </p:nvPr>
        </p:nvSpPr>
        <p:spPr>
          <a:xfrm>
            <a:off x="628650" y="1692275"/>
            <a:ext cx="8194716" cy="4741979"/>
          </a:xfrm>
        </p:spPr>
        <p:txBody>
          <a:bodyPr/>
          <a:lstStyle/>
          <a:p>
            <a:pPr marL="468000" indent="-514350" algn="just">
              <a:lnSpc>
                <a:spcPct val="100000"/>
              </a:lnSpc>
              <a:spcBef>
                <a:spcPts val="600"/>
              </a:spcBef>
              <a:buFont typeface="Wingdings" panose="05000000000000000000" pitchFamily="2" charset="2"/>
              <a:buChar char="Ø"/>
            </a:pPr>
            <a:r>
              <a:rPr lang="cs-CZ" sz="2400" b="1" dirty="0"/>
              <a:t>Tabulka LOD dle AIA E202</a:t>
            </a:r>
            <a:r>
              <a:rPr lang="cs-CZ" sz="2400" b="1" baseline="30000" dirty="0"/>
              <a:t>TM</a:t>
            </a:r>
          </a:p>
          <a:p>
            <a:pPr>
              <a:lnSpc>
                <a:spcPct val="100000"/>
              </a:lnSpc>
            </a:pPr>
            <a:endParaRPr lang="cs-CZ" sz="1400" dirty="0"/>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75" y="206375"/>
            <a:ext cx="1028700" cy="1028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577975" y="206375"/>
            <a:ext cx="7566025" cy="250825"/>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Obdélník 6">
            <a:extLst>
              <a:ext uri="{FF2B5EF4-FFF2-40B4-BE49-F238E27FC236}">
                <a16:creationId xmlns:a16="http://schemas.microsoft.com/office/drawing/2014/main" id="{2C0204FA-40AF-7C41-A518-C498BCCE2033}"/>
              </a:ext>
            </a:extLst>
          </p:cNvPr>
          <p:cNvSpPr/>
          <p:nvPr/>
        </p:nvSpPr>
        <p:spPr>
          <a:xfrm>
            <a:off x="0" y="6567488"/>
            <a:ext cx="9144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21		</a:t>
            </a:r>
            <a:r>
              <a:rPr lang="cs-CZ" sz="1400" dirty="0">
                <a:solidFill>
                  <a:prstClr val="white"/>
                </a:solidFill>
              </a:rPr>
              <a:t>Kurzy pro společnost 4.0, CZ.02.2.69/0.0/0.0/16_031/0011591 </a:t>
            </a:r>
            <a:r>
              <a:rPr lang="cs-CZ" dirty="0">
                <a:solidFill>
                  <a:prstClr val="white"/>
                </a:solidFill>
              </a:rPr>
              <a:t>	</a:t>
            </a:r>
            <a:r>
              <a:rPr lang="cs-CZ" dirty="0"/>
              <a:t>	www.VSTECB.cz</a:t>
            </a:r>
          </a:p>
        </p:txBody>
      </p:sp>
      <p:graphicFrame>
        <p:nvGraphicFramePr>
          <p:cNvPr id="9" name="Tabulka 2"/>
          <p:cNvGraphicFramePr>
            <a:graphicFrameLocks noGrp="1"/>
          </p:cNvGraphicFramePr>
          <p:nvPr>
            <p:extLst>
              <p:ext uri="{D42A27DB-BD31-4B8C-83A1-F6EECF244321}">
                <p14:modId xmlns:p14="http://schemas.microsoft.com/office/powerpoint/2010/main" val="2966299157"/>
              </p:ext>
            </p:extLst>
          </p:nvPr>
        </p:nvGraphicFramePr>
        <p:xfrm>
          <a:off x="748971" y="2146342"/>
          <a:ext cx="7781523" cy="4452171"/>
        </p:xfrm>
        <a:graphic>
          <a:graphicData uri="http://schemas.openxmlformats.org/drawingml/2006/table">
            <a:tbl>
              <a:tblPr firstRow="1" firstCol="1" bandRow="1">
                <a:tableStyleId>{5C22544A-7EE6-4342-B048-85BDC9FD1C3A}</a:tableStyleId>
              </a:tblPr>
              <a:tblGrid>
                <a:gridCol w="2729715">
                  <a:extLst>
                    <a:ext uri="{9D8B030D-6E8A-4147-A177-3AD203B41FA5}">
                      <a16:colId xmlns:a16="http://schemas.microsoft.com/office/drawing/2014/main" val="20000"/>
                    </a:ext>
                  </a:extLst>
                </a:gridCol>
                <a:gridCol w="5051808">
                  <a:extLst>
                    <a:ext uri="{9D8B030D-6E8A-4147-A177-3AD203B41FA5}">
                      <a16:colId xmlns:a16="http://schemas.microsoft.com/office/drawing/2014/main" val="20001"/>
                    </a:ext>
                  </a:extLst>
                </a:gridCol>
              </a:tblGrid>
              <a:tr h="509779">
                <a:tc>
                  <a:txBody>
                    <a:bodyPr/>
                    <a:lstStyle/>
                    <a:p>
                      <a:pPr algn="just">
                        <a:lnSpc>
                          <a:spcPct val="150000"/>
                        </a:lnSpc>
                        <a:spcBef>
                          <a:spcPts val="1200"/>
                        </a:spcBef>
                        <a:spcAft>
                          <a:spcPts val="0"/>
                        </a:spcAft>
                      </a:pPr>
                      <a:r>
                        <a:rPr lang="cs-CZ" sz="2000" dirty="0">
                          <a:solidFill>
                            <a:schemeClr val="tx1"/>
                          </a:solidFill>
                          <a:effectLst/>
                        </a:rPr>
                        <a:t>Popis</a:t>
                      </a:r>
                      <a:endParaRPr lang="cs-CZ" sz="2800" dirty="0">
                        <a:solidFill>
                          <a:schemeClr val="tx1"/>
                        </a:solidFill>
                        <a:effectLst/>
                        <a:latin typeface="Times New Roman"/>
                        <a:ea typeface="Calibri"/>
                      </a:endParaRPr>
                    </a:p>
                  </a:txBody>
                  <a:tcPr marL="88800" marR="88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ABAE8"/>
                    </a:solidFill>
                  </a:tcPr>
                </a:tc>
                <a:tc>
                  <a:txBody>
                    <a:bodyPr/>
                    <a:lstStyle/>
                    <a:p>
                      <a:pPr algn="just">
                        <a:lnSpc>
                          <a:spcPct val="150000"/>
                        </a:lnSpc>
                        <a:spcBef>
                          <a:spcPts val="1200"/>
                        </a:spcBef>
                        <a:spcAft>
                          <a:spcPts val="0"/>
                        </a:spcAft>
                      </a:pPr>
                      <a:r>
                        <a:rPr lang="cs-CZ" sz="2000" dirty="0">
                          <a:solidFill>
                            <a:schemeClr val="tx1"/>
                          </a:solidFill>
                          <a:effectLst/>
                        </a:rPr>
                        <a:t>Použití</a:t>
                      </a:r>
                      <a:endParaRPr lang="cs-CZ" sz="2800" dirty="0">
                        <a:solidFill>
                          <a:schemeClr val="tx1"/>
                        </a:solidFill>
                        <a:effectLst/>
                        <a:latin typeface="Times New Roman"/>
                        <a:ea typeface="Calibri"/>
                      </a:endParaRPr>
                    </a:p>
                  </a:txBody>
                  <a:tcPr marL="88800" marR="88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ABAE8"/>
                    </a:solidFill>
                  </a:tcPr>
                </a:tc>
                <a:extLst>
                  <a:ext uri="{0D108BD9-81ED-4DB2-BD59-A6C34878D82A}">
                    <a16:rowId xmlns:a16="http://schemas.microsoft.com/office/drawing/2014/main" val="10000"/>
                  </a:ext>
                </a:extLst>
              </a:tr>
              <a:tr h="559112">
                <a:tc gridSpan="2">
                  <a:txBody>
                    <a:bodyPr/>
                    <a:lstStyle/>
                    <a:p>
                      <a:pPr algn="just">
                        <a:lnSpc>
                          <a:spcPct val="150000"/>
                        </a:lnSpc>
                        <a:spcBef>
                          <a:spcPts val="1200"/>
                        </a:spcBef>
                        <a:spcAft>
                          <a:spcPts val="0"/>
                        </a:spcAft>
                      </a:pPr>
                      <a:r>
                        <a:rPr lang="cs-CZ" sz="2400" dirty="0">
                          <a:solidFill>
                            <a:schemeClr val="tx1"/>
                          </a:solidFill>
                          <a:effectLst/>
                        </a:rPr>
                        <a:t>LOD 400</a:t>
                      </a:r>
                      <a:endParaRPr lang="cs-CZ" sz="3200" dirty="0">
                        <a:solidFill>
                          <a:schemeClr val="tx1"/>
                        </a:solidFill>
                        <a:effectLst/>
                        <a:latin typeface="Times New Roman"/>
                        <a:ea typeface="Calibri"/>
                      </a:endParaRPr>
                    </a:p>
                  </a:txBody>
                  <a:tcPr marL="88800" marR="88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ABAE8"/>
                    </a:solidFill>
                  </a:tcPr>
                </a:tc>
                <a:tc hMerge="1">
                  <a:txBody>
                    <a:bodyPr/>
                    <a:lstStyle/>
                    <a:p>
                      <a:endParaRPr lang="cs-CZ"/>
                    </a:p>
                  </a:txBody>
                  <a:tcPr/>
                </a:tc>
                <a:extLst>
                  <a:ext uri="{0D108BD9-81ED-4DB2-BD59-A6C34878D82A}">
                    <a16:rowId xmlns:a16="http://schemas.microsoft.com/office/drawing/2014/main" val="10001"/>
                  </a:ext>
                </a:extLst>
              </a:tr>
              <a:tr h="3246687">
                <a:tc>
                  <a:txBody>
                    <a:bodyPr/>
                    <a:lstStyle/>
                    <a:p>
                      <a:pPr>
                        <a:lnSpc>
                          <a:spcPct val="150000"/>
                        </a:lnSpc>
                        <a:spcBef>
                          <a:spcPts val="1200"/>
                        </a:spcBef>
                        <a:spcAft>
                          <a:spcPts val="0"/>
                        </a:spcAft>
                      </a:pPr>
                      <a:r>
                        <a:rPr lang="cs-CZ" sz="1400" dirty="0">
                          <a:solidFill>
                            <a:schemeClr val="tx1"/>
                          </a:solidFill>
                          <a:effectLst/>
                        </a:rPr>
                        <a:t>Stavební elementy jsou modelovány jako specifické objekty s přesným rozměrem, tvarem, umístěním, množstvím, orientací, informacemi a zhotoviteli a podrobnými detaily. K jednotlivým elementům mohou být přiřazeny </a:t>
                      </a:r>
                      <a:r>
                        <a:rPr lang="cs-CZ" sz="1400" dirty="0" err="1">
                          <a:solidFill>
                            <a:schemeClr val="tx1"/>
                          </a:solidFill>
                          <a:effectLst/>
                        </a:rPr>
                        <a:t>negeometrické</a:t>
                      </a:r>
                      <a:r>
                        <a:rPr lang="cs-CZ" sz="1400" dirty="0">
                          <a:solidFill>
                            <a:schemeClr val="tx1"/>
                          </a:solidFill>
                          <a:effectLst/>
                        </a:rPr>
                        <a:t> popisné informace.</a:t>
                      </a:r>
                      <a:endParaRPr lang="cs-CZ" sz="1400" dirty="0">
                        <a:solidFill>
                          <a:schemeClr val="tx1"/>
                        </a:solidFill>
                        <a:effectLst/>
                        <a:latin typeface="Times New Roman"/>
                        <a:ea typeface="Calibri"/>
                      </a:endParaRPr>
                    </a:p>
                  </a:txBody>
                  <a:tcPr marL="88800" marR="88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lvl="0" indent="-342900" algn="just">
                        <a:lnSpc>
                          <a:spcPct val="100000"/>
                        </a:lnSpc>
                        <a:spcBef>
                          <a:spcPts val="1200"/>
                        </a:spcBef>
                        <a:spcAft>
                          <a:spcPts val="0"/>
                        </a:spcAft>
                        <a:buFont typeface="Symbol"/>
                        <a:buChar char=""/>
                      </a:pPr>
                      <a:r>
                        <a:rPr lang="cs-CZ" sz="1600" b="1" dirty="0">
                          <a:effectLst/>
                        </a:rPr>
                        <a:t>Výstavba</a:t>
                      </a:r>
                      <a:r>
                        <a:rPr lang="cs-CZ" sz="1600" dirty="0">
                          <a:effectLst/>
                        </a:rPr>
                        <a:t> – modelované stavební elementy představují virtuální reprezentaci konkrétních navrhovaných elementů a jsou použitelné pro výstavbu.</a:t>
                      </a:r>
                    </a:p>
                    <a:p>
                      <a:pPr marL="342900" lvl="0" indent="-342900" algn="just">
                        <a:lnSpc>
                          <a:spcPct val="100000"/>
                        </a:lnSpc>
                        <a:spcBef>
                          <a:spcPts val="1200"/>
                        </a:spcBef>
                        <a:spcAft>
                          <a:spcPts val="0"/>
                        </a:spcAft>
                        <a:buFont typeface="Symbol"/>
                        <a:buChar char=""/>
                      </a:pPr>
                      <a:r>
                        <a:rPr lang="cs-CZ" sz="1600" b="1" dirty="0">
                          <a:effectLst/>
                        </a:rPr>
                        <a:t>Analýzy </a:t>
                      </a:r>
                      <a:r>
                        <a:rPr lang="cs-CZ" sz="1600" dirty="0">
                          <a:effectLst/>
                        </a:rPr>
                        <a:t>– výkonnost modelu může být analyzována na základě konkrétních schválených stavebních elementů a jejich typů.</a:t>
                      </a:r>
                    </a:p>
                    <a:p>
                      <a:pPr marL="342900" lvl="0" indent="-342900" algn="just">
                        <a:lnSpc>
                          <a:spcPct val="100000"/>
                        </a:lnSpc>
                        <a:spcBef>
                          <a:spcPts val="1200"/>
                        </a:spcBef>
                        <a:spcAft>
                          <a:spcPts val="0"/>
                        </a:spcAft>
                        <a:buFont typeface="Symbol"/>
                        <a:buChar char=""/>
                      </a:pPr>
                      <a:r>
                        <a:rPr lang="cs-CZ" sz="1600" b="1" dirty="0">
                          <a:effectLst/>
                        </a:rPr>
                        <a:t>Rozpočtování </a:t>
                      </a:r>
                      <a:r>
                        <a:rPr lang="cs-CZ" sz="1600" dirty="0">
                          <a:effectLst/>
                        </a:rPr>
                        <a:t>– náklady jsou založené na konkrétních cenách za schválené elementy tak, jak budou zakoupeny.</a:t>
                      </a:r>
                    </a:p>
                    <a:p>
                      <a:pPr marL="342900" lvl="0" indent="-342900" algn="just">
                        <a:lnSpc>
                          <a:spcPct val="100000"/>
                        </a:lnSpc>
                        <a:spcBef>
                          <a:spcPts val="1200"/>
                        </a:spcBef>
                        <a:spcAft>
                          <a:spcPts val="0"/>
                        </a:spcAft>
                        <a:buFont typeface="Symbol"/>
                        <a:buChar char=""/>
                      </a:pPr>
                      <a:r>
                        <a:rPr lang="cs-CZ" sz="1600" b="1" dirty="0">
                          <a:effectLst/>
                        </a:rPr>
                        <a:t>Plánování</a:t>
                      </a:r>
                      <a:r>
                        <a:rPr lang="cs-CZ" sz="1600" dirty="0">
                          <a:effectLst/>
                        </a:rPr>
                        <a:t> – můžeme modelovat detailní rozvrh výstavby pro jednotlivé stavební elementy včetně stavebních postupů a doporučení</a:t>
                      </a:r>
                    </a:p>
                  </a:txBody>
                  <a:tcPr marL="88800" marR="88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174442914"/>
      </p:ext>
    </p:extLst>
  </p:cSld>
  <p:clrMapOvr>
    <a:masterClrMapping/>
  </p:clrMapOvr>
  <p:transition spd="slow"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577975" y="457200"/>
            <a:ext cx="9090025" cy="1233488"/>
          </a:xfrm>
        </p:spPr>
        <p:txBody>
          <a:bodyPr/>
          <a:lstStyle/>
          <a:p>
            <a:r>
              <a:rPr lang="cs-CZ" altLang="cs-CZ" sz="3600" b="1" dirty="0">
                <a:solidFill>
                  <a:srgbClr val="98141B"/>
                </a:solidFill>
              </a:rPr>
              <a:t>LOD a definice modelu</a:t>
            </a:r>
          </a:p>
        </p:txBody>
      </p:sp>
      <p:sp>
        <p:nvSpPr>
          <p:cNvPr id="3074" name="Zástupný symbol pro obsah 2">
            <a:extLst>
              <a:ext uri="{FF2B5EF4-FFF2-40B4-BE49-F238E27FC236}">
                <a16:creationId xmlns:a16="http://schemas.microsoft.com/office/drawing/2014/main" id="{0E28262C-56EA-3D41-9D5A-F80E53C57A2E}"/>
              </a:ext>
            </a:extLst>
          </p:cNvPr>
          <p:cNvSpPr>
            <a:spLocks noGrp="1" noChangeArrowheads="1"/>
          </p:cNvSpPr>
          <p:nvPr>
            <p:ph idx="1"/>
          </p:nvPr>
        </p:nvSpPr>
        <p:spPr>
          <a:xfrm>
            <a:off x="628650" y="1692275"/>
            <a:ext cx="8194716" cy="4741979"/>
          </a:xfrm>
        </p:spPr>
        <p:txBody>
          <a:bodyPr/>
          <a:lstStyle/>
          <a:p>
            <a:pPr marL="468000" indent="-514350" algn="just">
              <a:lnSpc>
                <a:spcPct val="100000"/>
              </a:lnSpc>
              <a:spcBef>
                <a:spcPts val="600"/>
              </a:spcBef>
              <a:buFont typeface="Wingdings" panose="05000000000000000000" pitchFamily="2" charset="2"/>
              <a:buChar char="Ø"/>
            </a:pPr>
            <a:r>
              <a:rPr lang="cs-CZ" sz="2400" b="1" dirty="0"/>
              <a:t>Tabulka LOD dle AIA E202</a:t>
            </a:r>
            <a:r>
              <a:rPr lang="cs-CZ" sz="2400" b="1" baseline="30000" dirty="0"/>
              <a:t>TM</a:t>
            </a:r>
          </a:p>
          <a:p>
            <a:pPr>
              <a:lnSpc>
                <a:spcPct val="100000"/>
              </a:lnSpc>
            </a:pPr>
            <a:endParaRPr lang="cs-CZ" sz="1400" dirty="0"/>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75" y="206375"/>
            <a:ext cx="1028700" cy="1028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577975" y="206375"/>
            <a:ext cx="7566025" cy="250825"/>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Obdélník 6">
            <a:extLst>
              <a:ext uri="{FF2B5EF4-FFF2-40B4-BE49-F238E27FC236}">
                <a16:creationId xmlns:a16="http://schemas.microsoft.com/office/drawing/2014/main" id="{2C0204FA-40AF-7C41-A518-C498BCCE2033}"/>
              </a:ext>
            </a:extLst>
          </p:cNvPr>
          <p:cNvSpPr/>
          <p:nvPr/>
        </p:nvSpPr>
        <p:spPr>
          <a:xfrm>
            <a:off x="0" y="6567488"/>
            <a:ext cx="9144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22		</a:t>
            </a:r>
            <a:r>
              <a:rPr lang="cs-CZ" sz="1400" dirty="0">
                <a:solidFill>
                  <a:prstClr val="white"/>
                </a:solidFill>
              </a:rPr>
              <a:t>Kurzy pro společnost 4.0, CZ.02.2.69/0.0/0.0/16_031/0011591 </a:t>
            </a:r>
            <a:r>
              <a:rPr lang="cs-CZ" dirty="0">
                <a:solidFill>
                  <a:prstClr val="white"/>
                </a:solidFill>
              </a:rPr>
              <a:t>	</a:t>
            </a:r>
            <a:r>
              <a:rPr lang="cs-CZ" dirty="0"/>
              <a:t>	www.VSTECB.cz</a:t>
            </a:r>
          </a:p>
        </p:txBody>
      </p:sp>
      <p:graphicFrame>
        <p:nvGraphicFramePr>
          <p:cNvPr id="8" name="Tabulka 2"/>
          <p:cNvGraphicFramePr>
            <a:graphicFrameLocks noGrp="1"/>
          </p:cNvGraphicFramePr>
          <p:nvPr>
            <p:extLst>
              <p:ext uri="{D42A27DB-BD31-4B8C-83A1-F6EECF244321}">
                <p14:modId xmlns:p14="http://schemas.microsoft.com/office/powerpoint/2010/main" val="1662464767"/>
              </p:ext>
            </p:extLst>
          </p:nvPr>
        </p:nvGraphicFramePr>
        <p:xfrm>
          <a:off x="681238" y="2180209"/>
          <a:ext cx="7781523" cy="4321615"/>
        </p:xfrm>
        <a:graphic>
          <a:graphicData uri="http://schemas.openxmlformats.org/drawingml/2006/table">
            <a:tbl>
              <a:tblPr firstRow="1" firstCol="1" bandRow="1">
                <a:tableStyleId>{5C22544A-7EE6-4342-B048-85BDC9FD1C3A}</a:tableStyleId>
              </a:tblPr>
              <a:tblGrid>
                <a:gridCol w="2729715">
                  <a:extLst>
                    <a:ext uri="{9D8B030D-6E8A-4147-A177-3AD203B41FA5}">
                      <a16:colId xmlns:a16="http://schemas.microsoft.com/office/drawing/2014/main" val="20000"/>
                    </a:ext>
                  </a:extLst>
                </a:gridCol>
                <a:gridCol w="5051808">
                  <a:extLst>
                    <a:ext uri="{9D8B030D-6E8A-4147-A177-3AD203B41FA5}">
                      <a16:colId xmlns:a16="http://schemas.microsoft.com/office/drawing/2014/main" val="20001"/>
                    </a:ext>
                  </a:extLst>
                </a:gridCol>
              </a:tblGrid>
              <a:tr h="509779">
                <a:tc>
                  <a:txBody>
                    <a:bodyPr/>
                    <a:lstStyle/>
                    <a:p>
                      <a:pPr algn="just">
                        <a:lnSpc>
                          <a:spcPct val="150000"/>
                        </a:lnSpc>
                        <a:spcBef>
                          <a:spcPts val="1200"/>
                        </a:spcBef>
                        <a:spcAft>
                          <a:spcPts val="0"/>
                        </a:spcAft>
                      </a:pPr>
                      <a:r>
                        <a:rPr lang="cs-CZ" sz="2000" dirty="0">
                          <a:solidFill>
                            <a:schemeClr val="tx1"/>
                          </a:solidFill>
                          <a:effectLst/>
                        </a:rPr>
                        <a:t>Popis</a:t>
                      </a:r>
                      <a:endParaRPr lang="cs-CZ" sz="2800" dirty="0">
                        <a:solidFill>
                          <a:schemeClr val="tx1"/>
                        </a:solidFill>
                        <a:effectLst/>
                        <a:latin typeface="Times New Roman"/>
                        <a:ea typeface="Calibri"/>
                      </a:endParaRPr>
                    </a:p>
                  </a:txBody>
                  <a:tcPr marL="88800" marR="88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ABAE8"/>
                    </a:solidFill>
                  </a:tcPr>
                </a:tc>
                <a:tc>
                  <a:txBody>
                    <a:bodyPr/>
                    <a:lstStyle/>
                    <a:p>
                      <a:pPr algn="just">
                        <a:lnSpc>
                          <a:spcPct val="150000"/>
                        </a:lnSpc>
                        <a:spcBef>
                          <a:spcPts val="1200"/>
                        </a:spcBef>
                        <a:spcAft>
                          <a:spcPts val="0"/>
                        </a:spcAft>
                      </a:pPr>
                      <a:r>
                        <a:rPr lang="cs-CZ" sz="2000" dirty="0">
                          <a:solidFill>
                            <a:schemeClr val="tx1"/>
                          </a:solidFill>
                          <a:effectLst/>
                        </a:rPr>
                        <a:t>Použití</a:t>
                      </a:r>
                      <a:endParaRPr lang="cs-CZ" sz="2800" dirty="0">
                        <a:solidFill>
                          <a:schemeClr val="tx1"/>
                        </a:solidFill>
                        <a:effectLst/>
                        <a:latin typeface="Times New Roman"/>
                        <a:ea typeface="Calibri"/>
                      </a:endParaRPr>
                    </a:p>
                  </a:txBody>
                  <a:tcPr marL="88800" marR="88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ABAE8"/>
                    </a:solidFill>
                  </a:tcPr>
                </a:tc>
                <a:extLst>
                  <a:ext uri="{0D108BD9-81ED-4DB2-BD59-A6C34878D82A}">
                    <a16:rowId xmlns:a16="http://schemas.microsoft.com/office/drawing/2014/main" val="10000"/>
                  </a:ext>
                </a:extLst>
              </a:tr>
              <a:tr h="559112">
                <a:tc gridSpan="2">
                  <a:txBody>
                    <a:bodyPr/>
                    <a:lstStyle/>
                    <a:p>
                      <a:pPr algn="just">
                        <a:lnSpc>
                          <a:spcPct val="150000"/>
                        </a:lnSpc>
                        <a:spcBef>
                          <a:spcPts val="1200"/>
                        </a:spcBef>
                        <a:spcAft>
                          <a:spcPts val="0"/>
                        </a:spcAft>
                      </a:pPr>
                      <a:r>
                        <a:rPr lang="cs-CZ" sz="2400" dirty="0">
                          <a:solidFill>
                            <a:schemeClr val="tx1"/>
                          </a:solidFill>
                          <a:effectLst/>
                        </a:rPr>
                        <a:t>LOD 500</a:t>
                      </a:r>
                      <a:endParaRPr lang="cs-CZ" sz="3200" dirty="0">
                        <a:solidFill>
                          <a:schemeClr val="tx1"/>
                        </a:solidFill>
                        <a:effectLst/>
                        <a:latin typeface="Times New Roman"/>
                        <a:ea typeface="Calibri"/>
                      </a:endParaRPr>
                    </a:p>
                  </a:txBody>
                  <a:tcPr marL="88800" marR="88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ABAE8"/>
                    </a:solidFill>
                  </a:tcPr>
                </a:tc>
                <a:tc hMerge="1">
                  <a:txBody>
                    <a:bodyPr/>
                    <a:lstStyle/>
                    <a:p>
                      <a:endParaRPr lang="cs-CZ"/>
                    </a:p>
                  </a:txBody>
                  <a:tcPr/>
                </a:tc>
                <a:extLst>
                  <a:ext uri="{0D108BD9-81ED-4DB2-BD59-A6C34878D82A}">
                    <a16:rowId xmlns:a16="http://schemas.microsoft.com/office/drawing/2014/main" val="10001"/>
                  </a:ext>
                </a:extLst>
              </a:tr>
              <a:tr h="3246687">
                <a:tc>
                  <a:txBody>
                    <a:bodyPr/>
                    <a:lstStyle/>
                    <a:p>
                      <a:pPr>
                        <a:lnSpc>
                          <a:spcPct val="150000"/>
                        </a:lnSpc>
                        <a:spcBef>
                          <a:spcPts val="1200"/>
                        </a:spcBef>
                        <a:spcAft>
                          <a:spcPts val="0"/>
                        </a:spcAft>
                      </a:pPr>
                      <a:r>
                        <a:rPr lang="cs-CZ" sz="1600" dirty="0">
                          <a:solidFill>
                            <a:schemeClr val="tx1"/>
                          </a:solidFill>
                          <a:effectLst/>
                        </a:rPr>
                        <a:t>Stavební elementy jsou modelovány tak jak byly postaveny a dodány s přesnými rozměry, množstvím, tvarem, polohou a orientací. K jednotlivým elementům mohou být přiřazeny </a:t>
                      </a:r>
                      <a:r>
                        <a:rPr lang="cs-CZ" sz="1600" dirty="0" err="1">
                          <a:solidFill>
                            <a:schemeClr val="tx1"/>
                          </a:solidFill>
                          <a:effectLst/>
                        </a:rPr>
                        <a:t>negeometrické</a:t>
                      </a:r>
                      <a:r>
                        <a:rPr lang="cs-CZ" sz="1600" dirty="0">
                          <a:solidFill>
                            <a:schemeClr val="tx1"/>
                          </a:solidFill>
                          <a:effectLst/>
                        </a:rPr>
                        <a:t> popisné informace.</a:t>
                      </a:r>
                      <a:endParaRPr lang="cs-CZ" sz="1600" dirty="0">
                        <a:solidFill>
                          <a:schemeClr val="tx1"/>
                        </a:solidFill>
                        <a:effectLst/>
                        <a:latin typeface="Times New Roman"/>
                        <a:ea typeface="Calibri"/>
                      </a:endParaRPr>
                    </a:p>
                  </a:txBody>
                  <a:tcPr marL="88800" marR="88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lvl="0" indent="-342900" algn="just">
                        <a:lnSpc>
                          <a:spcPct val="100000"/>
                        </a:lnSpc>
                        <a:spcBef>
                          <a:spcPts val="1200"/>
                        </a:spcBef>
                        <a:spcAft>
                          <a:spcPts val="0"/>
                        </a:spcAft>
                        <a:buFont typeface="Symbol"/>
                        <a:buChar char=""/>
                      </a:pPr>
                      <a:r>
                        <a:rPr lang="cs-CZ" sz="1800" b="1" kern="1200" dirty="0">
                          <a:solidFill>
                            <a:schemeClr val="dk1"/>
                          </a:solidFill>
                          <a:effectLst/>
                          <a:latin typeface="+mn-lt"/>
                          <a:ea typeface="+mn-ea"/>
                          <a:cs typeface="+mn-cs"/>
                        </a:rPr>
                        <a:t>Obecné použití</a:t>
                      </a:r>
                      <a:r>
                        <a:rPr lang="cs-CZ" sz="1800" kern="1200" dirty="0">
                          <a:solidFill>
                            <a:schemeClr val="dk1"/>
                          </a:solidFill>
                          <a:effectLst/>
                          <a:latin typeface="+mn-lt"/>
                          <a:ea typeface="+mn-ea"/>
                          <a:cs typeface="+mn-cs"/>
                        </a:rPr>
                        <a:t> – model může být použit pro správu a údržbu nemovitosti, stavební úpravy a podobně, avšak pouze do té míry, jaká je povolena licenčním ujednáním týkajícím se modelu. </a:t>
                      </a:r>
                      <a:endParaRPr lang="cs-CZ" sz="1800" dirty="0">
                        <a:effectLst/>
                      </a:endParaRPr>
                    </a:p>
                  </a:txBody>
                  <a:tcPr marL="88800" marR="88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470448043"/>
      </p:ext>
    </p:extLst>
  </p:cSld>
  <p:clrMapOvr>
    <a:masterClrMapping/>
  </p:clrMapOvr>
  <p:transition spd="slow"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577975" y="457200"/>
            <a:ext cx="9090025" cy="1233488"/>
          </a:xfrm>
        </p:spPr>
        <p:txBody>
          <a:bodyPr/>
          <a:lstStyle/>
          <a:p>
            <a:r>
              <a:rPr lang="cs-CZ" altLang="cs-CZ" sz="3600" b="1" dirty="0">
                <a:solidFill>
                  <a:srgbClr val="98141B"/>
                </a:solidFill>
              </a:rPr>
              <a:t>LOD schéma</a:t>
            </a:r>
          </a:p>
        </p:txBody>
      </p:sp>
      <p:sp>
        <p:nvSpPr>
          <p:cNvPr id="3074" name="Zástupný symbol pro obsah 2">
            <a:extLst>
              <a:ext uri="{FF2B5EF4-FFF2-40B4-BE49-F238E27FC236}">
                <a16:creationId xmlns:a16="http://schemas.microsoft.com/office/drawing/2014/main" id="{0E28262C-56EA-3D41-9D5A-F80E53C57A2E}"/>
              </a:ext>
            </a:extLst>
          </p:cNvPr>
          <p:cNvSpPr>
            <a:spLocks noGrp="1" noChangeArrowheads="1"/>
          </p:cNvSpPr>
          <p:nvPr>
            <p:ph idx="1"/>
          </p:nvPr>
        </p:nvSpPr>
        <p:spPr>
          <a:xfrm>
            <a:off x="628650" y="1692275"/>
            <a:ext cx="8194716" cy="4741979"/>
          </a:xfrm>
        </p:spPr>
        <p:txBody>
          <a:bodyPr/>
          <a:lstStyle/>
          <a:p>
            <a:pPr marL="468000" indent="-514350" algn="just">
              <a:lnSpc>
                <a:spcPct val="100000"/>
              </a:lnSpc>
              <a:spcBef>
                <a:spcPts val="600"/>
              </a:spcBef>
              <a:buFont typeface="Wingdings" panose="05000000000000000000" pitchFamily="2" charset="2"/>
              <a:buChar char="Ø"/>
            </a:pPr>
            <a:r>
              <a:rPr lang="cs-CZ" dirty="0"/>
              <a:t>Definuje úroveň vývoje prvku</a:t>
            </a:r>
          </a:p>
          <a:p>
            <a:pPr marL="410850" lvl="1" algn="just">
              <a:lnSpc>
                <a:spcPct val="100000"/>
              </a:lnSpc>
              <a:spcBef>
                <a:spcPts val="600"/>
              </a:spcBef>
            </a:pPr>
            <a:r>
              <a:rPr lang="cs-CZ" dirty="0"/>
              <a:t>		v jaké fázi životního cyklu se prvek nachází a tím </a:t>
            </a:r>
          </a:p>
          <a:p>
            <a:pPr marL="410850" lvl="1" algn="just">
              <a:lnSpc>
                <a:spcPct val="100000"/>
              </a:lnSpc>
              <a:spcBef>
                <a:spcPts val="600"/>
              </a:spcBef>
            </a:pPr>
            <a:r>
              <a:rPr lang="cs-CZ" dirty="0"/>
              <a:t>			určuje spolehlivost zadané informace. </a:t>
            </a:r>
          </a:p>
          <a:p>
            <a:pPr marL="468000" indent="-514350" algn="just">
              <a:lnSpc>
                <a:spcPct val="100000"/>
              </a:lnSpc>
              <a:spcBef>
                <a:spcPts val="600"/>
              </a:spcBef>
              <a:buFont typeface="Wingdings" panose="05000000000000000000" pitchFamily="2" charset="2"/>
              <a:buChar char="Ø"/>
            </a:pPr>
            <a:r>
              <a:rPr lang="cs-CZ" dirty="0"/>
              <a:t>Komunikační nástroj + Nástroj spolupráce </a:t>
            </a:r>
          </a:p>
          <a:p>
            <a:pPr marL="925200" lvl="1" indent="-514350" algn="just">
              <a:lnSpc>
                <a:spcPct val="100000"/>
              </a:lnSpc>
              <a:spcBef>
                <a:spcPts val="600"/>
              </a:spcBef>
              <a:buFont typeface="Wingdings" panose="05000000000000000000" pitchFamily="2" charset="2"/>
              <a:buChar char="Ø"/>
            </a:pPr>
            <a:r>
              <a:rPr lang="cs-CZ" dirty="0"/>
              <a:t>jednotliví účastníci stavebního procesu vstupují do již rozpracovaného návrhu stavby v takovém prostředí.</a:t>
            </a:r>
          </a:p>
          <a:p>
            <a:pPr>
              <a:lnSpc>
                <a:spcPct val="100000"/>
              </a:lnSpc>
            </a:pPr>
            <a:endParaRPr lang="cs-CZ" sz="1400" dirty="0"/>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75" y="206375"/>
            <a:ext cx="1028700" cy="1028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577975" y="206375"/>
            <a:ext cx="7566025" cy="250825"/>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Obdélník 6">
            <a:extLst>
              <a:ext uri="{FF2B5EF4-FFF2-40B4-BE49-F238E27FC236}">
                <a16:creationId xmlns:a16="http://schemas.microsoft.com/office/drawing/2014/main" id="{2C0204FA-40AF-7C41-A518-C498BCCE2033}"/>
              </a:ext>
            </a:extLst>
          </p:cNvPr>
          <p:cNvSpPr/>
          <p:nvPr/>
        </p:nvSpPr>
        <p:spPr>
          <a:xfrm>
            <a:off x="0" y="6567488"/>
            <a:ext cx="9144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23		</a:t>
            </a:r>
            <a:r>
              <a:rPr lang="cs-CZ" sz="1400" dirty="0">
                <a:solidFill>
                  <a:prstClr val="white"/>
                </a:solidFill>
              </a:rPr>
              <a:t>Kurzy pro společnost 4.0, CZ.02.2.69/0.0/0.0/16_031/0011591 </a:t>
            </a:r>
            <a:r>
              <a:rPr lang="cs-CZ" dirty="0">
                <a:solidFill>
                  <a:prstClr val="white"/>
                </a:solidFill>
              </a:rPr>
              <a:t>		</a:t>
            </a:r>
            <a:r>
              <a:rPr lang="cs-CZ" dirty="0"/>
              <a:t>www.VSTECB.cz</a:t>
            </a:r>
          </a:p>
        </p:txBody>
      </p:sp>
    </p:spTree>
    <p:extLst>
      <p:ext uri="{BB962C8B-B14F-4D97-AF65-F5344CB8AC3E}">
        <p14:creationId xmlns:p14="http://schemas.microsoft.com/office/powerpoint/2010/main" val="2247731974"/>
      </p:ext>
    </p:extLst>
  </p:cSld>
  <p:clrMapOvr>
    <a:masterClrMapping/>
  </p:clrMapOvr>
  <p:transition spd="slow"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577975" y="457200"/>
            <a:ext cx="9090025" cy="1233488"/>
          </a:xfrm>
        </p:spPr>
        <p:txBody>
          <a:bodyPr/>
          <a:lstStyle/>
          <a:p>
            <a:r>
              <a:rPr lang="cs-CZ" altLang="cs-CZ" sz="3600" b="1" dirty="0">
                <a:solidFill>
                  <a:srgbClr val="98141B"/>
                </a:solidFill>
              </a:rPr>
              <a:t>Intence v České republice</a:t>
            </a:r>
          </a:p>
        </p:txBody>
      </p:sp>
      <p:sp>
        <p:nvSpPr>
          <p:cNvPr id="3074" name="Zástupný symbol pro obsah 2">
            <a:extLst>
              <a:ext uri="{FF2B5EF4-FFF2-40B4-BE49-F238E27FC236}">
                <a16:creationId xmlns:a16="http://schemas.microsoft.com/office/drawing/2014/main" id="{0E28262C-56EA-3D41-9D5A-F80E53C57A2E}"/>
              </a:ext>
            </a:extLst>
          </p:cNvPr>
          <p:cNvSpPr>
            <a:spLocks noGrp="1" noChangeArrowheads="1"/>
          </p:cNvSpPr>
          <p:nvPr>
            <p:ph idx="1"/>
          </p:nvPr>
        </p:nvSpPr>
        <p:spPr>
          <a:xfrm>
            <a:off x="628650" y="1692275"/>
            <a:ext cx="8194716" cy="4741979"/>
          </a:xfrm>
        </p:spPr>
        <p:txBody>
          <a:bodyPr/>
          <a:lstStyle/>
          <a:p>
            <a:pPr marL="468000" indent="-514350" algn="just">
              <a:lnSpc>
                <a:spcPct val="100000"/>
              </a:lnSpc>
              <a:spcBef>
                <a:spcPts val="600"/>
              </a:spcBef>
              <a:buFont typeface="Wingdings" panose="05000000000000000000" pitchFamily="2" charset="2"/>
              <a:buChar char="Ø"/>
            </a:pPr>
            <a:r>
              <a:rPr lang="cs-CZ" sz="2700" dirty="0"/>
              <a:t>zavedení BIM do praxe – tzv. </a:t>
            </a:r>
            <a:r>
              <a:rPr lang="cs-CZ" sz="2700" b="1" dirty="0"/>
              <a:t>„Inciativě Stavebnictví 4.0“</a:t>
            </a:r>
            <a:endParaRPr lang="cs-CZ" sz="2700" dirty="0"/>
          </a:p>
          <a:p>
            <a:pPr marL="468000" indent="-514350" algn="just">
              <a:lnSpc>
                <a:spcPct val="100000"/>
              </a:lnSpc>
              <a:spcBef>
                <a:spcPts val="600"/>
              </a:spcBef>
              <a:buFont typeface="Wingdings" panose="05000000000000000000" pitchFamily="2" charset="2"/>
              <a:buChar char="Ø"/>
            </a:pPr>
            <a:r>
              <a:rPr lang="cs-CZ" sz="2700" dirty="0"/>
              <a:t>Alianci Společnost 4.0 </a:t>
            </a:r>
          </a:p>
          <a:p>
            <a:pPr marL="925200" lvl="1" indent="-514350" algn="just">
              <a:lnSpc>
                <a:spcPct val="100000"/>
              </a:lnSpc>
              <a:spcBef>
                <a:spcPts val="600"/>
              </a:spcBef>
              <a:buFont typeface="Wingdings" panose="05000000000000000000" pitchFamily="2" charset="2"/>
              <a:buChar char="Ø"/>
            </a:pPr>
            <a:r>
              <a:rPr lang="cs-CZ" sz="2300" dirty="0"/>
              <a:t>jako koordinační mechanismus se zapojením hospodářských a sociálních partnerů a zástupců akademických a vědeckých obcí ke koordinaci agend spojených se 4. průmyslovou revolucí. </a:t>
            </a:r>
          </a:p>
          <a:p>
            <a:pPr marL="468000" indent="-514350" algn="just">
              <a:lnSpc>
                <a:spcPct val="100000"/>
              </a:lnSpc>
              <a:spcBef>
                <a:spcPts val="600"/>
              </a:spcBef>
              <a:buFont typeface="Wingdings" panose="05000000000000000000" pitchFamily="2" charset="2"/>
              <a:buChar char="Ø"/>
            </a:pPr>
            <a:r>
              <a:rPr lang="cs-CZ" sz="2700" dirty="0"/>
              <a:t>Odborná rada pro BIM - podporuje Iniciativu Společnost 4.0 konkrétní iniciativou: </a:t>
            </a:r>
            <a:r>
              <a:rPr lang="cs-CZ" sz="2700" b="1" dirty="0"/>
              <a:t>Stavebnictví 4.0 </a:t>
            </a:r>
          </a:p>
          <a:p>
            <a:pPr>
              <a:lnSpc>
                <a:spcPct val="100000"/>
              </a:lnSpc>
            </a:pPr>
            <a:endParaRPr lang="cs-CZ" sz="1400" dirty="0"/>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75" y="206375"/>
            <a:ext cx="1028700" cy="1028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577975" y="206375"/>
            <a:ext cx="7566025" cy="250825"/>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Obdélník 6">
            <a:extLst>
              <a:ext uri="{FF2B5EF4-FFF2-40B4-BE49-F238E27FC236}">
                <a16:creationId xmlns:a16="http://schemas.microsoft.com/office/drawing/2014/main" id="{2C0204FA-40AF-7C41-A518-C498BCCE2033}"/>
              </a:ext>
            </a:extLst>
          </p:cNvPr>
          <p:cNvSpPr/>
          <p:nvPr/>
        </p:nvSpPr>
        <p:spPr>
          <a:xfrm>
            <a:off x="0" y="6567488"/>
            <a:ext cx="9144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24		</a:t>
            </a:r>
            <a:r>
              <a:rPr lang="cs-CZ" sz="1400" dirty="0">
                <a:solidFill>
                  <a:prstClr val="white"/>
                </a:solidFill>
              </a:rPr>
              <a:t>Kurzy pro společnost 4.0, CZ.02.2.69/0.0/0.0/16_031/0011591 </a:t>
            </a:r>
            <a:r>
              <a:rPr lang="cs-CZ" dirty="0">
                <a:solidFill>
                  <a:prstClr val="white"/>
                </a:solidFill>
              </a:rPr>
              <a:t>	</a:t>
            </a:r>
            <a:r>
              <a:rPr lang="cs-CZ" dirty="0"/>
              <a:t>	www.VSTECB.cz</a:t>
            </a:r>
          </a:p>
        </p:txBody>
      </p:sp>
    </p:spTree>
    <p:extLst>
      <p:ext uri="{BB962C8B-B14F-4D97-AF65-F5344CB8AC3E}">
        <p14:creationId xmlns:p14="http://schemas.microsoft.com/office/powerpoint/2010/main" val="1510942605"/>
      </p:ext>
    </p:extLst>
  </p:cSld>
  <p:clrMapOvr>
    <a:masterClrMapping/>
  </p:clrMapOvr>
  <p:transition spd="slow"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577975" y="457200"/>
            <a:ext cx="9090025" cy="1233488"/>
          </a:xfrm>
        </p:spPr>
        <p:txBody>
          <a:bodyPr/>
          <a:lstStyle/>
          <a:p>
            <a:r>
              <a:rPr lang="cs-CZ" altLang="cs-CZ" sz="3600" b="1" dirty="0">
                <a:solidFill>
                  <a:srgbClr val="98141B"/>
                </a:solidFill>
              </a:rPr>
              <a:t>Intence v České republice</a:t>
            </a:r>
          </a:p>
        </p:txBody>
      </p:sp>
      <p:sp>
        <p:nvSpPr>
          <p:cNvPr id="3074" name="Zástupný symbol pro obsah 2">
            <a:extLst>
              <a:ext uri="{FF2B5EF4-FFF2-40B4-BE49-F238E27FC236}">
                <a16:creationId xmlns:a16="http://schemas.microsoft.com/office/drawing/2014/main" id="{0E28262C-56EA-3D41-9D5A-F80E53C57A2E}"/>
              </a:ext>
            </a:extLst>
          </p:cNvPr>
          <p:cNvSpPr>
            <a:spLocks noGrp="1" noChangeArrowheads="1"/>
          </p:cNvSpPr>
          <p:nvPr>
            <p:ph idx="1"/>
          </p:nvPr>
        </p:nvSpPr>
        <p:spPr>
          <a:xfrm>
            <a:off x="628650" y="1692275"/>
            <a:ext cx="8194716" cy="4741979"/>
          </a:xfrm>
        </p:spPr>
        <p:txBody>
          <a:bodyPr/>
          <a:lstStyle/>
          <a:p>
            <a:pPr marL="468000" indent="-514350" algn="just">
              <a:lnSpc>
                <a:spcPct val="100000"/>
              </a:lnSpc>
              <a:spcBef>
                <a:spcPts val="600"/>
              </a:spcBef>
              <a:buFont typeface="Wingdings" panose="05000000000000000000" pitchFamily="2" charset="2"/>
              <a:buChar char="Ø"/>
            </a:pPr>
            <a:r>
              <a:rPr lang="cs-CZ" sz="2400" i="1" dirty="0"/>
              <a:t> </a:t>
            </a:r>
            <a:r>
              <a:rPr lang="cs-CZ" sz="2400" dirty="0"/>
              <a:t>Vláda České republiky na svém zasedání dne 25. září 2017 schválila pod č.j. 918/17 ministrem průmyslu a obchodu Jiřím Havlíčkem předloženou </a:t>
            </a:r>
            <a:r>
              <a:rPr lang="cs-CZ" sz="2400" b="1" dirty="0"/>
              <a:t>Koncepci zavádění metody BIM v České republice</a:t>
            </a:r>
            <a:r>
              <a:rPr lang="cs-CZ" sz="2400" dirty="0"/>
              <a:t>. Na témže jednání vláda také schválila Akční plán pro Společnost 4.0. Co předložené dokumenty obsahují, co z nich vyplývá?</a:t>
            </a:r>
          </a:p>
          <a:p>
            <a:pPr>
              <a:lnSpc>
                <a:spcPct val="100000"/>
              </a:lnSpc>
            </a:pPr>
            <a:endParaRPr lang="cs-CZ" sz="1400" dirty="0"/>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75" y="206375"/>
            <a:ext cx="1028700" cy="1028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577975" y="206375"/>
            <a:ext cx="7566025" cy="250825"/>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Obdélník 6">
            <a:extLst>
              <a:ext uri="{FF2B5EF4-FFF2-40B4-BE49-F238E27FC236}">
                <a16:creationId xmlns:a16="http://schemas.microsoft.com/office/drawing/2014/main" id="{2C0204FA-40AF-7C41-A518-C498BCCE2033}"/>
              </a:ext>
            </a:extLst>
          </p:cNvPr>
          <p:cNvSpPr/>
          <p:nvPr/>
        </p:nvSpPr>
        <p:spPr>
          <a:xfrm>
            <a:off x="0" y="6567488"/>
            <a:ext cx="9144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25		</a:t>
            </a:r>
            <a:r>
              <a:rPr lang="cs-CZ" sz="1400" dirty="0">
                <a:solidFill>
                  <a:prstClr val="white"/>
                </a:solidFill>
              </a:rPr>
              <a:t>Kurzy pro společnost 4.0, CZ.02.2.69/0.0/0.0/16_031/0011591 </a:t>
            </a:r>
            <a:r>
              <a:rPr lang="cs-CZ" dirty="0">
                <a:solidFill>
                  <a:prstClr val="white"/>
                </a:solidFill>
              </a:rPr>
              <a:t>	</a:t>
            </a:r>
            <a:r>
              <a:rPr lang="cs-CZ" dirty="0"/>
              <a:t>	www.VSTECB.cz</a:t>
            </a:r>
          </a:p>
        </p:txBody>
      </p:sp>
    </p:spTree>
    <p:extLst>
      <p:ext uri="{BB962C8B-B14F-4D97-AF65-F5344CB8AC3E}">
        <p14:creationId xmlns:p14="http://schemas.microsoft.com/office/powerpoint/2010/main" val="3965988795"/>
      </p:ext>
    </p:extLst>
  </p:cSld>
  <p:clrMapOvr>
    <a:masterClrMapping/>
  </p:clrMapOvr>
  <p:transition spd="slow"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577975" y="457200"/>
            <a:ext cx="9090025" cy="1233488"/>
          </a:xfrm>
        </p:spPr>
        <p:txBody>
          <a:bodyPr/>
          <a:lstStyle/>
          <a:p>
            <a:r>
              <a:rPr lang="cs-CZ" altLang="cs-CZ" sz="3600" b="1" dirty="0">
                <a:solidFill>
                  <a:srgbClr val="98141B"/>
                </a:solidFill>
              </a:rPr>
              <a:t>Intence v České republice</a:t>
            </a:r>
          </a:p>
        </p:txBody>
      </p:sp>
      <p:sp>
        <p:nvSpPr>
          <p:cNvPr id="3074" name="Zástupný symbol pro obsah 2">
            <a:extLst>
              <a:ext uri="{FF2B5EF4-FFF2-40B4-BE49-F238E27FC236}">
                <a16:creationId xmlns:a16="http://schemas.microsoft.com/office/drawing/2014/main" id="{0E28262C-56EA-3D41-9D5A-F80E53C57A2E}"/>
              </a:ext>
            </a:extLst>
          </p:cNvPr>
          <p:cNvSpPr>
            <a:spLocks noGrp="1" noChangeArrowheads="1"/>
          </p:cNvSpPr>
          <p:nvPr>
            <p:ph idx="1"/>
          </p:nvPr>
        </p:nvSpPr>
        <p:spPr>
          <a:xfrm>
            <a:off x="628650" y="1692275"/>
            <a:ext cx="8194716" cy="4741979"/>
          </a:xfrm>
        </p:spPr>
        <p:txBody>
          <a:bodyPr/>
          <a:lstStyle/>
          <a:p>
            <a:pPr marL="468000" indent="-514350" algn="just">
              <a:lnSpc>
                <a:spcPct val="100000"/>
              </a:lnSpc>
              <a:spcBef>
                <a:spcPts val="600"/>
              </a:spcBef>
              <a:buFont typeface="Wingdings" panose="05000000000000000000" pitchFamily="2" charset="2"/>
              <a:buChar char="Ø"/>
            </a:pPr>
            <a:r>
              <a:rPr lang="cs-CZ" b="1" dirty="0"/>
              <a:t>Akční plán pro Společnost 4.0</a:t>
            </a:r>
          </a:p>
          <a:p>
            <a:pPr marL="925200" lvl="1" indent="-514350" algn="just">
              <a:lnSpc>
                <a:spcPct val="100000"/>
              </a:lnSpc>
              <a:spcBef>
                <a:spcPts val="600"/>
              </a:spcBef>
              <a:buFont typeface="Wingdings" panose="05000000000000000000" pitchFamily="2" charset="2"/>
              <a:buChar char="Ø"/>
            </a:pPr>
            <a:r>
              <a:rPr lang="cs-CZ" sz="2300" dirty="0"/>
              <a:t>Akční plán je zastřešujícím dokumentem vlády pro oblast digitální agendy a tzv. Společnosti 4.0. Tento plán formuluje prioritní úkoly, které si vláda stanovuje v kontextu celospolečenských výzev spojených s dopady zavádění digitálních technologií na ekonomiku i společnost. Dopady čtvrté průmyslová revoluce budou mít vliv na všechna odvětví lidské činnosti. Stavebnictví je vnímáno jako důležitý sektor hospodářství, který výrazně přispívá k jeho konkurenceschopnosti a pozitivně ovlivňuje ekonomický i sociální rozvoj celé společnosti.</a:t>
            </a:r>
          </a:p>
          <a:p>
            <a:pPr>
              <a:lnSpc>
                <a:spcPct val="100000"/>
              </a:lnSpc>
            </a:pPr>
            <a:endParaRPr lang="cs-CZ" sz="1400" dirty="0"/>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75" y="206375"/>
            <a:ext cx="1028700" cy="1028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577975" y="206375"/>
            <a:ext cx="7566025" cy="250825"/>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Obdélník 6">
            <a:extLst>
              <a:ext uri="{FF2B5EF4-FFF2-40B4-BE49-F238E27FC236}">
                <a16:creationId xmlns:a16="http://schemas.microsoft.com/office/drawing/2014/main" id="{2C0204FA-40AF-7C41-A518-C498BCCE2033}"/>
              </a:ext>
            </a:extLst>
          </p:cNvPr>
          <p:cNvSpPr/>
          <p:nvPr/>
        </p:nvSpPr>
        <p:spPr>
          <a:xfrm>
            <a:off x="0" y="6567488"/>
            <a:ext cx="9144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26		</a:t>
            </a:r>
            <a:r>
              <a:rPr lang="cs-CZ" sz="1400" dirty="0">
                <a:solidFill>
                  <a:prstClr val="white"/>
                </a:solidFill>
              </a:rPr>
              <a:t>Kurzy pro společnost 4.0, CZ.02.2.69/0.0/0.0/16_031/0011591 </a:t>
            </a:r>
            <a:r>
              <a:rPr lang="cs-CZ" dirty="0">
                <a:solidFill>
                  <a:prstClr val="white"/>
                </a:solidFill>
              </a:rPr>
              <a:t>	</a:t>
            </a:r>
            <a:r>
              <a:rPr lang="cs-CZ" dirty="0"/>
              <a:t>	www.VSTECB.cz</a:t>
            </a:r>
          </a:p>
        </p:txBody>
      </p:sp>
    </p:spTree>
    <p:extLst>
      <p:ext uri="{BB962C8B-B14F-4D97-AF65-F5344CB8AC3E}">
        <p14:creationId xmlns:p14="http://schemas.microsoft.com/office/powerpoint/2010/main" val="229176121"/>
      </p:ext>
    </p:extLst>
  </p:cSld>
  <p:clrMapOvr>
    <a:masterClrMapping/>
  </p:clrMapOvr>
  <p:transition spd="slow"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577975" y="457200"/>
            <a:ext cx="9090025" cy="1233488"/>
          </a:xfrm>
        </p:spPr>
        <p:txBody>
          <a:bodyPr/>
          <a:lstStyle/>
          <a:p>
            <a:r>
              <a:rPr lang="cs-CZ" altLang="cs-CZ" sz="3600" b="1" dirty="0">
                <a:solidFill>
                  <a:srgbClr val="98141B"/>
                </a:solidFill>
              </a:rPr>
              <a:t>Intence v České republice</a:t>
            </a:r>
          </a:p>
        </p:txBody>
      </p:sp>
      <p:sp>
        <p:nvSpPr>
          <p:cNvPr id="3074" name="Zástupný symbol pro obsah 2">
            <a:extLst>
              <a:ext uri="{FF2B5EF4-FFF2-40B4-BE49-F238E27FC236}">
                <a16:creationId xmlns:a16="http://schemas.microsoft.com/office/drawing/2014/main" id="{0E28262C-56EA-3D41-9D5A-F80E53C57A2E}"/>
              </a:ext>
            </a:extLst>
          </p:cNvPr>
          <p:cNvSpPr>
            <a:spLocks noGrp="1" noChangeArrowheads="1"/>
          </p:cNvSpPr>
          <p:nvPr>
            <p:ph idx="1"/>
          </p:nvPr>
        </p:nvSpPr>
        <p:spPr>
          <a:xfrm>
            <a:off x="628650" y="1692275"/>
            <a:ext cx="8194716" cy="4741979"/>
          </a:xfrm>
        </p:spPr>
        <p:txBody>
          <a:bodyPr/>
          <a:lstStyle/>
          <a:p>
            <a:pPr marL="468000" indent="-514350" algn="just">
              <a:lnSpc>
                <a:spcPct val="100000"/>
              </a:lnSpc>
              <a:spcBef>
                <a:spcPts val="600"/>
              </a:spcBef>
              <a:buFont typeface="Wingdings" panose="05000000000000000000" pitchFamily="2" charset="2"/>
              <a:buChar char="Ø"/>
            </a:pPr>
            <a:r>
              <a:rPr lang="cs-CZ" b="1" dirty="0"/>
              <a:t>Akční plán pro Společnost 4.0</a:t>
            </a:r>
          </a:p>
          <a:p>
            <a:pPr marL="925200" lvl="1" indent="-514350" algn="just">
              <a:lnSpc>
                <a:spcPct val="100000"/>
              </a:lnSpc>
              <a:spcBef>
                <a:spcPts val="600"/>
              </a:spcBef>
              <a:buFont typeface="Wingdings" panose="05000000000000000000" pitchFamily="2" charset="2"/>
              <a:buChar char="Ø"/>
            </a:pPr>
            <a:r>
              <a:rPr lang="cs-CZ" sz="2300" dirty="0"/>
              <a:t>„Zmiňovaný akční plán pro Společnost 4.0 podtrhuje skutečnost, že se v současnosti nacházíme na prahu čtvrté průmyslové revoluce.“ Říká Petr Vaněk, předseda Odborné rady pro BIM a doplňuje: „Čtvrtá průmyslová revoluce požaduje stavebnictví, které bude naplno využívat všech prostředků nejmodernějších technologií včetně metody Informačního modelování staveb. I proto je Stavebnictví 4.0 jednou z priorit dalšího směřování činnosti Odborné rady pro BIM. “</a:t>
            </a:r>
            <a:endParaRPr lang="cs-CZ" sz="2300" b="1" dirty="0"/>
          </a:p>
          <a:p>
            <a:pPr>
              <a:lnSpc>
                <a:spcPct val="100000"/>
              </a:lnSpc>
            </a:pPr>
            <a:endParaRPr lang="cs-CZ" sz="1400" dirty="0"/>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75" y="206375"/>
            <a:ext cx="1028700" cy="1028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577975" y="206375"/>
            <a:ext cx="7566025" cy="250825"/>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Obdélník 6">
            <a:extLst>
              <a:ext uri="{FF2B5EF4-FFF2-40B4-BE49-F238E27FC236}">
                <a16:creationId xmlns:a16="http://schemas.microsoft.com/office/drawing/2014/main" id="{2C0204FA-40AF-7C41-A518-C498BCCE2033}"/>
              </a:ext>
            </a:extLst>
          </p:cNvPr>
          <p:cNvSpPr/>
          <p:nvPr/>
        </p:nvSpPr>
        <p:spPr>
          <a:xfrm>
            <a:off x="0" y="6567488"/>
            <a:ext cx="9144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27		</a:t>
            </a:r>
            <a:r>
              <a:rPr lang="cs-CZ" sz="1400" dirty="0">
                <a:solidFill>
                  <a:prstClr val="white"/>
                </a:solidFill>
              </a:rPr>
              <a:t>Kurzy pro společnost 4.0, CZ.02.2.69/0.0/0.0/16_031/0011591 </a:t>
            </a:r>
            <a:r>
              <a:rPr lang="cs-CZ" dirty="0">
                <a:solidFill>
                  <a:prstClr val="white"/>
                </a:solidFill>
              </a:rPr>
              <a:t>	</a:t>
            </a:r>
            <a:r>
              <a:rPr lang="cs-CZ" dirty="0"/>
              <a:t>	www.VSTECB.cz</a:t>
            </a:r>
          </a:p>
        </p:txBody>
      </p:sp>
    </p:spTree>
    <p:extLst>
      <p:ext uri="{BB962C8B-B14F-4D97-AF65-F5344CB8AC3E}">
        <p14:creationId xmlns:p14="http://schemas.microsoft.com/office/powerpoint/2010/main" val="2566846876"/>
      </p:ext>
    </p:extLst>
  </p:cSld>
  <p:clrMapOvr>
    <a:masterClrMapping/>
  </p:clrMapOvr>
  <p:transition spd="slow" advClick="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577975" y="457200"/>
            <a:ext cx="9090025" cy="1233488"/>
          </a:xfrm>
        </p:spPr>
        <p:txBody>
          <a:bodyPr/>
          <a:lstStyle/>
          <a:p>
            <a:r>
              <a:rPr lang="cs-CZ" altLang="cs-CZ" sz="3600" b="1" dirty="0">
                <a:solidFill>
                  <a:srgbClr val="98141B"/>
                </a:solidFill>
              </a:rPr>
              <a:t>Intence v České republice</a:t>
            </a:r>
          </a:p>
        </p:txBody>
      </p:sp>
      <p:sp>
        <p:nvSpPr>
          <p:cNvPr id="3074" name="Zástupný symbol pro obsah 2">
            <a:extLst>
              <a:ext uri="{FF2B5EF4-FFF2-40B4-BE49-F238E27FC236}">
                <a16:creationId xmlns:a16="http://schemas.microsoft.com/office/drawing/2014/main" id="{0E28262C-56EA-3D41-9D5A-F80E53C57A2E}"/>
              </a:ext>
            </a:extLst>
          </p:cNvPr>
          <p:cNvSpPr>
            <a:spLocks noGrp="1" noChangeArrowheads="1"/>
          </p:cNvSpPr>
          <p:nvPr>
            <p:ph idx="1"/>
          </p:nvPr>
        </p:nvSpPr>
        <p:spPr>
          <a:xfrm>
            <a:off x="594783" y="1455208"/>
            <a:ext cx="8194716" cy="4741979"/>
          </a:xfrm>
        </p:spPr>
        <p:txBody>
          <a:bodyPr/>
          <a:lstStyle/>
          <a:p>
            <a:pPr marL="468000" indent="-514350" algn="just">
              <a:lnSpc>
                <a:spcPct val="100000"/>
              </a:lnSpc>
              <a:spcBef>
                <a:spcPts val="600"/>
              </a:spcBef>
              <a:buFont typeface="Wingdings" panose="05000000000000000000" pitchFamily="2" charset="2"/>
              <a:buChar char="Ø"/>
            </a:pPr>
            <a:r>
              <a:rPr lang="cs-CZ" b="1" dirty="0"/>
              <a:t>Koncepce zavádění metody BIM v České republice</a:t>
            </a:r>
          </a:p>
          <a:p>
            <a:pPr marL="925200" lvl="1" indent="-514350" algn="just">
              <a:lnSpc>
                <a:spcPct val="100000"/>
              </a:lnSpc>
              <a:spcBef>
                <a:spcPts val="600"/>
              </a:spcBef>
              <a:buFont typeface="Wingdings" panose="05000000000000000000" pitchFamily="2" charset="2"/>
              <a:buChar char="Ø"/>
            </a:pPr>
            <a:r>
              <a:rPr lang="cs-CZ" dirty="0"/>
              <a:t>Koncepce zavádění metody BIM byla schválena vládou, co z toho vyplývá? „Především je potřeba si uvědomit, že metodu BIM nelze zavést ze dne na den a pro úspěšné zavedení informačního modelování staveb do praxe je potřeba učinit řadu kroků, které mají základní cíl, připravit podmínky pro efektivní používání metody BIM,“ říká místopředseda Odborné rady pro BIM Jaroslav Nechyba dále dodává: „I proto schválený dokument pracuje s časovým harmonogramem pro období 2018 – 2021 a 2022 – 2027 a obsahuje na 50 stranách řadu zásadních témat, která budou důležitá pro úspěšné naplnění koncepce zavádění BIM v Česku.“</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75" y="206375"/>
            <a:ext cx="1028700" cy="1028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577975" y="206375"/>
            <a:ext cx="7566025" cy="250825"/>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Obdélník 6">
            <a:extLst>
              <a:ext uri="{FF2B5EF4-FFF2-40B4-BE49-F238E27FC236}">
                <a16:creationId xmlns:a16="http://schemas.microsoft.com/office/drawing/2014/main" id="{2C0204FA-40AF-7C41-A518-C498BCCE2033}"/>
              </a:ext>
            </a:extLst>
          </p:cNvPr>
          <p:cNvSpPr/>
          <p:nvPr/>
        </p:nvSpPr>
        <p:spPr>
          <a:xfrm>
            <a:off x="0" y="6567488"/>
            <a:ext cx="9144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28		</a:t>
            </a:r>
            <a:r>
              <a:rPr lang="cs-CZ" sz="1400" dirty="0">
                <a:solidFill>
                  <a:prstClr val="white"/>
                </a:solidFill>
              </a:rPr>
              <a:t>Kurzy pro společnost 4.0, CZ.02.2.69/0.0/0.0/16_031/0011591 </a:t>
            </a:r>
            <a:r>
              <a:rPr lang="cs-CZ" dirty="0">
                <a:solidFill>
                  <a:prstClr val="white"/>
                </a:solidFill>
              </a:rPr>
              <a:t>	</a:t>
            </a:r>
            <a:r>
              <a:rPr lang="cs-CZ" dirty="0"/>
              <a:t>	www.VSTECB.cz</a:t>
            </a:r>
          </a:p>
        </p:txBody>
      </p:sp>
    </p:spTree>
    <p:extLst>
      <p:ext uri="{BB962C8B-B14F-4D97-AF65-F5344CB8AC3E}">
        <p14:creationId xmlns:p14="http://schemas.microsoft.com/office/powerpoint/2010/main" val="2566846876"/>
      </p:ext>
    </p:extLst>
  </p:cSld>
  <p:clrMapOvr>
    <a:masterClrMapping/>
  </p:clrMapOvr>
  <p:transition spd="slow"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577975" y="457200"/>
            <a:ext cx="9090025" cy="1233488"/>
          </a:xfrm>
        </p:spPr>
        <p:txBody>
          <a:bodyPr/>
          <a:lstStyle/>
          <a:p>
            <a:r>
              <a:rPr lang="cs-CZ" altLang="cs-CZ" sz="3600" b="1" dirty="0">
                <a:solidFill>
                  <a:srgbClr val="98141B"/>
                </a:solidFill>
              </a:rPr>
              <a:t>BIM - LOD</a:t>
            </a:r>
          </a:p>
        </p:txBody>
      </p:sp>
      <p:sp>
        <p:nvSpPr>
          <p:cNvPr id="3074" name="Zástupný symbol pro obsah 2">
            <a:extLst>
              <a:ext uri="{FF2B5EF4-FFF2-40B4-BE49-F238E27FC236}">
                <a16:creationId xmlns:a16="http://schemas.microsoft.com/office/drawing/2014/main" id="{0E28262C-56EA-3D41-9D5A-F80E53C57A2E}"/>
              </a:ext>
            </a:extLst>
          </p:cNvPr>
          <p:cNvSpPr>
            <a:spLocks noGrp="1" noChangeArrowheads="1"/>
          </p:cNvSpPr>
          <p:nvPr>
            <p:ph idx="1"/>
          </p:nvPr>
        </p:nvSpPr>
        <p:spPr>
          <a:xfrm>
            <a:off x="628650" y="1692275"/>
            <a:ext cx="8194716" cy="4741979"/>
          </a:xfrm>
        </p:spPr>
        <p:txBody>
          <a:bodyPr/>
          <a:lstStyle/>
          <a:p>
            <a:pPr marL="468000" indent="-514350">
              <a:lnSpc>
                <a:spcPct val="100000"/>
              </a:lnSpc>
              <a:spcBef>
                <a:spcPts val="600"/>
              </a:spcBef>
              <a:buFont typeface="Wingdings" panose="05000000000000000000" pitchFamily="2" charset="2"/>
              <a:buChar char="Ø"/>
            </a:pPr>
            <a:r>
              <a:rPr lang="cs-CZ" cap="all" dirty="0"/>
              <a:t>Úroveň vývoje – LOD (</a:t>
            </a:r>
            <a:r>
              <a:rPr lang="cs-CZ" cap="all" dirty="0" err="1"/>
              <a:t>Level</a:t>
            </a:r>
            <a:r>
              <a:rPr lang="cs-CZ" cap="all" dirty="0"/>
              <a:t> of </a:t>
            </a:r>
            <a:r>
              <a:rPr lang="cs-CZ" cap="all" dirty="0" err="1"/>
              <a:t>Development</a:t>
            </a:r>
            <a:r>
              <a:rPr lang="cs-CZ" cap="all" dirty="0"/>
              <a:t>)</a:t>
            </a:r>
          </a:p>
          <a:p>
            <a:pPr marL="925200" lvl="1" indent="-514350">
              <a:lnSpc>
                <a:spcPct val="100000"/>
              </a:lnSpc>
              <a:spcBef>
                <a:spcPts val="600"/>
              </a:spcBef>
              <a:buFont typeface="Wingdings" panose="05000000000000000000" pitchFamily="2" charset="2"/>
              <a:buChar char="Ø"/>
            </a:pPr>
            <a:r>
              <a:rPr lang="cs-CZ" sz="2300" dirty="0"/>
              <a:t>Užití </a:t>
            </a:r>
            <a:r>
              <a:rPr lang="cs-CZ" sz="2300" dirty="0" err="1"/>
              <a:t>Level</a:t>
            </a:r>
            <a:r>
              <a:rPr lang="cs-CZ" sz="2300" dirty="0"/>
              <a:t> of </a:t>
            </a:r>
            <a:r>
              <a:rPr lang="cs-CZ" sz="2300" dirty="0" err="1"/>
              <a:t>Development</a:t>
            </a:r>
            <a:endParaRPr lang="cs-CZ" sz="2300" dirty="0"/>
          </a:p>
          <a:p>
            <a:pPr marL="925200" lvl="1" indent="-514350">
              <a:lnSpc>
                <a:spcPct val="100000"/>
              </a:lnSpc>
              <a:spcBef>
                <a:spcPts val="600"/>
              </a:spcBef>
              <a:buFont typeface="Wingdings" panose="05000000000000000000" pitchFamily="2" charset="2"/>
              <a:buChar char="Ø"/>
            </a:pPr>
            <a:r>
              <a:rPr lang="cs-CZ" sz="2300" dirty="0" err="1"/>
              <a:t>Level</a:t>
            </a:r>
            <a:r>
              <a:rPr lang="cs-CZ" sz="2300" dirty="0"/>
              <a:t> of </a:t>
            </a:r>
            <a:r>
              <a:rPr lang="cs-CZ" sz="2300" dirty="0" err="1"/>
              <a:t>Development</a:t>
            </a:r>
            <a:r>
              <a:rPr lang="cs-CZ" sz="2300" dirty="0"/>
              <a:t> </a:t>
            </a:r>
            <a:r>
              <a:rPr lang="cs-CZ" sz="2300" dirty="0" err="1"/>
              <a:t>Specification</a:t>
            </a:r>
            <a:r>
              <a:rPr lang="cs-CZ" sz="2300" dirty="0"/>
              <a:t> – specifikace úrovně vývoje</a:t>
            </a:r>
          </a:p>
          <a:p>
            <a:pPr marL="925200" lvl="1" indent="-514350">
              <a:lnSpc>
                <a:spcPct val="100000"/>
              </a:lnSpc>
              <a:spcBef>
                <a:spcPts val="600"/>
              </a:spcBef>
              <a:buFont typeface="Wingdings" panose="05000000000000000000" pitchFamily="2" charset="2"/>
              <a:buChar char="Ø"/>
            </a:pPr>
            <a:r>
              <a:rPr lang="cs-CZ" sz="2300" dirty="0"/>
              <a:t>LOD a fáze návrhu</a:t>
            </a:r>
          </a:p>
          <a:p>
            <a:pPr marL="925200" lvl="1" indent="-514350">
              <a:lnSpc>
                <a:spcPct val="100000"/>
              </a:lnSpc>
              <a:spcBef>
                <a:spcPts val="600"/>
              </a:spcBef>
              <a:buFont typeface="Wingdings" panose="05000000000000000000" pitchFamily="2" charset="2"/>
              <a:buChar char="Ø"/>
            </a:pPr>
            <a:r>
              <a:rPr lang="cs-CZ" sz="2300" dirty="0"/>
              <a:t>LOD a definice modelu</a:t>
            </a:r>
          </a:p>
          <a:p>
            <a:pPr marL="925200" lvl="1" indent="-514350">
              <a:lnSpc>
                <a:spcPct val="100000"/>
              </a:lnSpc>
              <a:spcBef>
                <a:spcPts val="600"/>
              </a:spcBef>
              <a:buFont typeface="Wingdings" panose="05000000000000000000" pitchFamily="2" charset="2"/>
              <a:buChar char="Ø"/>
            </a:pPr>
            <a:r>
              <a:rPr lang="cs-CZ" sz="2300" dirty="0"/>
              <a:t>LOD schéma</a:t>
            </a:r>
          </a:p>
          <a:p>
            <a:pPr marL="468000" indent="-514350">
              <a:lnSpc>
                <a:spcPct val="100000"/>
              </a:lnSpc>
              <a:spcBef>
                <a:spcPts val="600"/>
              </a:spcBef>
              <a:buFont typeface="Wingdings" panose="05000000000000000000" pitchFamily="2" charset="2"/>
              <a:buChar char="Ø"/>
            </a:pPr>
            <a:r>
              <a:rPr lang="cs-CZ" cap="all" dirty="0"/>
              <a:t>Intence v České republice</a:t>
            </a:r>
          </a:p>
          <a:p>
            <a:pPr marL="925200" lvl="1" indent="-514350">
              <a:lnSpc>
                <a:spcPct val="100000"/>
              </a:lnSpc>
              <a:spcBef>
                <a:spcPts val="600"/>
              </a:spcBef>
              <a:buFont typeface="Wingdings" panose="05000000000000000000" pitchFamily="2" charset="2"/>
              <a:buChar char="Ø"/>
            </a:pPr>
            <a:r>
              <a:rPr lang="cs-CZ" sz="2300" dirty="0"/>
              <a:t>Organizace v ČR zabývající se problematikou BIM</a:t>
            </a:r>
          </a:p>
          <a:p>
            <a:pPr marL="925200" lvl="1" indent="-514350">
              <a:lnSpc>
                <a:spcPct val="100000"/>
              </a:lnSpc>
              <a:spcBef>
                <a:spcPts val="600"/>
              </a:spcBef>
              <a:buFont typeface="Wingdings" panose="05000000000000000000" pitchFamily="2" charset="2"/>
              <a:buChar char="Ø"/>
            </a:pPr>
            <a:r>
              <a:rPr lang="cs-CZ" sz="2300" dirty="0"/>
              <a:t>Odborná rada pro BIM - </a:t>
            </a:r>
            <a:r>
              <a:rPr lang="cs-CZ" sz="2300" dirty="0" err="1"/>
              <a:t>CzBIM</a:t>
            </a:r>
            <a:r>
              <a:rPr lang="cs-CZ" sz="2300" dirty="0"/>
              <a:t> – Czech BIM </a:t>
            </a:r>
            <a:r>
              <a:rPr lang="cs-CZ" sz="2300" dirty="0" err="1"/>
              <a:t>Council</a:t>
            </a:r>
            <a:endParaRPr lang="cs-CZ" sz="2300" dirty="0"/>
          </a:p>
          <a:p>
            <a:pPr marL="925200" lvl="1" indent="-514350">
              <a:lnSpc>
                <a:spcPct val="100000"/>
              </a:lnSpc>
              <a:spcBef>
                <a:spcPts val="600"/>
              </a:spcBef>
              <a:buFont typeface="Wingdings" panose="05000000000000000000" pitchFamily="2" charset="2"/>
              <a:buChar char="Ø"/>
            </a:pPr>
            <a:r>
              <a:rPr lang="cs-CZ" sz="2300" dirty="0"/>
              <a:t>Management BIM =</a:t>
            </a:r>
            <a:r>
              <a:rPr lang="en-US" sz="2300" dirty="0"/>
              <a:t>&gt; Building Information Management</a:t>
            </a:r>
            <a:endParaRPr lang="cs-CZ" sz="2300" dirty="0"/>
          </a:p>
          <a:p>
            <a:pPr marL="925200" lvl="1" indent="-514350">
              <a:lnSpc>
                <a:spcPct val="100000"/>
              </a:lnSpc>
              <a:spcBef>
                <a:spcPts val="600"/>
              </a:spcBef>
              <a:buFont typeface="Wingdings" panose="05000000000000000000" pitchFamily="2" charset="2"/>
              <a:buChar char="Ø"/>
            </a:pPr>
            <a:r>
              <a:rPr lang="cs-CZ" sz="2300" dirty="0"/>
              <a:t>PS#03: BIM &amp; Realizace</a:t>
            </a:r>
          </a:p>
          <a:p>
            <a:pPr>
              <a:lnSpc>
                <a:spcPct val="100000"/>
              </a:lnSpc>
            </a:pPr>
            <a:endParaRPr lang="cs-CZ" sz="2400" dirty="0"/>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75" y="206375"/>
            <a:ext cx="1028700" cy="1028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577975" y="206375"/>
            <a:ext cx="7566025" cy="250825"/>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Obdélník 6">
            <a:extLst>
              <a:ext uri="{FF2B5EF4-FFF2-40B4-BE49-F238E27FC236}">
                <a16:creationId xmlns:a16="http://schemas.microsoft.com/office/drawing/2014/main" id="{2C0204FA-40AF-7C41-A518-C498BCCE2033}"/>
              </a:ext>
            </a:extLst>
          </p:cNvPr>
          <p:cNvSpPr/>
          <p:nvPr/>
        </p:nvSpPr>
        <p:spPr>
          <a:xfrm>
            <a:off x="0" y="6567488"/>
            <a:ext cx="9144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2		</a:t>
            </a:r>
            <a:r>
              <a:rPr lang="cs-CZ" sz="1400" dirty="0">
                <a:solidFill>
                  <a:prstClr val="white"/>
                </a:solidFill>
              </a:rPr>
              <a:t>Kurzy pro společnost 4.0, CZ.02.2.69/0.0/0.0/16_031/0011591 </a:t>
            </a:r>
            <a:r>
              <a:rPr lang="cs-CZ" dirty="0">
                <a:solidFill>
                  <a:prstClr val="white"/>
                </a:solidFill>
              </a:rPr>
              <a:t>	</a:t>
            </a:r>
            <a:r>
              <a:rPr lang="cs-CZ" dirty="0"/>
              <a:t>	www.VSTECB.cz</a:t>
            </a:r>
          </a:p>
        </p:txBody>
      </p:sp>
    </p:spTree>
    <p:extLst>
      <p:ext uri="{BB962C8B-B14F-4D97-AF65-F5344CB8AC3E}">
        <p14:creationId xmlns:p14="http://schemas.microsoft.com/office/powerpoint/2010/main" val="4085366289"/>
      </p:ext>
    </p:extLst>
  </p:cSld>
  <p:clrMapOvr>
    <a:masterClrMapping/>
  </p:clrMapOvr>
  <p:transition spd="slow"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577975" y="457200"/>
            <a:ext cx="9090025" cy="1233488"/>
          </a:xfrm>
        </p:spPr>
        <p:txBody>
          <a:bodyPr/>
          <a:lstStyle/>
          <a:p>
            <a:r>
              <a:rPr lang="cs-CZ" altLang="cs-CZ" sz="2800" b="1" dirty="0">
                <a:solidFill>
                  <a:srgbClr val="98141B"/>
                </a:solidFill>
              </a:rPr>
              <a:t>Organizace v ČR zabývající se problematikou BIM</a:t>
            </a:r>
          </a:p>
        </p:txBody>
      </p:sp>
      <p:sp>
        <p:nvSpPr>
          <p:cNvPr id="3074" name="Zástupný symbol pro obsah 2">
            <a:extLst>
              <a:ext uri="{FF2B5EF4-FFF2-40B4-BE49-F238E27FC236}">
                <a16:creationId xmlns:a16="http://schemas.microsoft.com/office/drawing/2014/main" id="{0E28262C-56EA-3D41-9D5A-F80E53C57A2E}"/>
              </a:ext>
            </a:extLst>
          </p:cNvPr>
          <p:cNvSpPr>
            <a:spLocks noGrp="1" noChangeArrowheads="1"/>
          </p:cNvSpPr>
          <p:nvPr>
            <p:ph idx="1"/>
          </p:nvPr>
        </p:nvSpPr>
        <p:spPr>
          <a:xfrm>
            <a:off x="628650" y="1692275"/>
            <a:ext cx="8194716" cy="4741979"/>
          </a:xfrm>
        </p:spPr>
        <p:txBody>
          <a:bodyPr/>
          <a:lstStyle/>
          <a:p>
            <a:pPr marL="468000" indent="-514350" algn="just">
              <a:lnSpc>
                <a:spcPct val="100000"/>
              </a:lnSpc>
              <a:spcBef>
                <a:spcPts val="600"/>
              </a:spcBef>
              <a:buFont typeface="Wingdings" panose="05000000000000000000" pitchFamily="2" charset="2"/>
              <a:buChar char="Ø"/>
            </a:pPr>
            <a:r>
              <a:rPr lang="cs-CZ" sz="2600" dirty="0"/>
              <a:t>2 hlavní sdružení </a:t>
            </a:r>
          </a:p>
          <a:p>
            <a:pPr marL="925200" lvl="1" indent="-514350" algn="just">
              <a:lnSpc>
                <a:spcPct val="100000"/>
              </a:lnSpc>
              <a:spcBef>
                <a:spcPts val="600"/>
              </a:spcBef>
              <a:buFont typeface="Wingdings" panose="05000000000000000000" pitchFamily="2" charset="2"/>
              <a:buChar char="Ø"/>
            </a:pPr>
            <a:r>
              <a:rPr lang="cs-CZ" sz="2200" dirty="0"/>
              <a:t>Odborné rady pro BIM = </a:t>
            </a:r>
            <a:r>
              <a:rPr lang="cs-CZ" sz="2200" dirty="0" err="1"/>
              <a:t>BIMcz</a:t>
            </a:r>
            <a:endParaRPr lang="cs-CZ" sz="2200" dirty="0"/>
          </a:p>
          <a:p>
            <a:pPr marL="925200" lvl="1" indent="-514350" algn="just">
              <a:lnSpc>
                <a:spcPct val="100000"/>
              </a:lnSpc>
              <a:spcBef>
                <a:spcPts val="600"/>
              </a:spcBef>
              <a:buFont typeface="Wingdings" panose="05000000000000000000" pitchFamily="2" charset="2"/>
              <a:buChar char="Ø"/>
            </a:pPr>
            <a:r>
              <a:rPr lang="cs-CZ" sz="2200" dirty="0"/>
              <a:t>občanské sdružení BIM-fórum. </a:t>
            </a:r>
          </a:p>
          <a:p>
            <a:pPr marL="468000" indent="-514350" algn="just">
              <a:lnSpc>
                <a:spcPct val="100000"/>
              </a:lnSpc>
              <a:spcBef>
                <a:spcPts val="600"/>
              </a:spcBef>
              <a:buFont typeface="Wingdings" panose="05000000000000000000" pitchFamily="2" charset="2"/>
              <a:buChar char="Ø"/>
            </a:pPr>
            <a:r>
              <a:rPr lang="cs-CZ" sz="2600" b="1" dirty="0"/>
              <a:t>BIM-fórum</a:t>
            </a:r>
            <a:r>
              <a:rPr lang="cs-CZ" sz="2600" dirty="0"/>
              <a:t> </a:t>
            </a:r>
          </a:p>
          <a:p>
            <a:pPr marL="925200" lvl="1" indent="-514350" algn="just">
              <a:lnSpc>
                <a:spcPct val="100000"/>
              </a:lnSpc>
              <a:spcBef>
                <a:spcPts val="600"/>
              </a:spcBef>
              <a:buFont typeface="Wingdings" panose="05000000000000000000" pitchFamily="2" charset="2"/>
              <a:buChar char="Ø"/>
            </a:pPr>
            <a:r>
              <a:rPr lang="cs-CZ" u="sng" dirty="0"/>
              <a:t>založeno s cílem:</a:t>
            </a:r>
          </a:p>
          <a:p>
            <a:pPr marL="1382400" lvl="2" indent="-514350" algn="just">
              <a:lnSpc>
                <a:spcPct val="100000"/>
              </a:lnSpc>
              <a:spcBef>
                <a:spcPts val="600"/>
              </a:spcBef>
              <a:buFont typeface="Wingdings" panose="05000000000000000000" pitchFamily="2" charset="2"/>
              <a:buChar char="Ø"/>
            </a:pPr>
            <a:r>
              <a:rPr lang="cs-CZ" sz="2200" dirty="0"/>
              <a:t>sdílet profesní zkušenosti, </a:t>
            </a:r>
          </a:p>
          <a:p>
            <a:pPr marL="1382400" lvl="2" indent="-514350" algn="just">
              <a:lnSpc>
                <a:spcPct val="100000"/>
              </a:lnSpc>
              <a:spcBef>
                <a:spcPts val="600"/>
              </a:spcBef>
              <a:buFont typeface="Wingdings" panose="05000000000000000000" pitchFamily="2" charset="2"/>
              <a:buChar char="Ø"/>
            </a:pPr>
            <a:r>
              <a:rPr lang="cs-CZ" sz="2200" dirty="0"/>
              <a:t>zprostředkovat odbornou diskuzi a </a:t>
            </a:r>
          </a:p>
          <a:p>
            <a:pPr marL="1382400" lvl="2" indent="-514350" algn="just">
              <a:lnSpc>
                <a:spcPct val="100000"/>
              </a:lnSpc>
              <a:spcBef>
                <a:spcPts val="600"/>
              </a:spcBef>
              <a:buFont typeface="Wingdings" panose="05000000000000000000" pitchFamily="2" charset="2"/>
              <a:buChar char="Ø"/>
            </a:pPr>
            <a:r>
              <a:rPr lang="cs-CZ" sz="2200" dirty="0"/>
              <a:t>přispět ke snadnějšímu používání software Autodesk® </a:t>
            </a:r>
            <a:r>
              <a:rPr lang="cs-CZ" sz="2200" dirty="0" err="1"/>
              <a:t>Revit</a:t>
            </a:r>
            <a:r>
              <a:rPr lang="cs-CZ" sz="2200" dirty="0"/>
              <a:t>® a dalších nástrojů BIM</a:t>
            </a:r>
          </a:p>
          <a:p>
            <a:pPr marL="1382400" lvl="2" indent="-514350" algn="just">
              <a:lnSpc>
                <a:spcPct val="100000"/>
              </a:lnSpc>
              <a:spcBef>
                <a:spcPts val="600"/>
              </a:spcBef>
              <a:buFont typeface="Wingdings" panose="05000000000000000000" pitchFamily="2" charset="2"/>
              <a:buChar char="Ø"/>
            </a:pPr>
            <a:r>
              <a:rPr lang="cs-CZ" sz="2200" dirty="0"/>
              <a:t>snaží se spojit českou praxi projektování s nastavením BIM projektu pro všechny profese projektantů staveb</a:t>
            </a:r>
          </a:p>
          <a:p>
            <a:pPr>
              <a:lnSpc>
                <a:spcPct val="100000"/>
              </a:lnSpc>
            </a:pPr>
            <a:endParaRPr lang="cs-CZ" sz="1400" dirty="0"/>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75" y="206375"/>
            <a:ext cx="1028700" cy="1028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577975" y="206375"/>
            <a:ext cx="7566025" cy="250825"/>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Obdélník 6">
            <a:extLst>
              <a:ext uri="{FF2B5EF4-FFF2-40B4-BE49-F238E27FC236}">
                <a16:creationId xmlns:a16="http://schemas.microsoft.com/office/drawing/2014/main" id="{2C0204FA-40AF-7C41-A518-C498BCCE2033}"/>
              </a:ext>
            </a:extLst>
          </p:cNvPr>
          <p:cNvSpPr/>
          <p:nvPr/>
        </p:nvSpPr>
        <p:spPr>
          <a:xfrm>
            <a:off x="0" y="6567488"/>
            <a:ext cx="9144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29		</a:t>
            </a:r>
            <a:r>
              <a:rPr lang="cs-CZ" sz="1400" dirty="0">
                <a:solidFill>
                  <a:prstClr val="white"/>
                </a:solidFill>
              </a:rPr>
              <a:t>Kurzy pro společnost 4.0, CZ.02.2.69/0.0/0.0/16_031/0011591 </a:t>
            </a:r>
            <a:r>
              <a:rPr lang="cs-CZ" dirty="0">
                <a:solidFill>
                  <a:prstClr val="white"/>
                </a:solidFill>
              </a:rPr>
              <a:t>	</a:t>
            </a:r>
            <a:r>
              <a:rPr lang="cs-CZ" dirty="0"/>
              <a:t>	www.VSTECB.cz</a:t>
            </a:r>
          </a:p>
        </p:txBody>
      </p:sp>
    </p:spTree>
    <p:extLst>
      <p:ext uri="{BB962C8B-B14F-4D97-AF65-F5344CB8AC3E}">
        <p14:creationId xmlns:p14="http://schemas.microsoft.com/office/powerpoint/2010/main" val="1418991585"/>
      </p:ext>
    </p:extLst>
  </p:cSld>
  <p:clrMapOvr>
    <a:masterClrMapping/>
  </p:clrMapOvr>
  <p:transition spd="slow" advClick="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577975" y="457200"/>
            <a:ext cx="9090025" cy="1233488"/>
          </a:xfrm>
        </p:spPr>
        <p:txBody>
          <a:bodyPr/>
          <a:lstStyle/>
          <a:p>
            <a:r>
              <a:rPr lang="cs-CZ" altLang="cs-CZ" sz="2800" b="1" dirty="0">
                <a:solidFill>
                  <a:srgbClr val="98141B"/>
                </a:solidFill>
              </a:rPr>
              <a:t>Odborná rada pro BIM - </a:t>
            </a:r>
            <a:r>
              <a:rPr lang="cs-CZ" altLang="cs-CZ" sz="2800" b="1" dirty="0" err="1">
                <a:solidFill>
                  <a:srgbClr val="98141B"/>
                </a:solidFill>
              </a:rPr>
              <a:t>czBIM</a:t>
            </a:r>
            <a:endParaRPr lang="cs-CZ" altLang="cs-CZ" sz="2800" b="1" dirty="0">
              <a:solidFill>
                <a:srgbClr val="98141B"/>
              </a:solidFill>
            </a:endParaRPr>
          </a:p>
        </p:txBody>
      </p:sp>
      <p:sp>
        <p:nvSpPr>
          <p:cNvPr id="3074" name="Zástupný symbol pro obsah 2">
            <a:extLst>
              <a:ext uri="{FF2B5EF4-FFF2-40B4-BE49-F238E27FC236}">
                <a16:creationId xmlns:a16="http://schemas.microsoft.com/office/drawing/2014/main" id="{0E28262C-56EA-3D41-9D5A-F80E53C57A2E}"/>
              </a:ext>
            </a:extLst>
          </p:cNvPr>
          <p:cNvSpPr>
            <a:spLocks noGrp="1" noChangeArrowheads="1"/>
          </p:cNvSpPr>
          <p:nvPr>
            <p:ph idx="1"/>
          </p:nvPr>
        </p:nvSpPr>
        <p:spPr>
          <a:xfrm>
            <a:off x="628650" y="1692275"/>
            <a:ext cx="8194716" cy="4741979"/>
          </a:xfrm>
        </p:spPr>
        <p:txBody>
          <a:bodyPr/>
          <a:lstStyle/>
          <a:p>
            <a:pPr marL="468000" indent="-514350" algn="just">
              <a:lnSpc>
                <a:spcPct val="100000"/>
              </a:lnSpc>
              <a:spcBef>
                <a:spcPts val="600"/>
              </a:spcBef>
              <a:buFont typeface="Wingdings" panose="05000000000000000000" pitchFamily="2" charset="2"/>
              <a:buChar char="Ø"/>
            </a:pPr>
            <a:r>
              <a:rPr lang="cs-CZ" sz="2400" dirty="0"/>
              <a:t>Chce se systematicky a dlouhodobě věnovat problematice BIM s ohledem na specifika českého prostředí, jeho legislativu, v praxi. </a:t>
            </a:r>
          </a:p>
          <a:p>
            <a:pPr marL="468000" indent="-514350" algn="just">
              <a:lnSpc>
                <a:spcPct val="100000"/>
              </a:lnSpc>
              <a:spcBef>
                <a:spcPts val="600"/>
              </a:spcBef>
              <a:buFont typeface="Wingdings" panose="05000000000000000000" pitchFamily="2" charset="2"/>
              <a:buChar char="Ø"/>
            </a:pPr>
            <a:r>
              <a:rPr lang="cs-CZ" sz="2400" dirty="0"/>
              <a:t>Iniciuje vědecko-výzkumnou spolupráci mezi fakultami v akademické rovině </a:t>
            </a:r>
          </a:p>
          <a:p>
            <a:pPr marL="468000" indent="-514350" algn="just">
              <a:lnSpc>
                <a:spcPct val="100000"/>
              </a:lnSpc>
              <a:spcBef>
                <a:spcPts val="600"/>
              </a:spcBef>
              <a:buFont typeface="Wingdings" panose="05000000000000000000" pitchFamily="2" charset="2"/>
              <a:buChar char="Ø"/>
            </a:pPr>
            <a:r>
              <a:rPr lang="cs-CZ" sz="2400" dirty="0"/>
              <a:t>Má zájem vyvolat podstatnou spolupráci s profesními komorami (ČKA, ČKAIT) a odbornými svazy (SPS, ČSSI)</a:t>
            </a:r>
            <a:endParaRPr lang="cs-CZ" sz="2000" dirty="0"/>
          </a:p>
          <a:p>
            <a:pPr>
              <a:lnSpc>
                <a:spcPct val="100000"/>
              </a:lnSpc>
            </a:pPr>
            <a:endParaRPr lang="cs-CZ" sz="1400" dirty="0"/>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75" y="206375"/>
            <a:ext cx="1028700" cy="1028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577975" y="206375"/>
            <a:ext cx="7566025" cy="250825"/>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Obdélník 6">
            <a:extLst>
              <a:ext uri="{FF2B5EF4-FFF2-40B4-BE49-F238E27FC236}">
                <a16:creationId xmlns:a16="http://schemas.microsoft.com/office/drawing/2014/main" id="{2C0204FA-40AF-7C41-A518-C498BCCE2033}"/>
              </a:ext>
            </a:extLst>
          </p:cNvPr>
          <p:cNvSpPr/>
          <p:nvPr/>
        </p:nvSpPr>
        <p:spPr>
          <a:xfrm>
            <a:off x="0" y="6567488"/>
            <a:ext cx="9144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30		</a:t>
            </a:r>
            <a:r>
              <a:rPr lang="cs-CZ" sz="1400" dirty="0">
                <a:solidFill>
                  <a:prstClr val="white"/>
                </a:solidFill>
              </a:rPr>
              <a:t>Kurzy pro společnost 4.0, CZ.02.2.69/0.0/0.0/16_031/0011591 </a:t>
            </a:r>
            <a:r>
              <a:rPr lang="cs-CZ" dirty="0">
                <a:solidFill>
                  <a:prstClr val="white"/>
                </a:solidFill>
              </a:rPr>
              <a:t>	</a:t>
            </a:r>
            <a:r>
              <a:rPr lang="cs-CZ" dirty="0"/>
              <a:t>	www.VSTECB.cz</a:t>
            </a:r>
          </a:p>
        </p:txBody>
      </p:sp>
    </p:spTree>
    <p:extLst>
      <p:ext uri="{BB962C8B-B14F-4D97-AF65-F5344CB8AC3E}">
        <p14:creationId xmlns:p14="http://schemas.microsoft.com/office/powerpoint/2010/main" val="3310351256"/>
      </p:ext>
    </p:extLst>
  </p:cSld>
  <p:clrMapOvr>
    <a:masterClrMapping/>
  </p:clrMapOvr>
  <p:transition spd="slow"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577975" y="457200"/>
            <a:ext cx="9090025" cy="1233488"/>
          </a:xfrm>
        </p:spPr>
        <p:txBody>
          <a:bodyPr/>
          <a:lstStyle/>
          <a:p>
            <a:r>
              <a:rPr lang="cs-CZ" altLang="cs-CZ" sz="2800" b="1" dirty="0">
                <a:solidFill>
                  <a:srgbClr val="98141B"/>
                </a:solidFill>
              </a:rPr>
              <a:t>Odborná rada pro BIM - </a:t>
            </a:r>
            <a:r>
              <a:rPr lang="cs-CZ" altLang="cs-CZ" sz="2800" b="1" dirty="0" err="1">
                <a:solidFill>
                  <a:srgbClr val="98141B"/>
                </a:solidFill>
              </a:rPr>
              <a:t>czBIM</a:t>
            </a:r>
            <a:endParaRPr lang="cs-CZ" altLang="cs-CZ" sz="2800" b="1" dirty="0">
              <a:solidFill>
                <a:srgbClr val="98141B"/>
              </a:solidFill>
            </a:endParaRPr>
          </a:p>
        </p:txBody>
      </p:sp>
      <p:sp>
        <p:nvSpPr>
          <p:cNvPr id="3074" name="Zástupný symbol pro obsah 2">
            <a:extLst>
              <a:ext uri="{FF2B5EF4-FFF2-40B4-BE49-F238E27FC236}">
                <a16:creationId xmlns:a16="http://schemas.microsoft.com/office/drawing/2014/main" id="{0E28262C-56EA-3D41-9D5A-F80E53C57A2E}"/>
              </a:ext>
            </a:extLst>
          </p:cNvPr>
          <p:cNvSpPr>
            <a:spLocks noGrp="1" noChangeArrowheads="1"/>
          </p:cNvSpPr>
          <p:nvPr>
            <p:ph idx="1"/>
          </p:nvPr>
        </p:nvSpPr>
        <p:spPr>
          <a:xfrm>
            <a:off x="628650" y="1692275"/>
            <a:ext cx="8194716" cy="4741979"/>
          </a:xfrm>
        </p:spPr>
        <p:txBody>
          <a:bodyPr/>
          <a:lstStyle/>
          <a:p>
            <a:pPr marL="468000" indent="-514350" algn="just">
              <a:lnSpc>
                <a:spcPct val="100000"/>
              </a:lnSpc>
              <a:spcBef>
                <a:spcPts val="600"/>
              </a:spcBef>
              <a:buFont typeface="Wingdings" panose="05000000000000000000" pitchFamily="2" charset="2"/>
              <a:buChar char="Ø"/>
            </a:pPr>
            <a:r>
              <a:rPr lang="cs-CZ" sz="2000" dirty="0"/>
              <a:t>BIM spojuje široké spektrum různých organizací. </a:t>
            </a:r>
          </a:p>
          <a:p>
            <a:pPr marL="925200" lvl="1" indent="-514350" algn="just">
              <a:lnSpc>
                <a:spcPct val="100000"/>
              </a:lnSpc>
              <a:spcBef>
                <a:spcPts val="0"/>
              </a:spcBef>
              <a:buFont typeface="Wingdings" panose="05000000000000000000" pitchFamily="2" charset="2"/>
              <a:buChar char="Ø"/>
            </a:pPr>
            <a:r>
              <a:rPr lang="cs-CZ" sz="1800" dirty="0"/>
              <a:t>Skanska a.s., </a:t>
            </a:r>
          </a:p>
          <a:p>
            <a:pPr marL="925200" lvl="1" indent="-514350" algn="just">
              <a:lnSpc>
                <a:spcPct val="100000"/>
              </a:lnSpc>
              <a:spcBef>
                <a:spcPts val="0"/>
              </a:spcBef>
              <a:buFont typeface="Wingdings" panose="05000000000000000000" pitchFamily="2" charset="2"/>
              <a:buChar char="Ø"/>
            </a:pPr>
            <a:r>
              <a:rPr lang="cs-CZ" sz="1800" dirty="0" err="1"/>
              <a:t>ArchiCAD</a:t>
            </a:r>
            <a:r>
              <a:rPr lang="cs-CZ" sz="1800" dirty="0"/>
              <a:t> – CEGRA - Centrum pro podporu počítačové grafiky ČR s.r.o., </a:t>
            </a:r>
          </a:p>
          <a:p>
            <a:pPr marL="925200" lvl="1" indent="-514350" algn="just">
              <a:lnSpc>
                <a:spcPct val="100000"/>
              </a:lnSpc>
              <a:spcBef>
                <a:spcPts val="0"/>
              </a:spcBef>
              <a:buFont typeface="Wingdings" panose="05000000000000000000" pitchFamily="2" charset="2"/>
              <a:buChar char="Ø"/>
            </a:pPr>
            <a:r>
              <a:rPr lang="cs-CZ" sz="1800" dirty="0"/>
              <a:t>Centrum </a:t>
            </a:r>
            <a:r>
              <a:rPr lang="cs-CZ" sz="1800" dirty="0" err="1"/>
              <a:t>AdMaS</a:t>
            </a:r>
            <a:r>
              <a:rPr lang="cs-CZ" sz="1800" dirty="0"/>
              <a:t>, </a:t>
            </a:r>
          </a:p>
          <a:p>
            <a:pPr marL="925200" lvl="1" indent="-514350" algn="just">
              <a:lnSpc>
                <a:spcPct val="100000"/>
              </a:lnSpc>
              <a:spcBef>
                <a:spcPts val="0"/>
              </a:spcBef>
              <a:buFont typeface="Wingdings" panose="05000000000000000000" pitchFamily="2" charset="2"/>
              <a:buChar char="Ø"/>
            </a:pPr>
            <a:r>
              <a:rPr lang="cs-CZ" sz="1800" dirty="0" err="1"/>
              <a:t>Allplan</a:t>
            </a:r>
            <a:r>
              <a:rPr lang="cs-CZ" sz="1800" dirty="0"/>
              <a:t> Česko, </a:t>
            </a:r>
          </a:p>
          <a:p>
            <a:pPr marL="925200" lvl="1" indent="-514350" algn="just">
              <a:lnSpc>
                <a:spcPct val="100000"/>
              </a:lnSpc>
              <a:spcBef>
                <a:spcPts val="0"/>
              </a:spcBef>
              <a:buFont typeface="Wingdings" panose="05000000000000000000" pitchFamily="2" charset="2"/>
              <a:buChar char="Ø"/>
            </a:pPr>
            <a:r>
              <a:rPr lang="cs-CZ" sz="1800" dirty="0"/>
              <a:t>BIM </a:t>
            </a:r>
            <a:r>
              <a:rPr lang="cs-CZ" sz="1800" dirty="0" err="1"/>
              <a:t>project</a:t>
            </a:r>
            <a:r>
              <a:rPr lang="cs-CZ" sz="1800" dirty="0"/>
              <a:t>, </a:t>
            </a:r>
          </a:p>
          <a:p>
            <a:pPr marL="925200" lvl="1" indent="-514350" algn="just">
              <a:lnSpc>
                <a:spcPct val="100000"/>
              </a:lnSpc>
              <a:spcBef>
                <a:spcPts val="0"/>
              </a:spcBef>
              <a:buFont typeface="Wingdings" panose="05000000000000000000" pitchFamily="2" charset="2"/>
              <a:buChar char="Ø"/>
            </a:pPr>
            <a:r>
              <a:rPr lang="cs-CZ" sz="1800" dirty="0"/>
              <a:t>CAD Studio, </a:t>
            </a:r>
          </a:p>
          <a:p>
            <a:pPr marL="925200" lvl="1" indent="-514350" algn="just">
              <a:lnSpc>
                <a:spcPct val="100000"/>
              </a:lnSpc>
              <a:spcBef>
                <a:spcPts val="0"/>
              </a:spcBef>
              <a:buFont typeface="Wingdings" panose="05000000000000000000" pitchFamily="2" charset="2"/>
              <a:buChar char="Ø"/>
            </a:pPr>
            <a:r>
              <a:rPr lang="cs-CZ" sz="1800" dirty="0"/>
              <a:t>MS architekti, </a:t>
            </a:r>
          </a:p>
          <a:p>
            <a:pPr marL="925200" lvl="1" indent="-514350" algn="just">
              <a:lnSpc>
                <a:spcPct val="100000"/>
              </a:lnSpc>
              <a:spcBef>
                <a:spcPts val="0"/>
              </a:spcBef>
              <a:buFont typeface="Wingdings" panose="05000000000000000000" pitchFamily="2" charset="2"/>
              <a:buChar char="Ø"/>
            </a:pPr>
            <a:r>
              <a:rPr lang="cs-CZ" sz="1800" dirty="0"/>
              <a:t>SCIA, </a:t>
            </a:r>
          </a:p>
          <a:p>
            <a:pPr marL="925200" lvl="1" indent="-514350" algn="just">
              <a:lnSpc>
                <a:spcPct val="100000"/>
              </a:lnSpc>
              <a:spcBef>
                <a:spcPts val="0"/>
              </a:spcBef>
              <a:buFont typeface="Wingdings" panose="05000000000000000000" pitchFamily="2" charset="2"/>
              <a:buChar char="Ø"/>
            </a:pPr>
            <a:r>
              <a:rPr lang="cs-CZ" sz="1800" dirty="0" err="1"/>
              <a:t>Callida</a:t>
            </a:r>
            <a:r>
              <a:rPr lang="cs-CZ" sz="1800" dirty="0"/>
              <a:t> a </a:t>
            </a:r>
          </a:p>
          <a:p>
            <a:pPr marL="925200" lvl="1" indent="-514350" algn="just">
              <a:lnSpc>
                <a:spcPct val="100000"/>
              </a:lnSpc>
              <a:spcBef>
                <a:spcPts val="0"/>
              </a:spcBef>
              <a:buFont typeface="Wingdings" panose="05000000000000000000" pitchFamily="2" charset="2"/>
              <a:buChar char="Ø"/>
            </a:pPr>
            <a:r>
              <a:rPr lang="cs-CZ" sz="1800" dirty="0" err="1"/>
              <a:t>Viewpoint</a:t>
            </a:r>
            <a:r>
              <a:rPr lang="cs-CZ" sz="1800" dirty="0"/>
              <a:t> </a:t>
            </a:r>
          </a:p>
          <a:p>
            <a:pPr marL="925200" lvl="1" indent="-514350" algn="just">
              <a:lnSpc>
                <a:spcPct val="100000"/>
              </a:lnSpc>
              <a:spcBef>
                <a:spcPts val="0"/>
              </a:spcBef>
              <a:buFont typeface="Wingdings" panose="05000000000000000000" pitchFamily="2" charset="2"/>
              <a:buChar char="Ø"/>
            </a:pPr>
            <a:r>
              <a:rPr lang="cs-CZ" sz="1800" dirty="0"/>
              <a:t>CAD </a:t>
            </a:r>
            <a:r>
              <a:rPr lang="cs-CZ" sz="1800" dirty="0" err="1"/>
              <a:t>Consulting</a:t>
            </a:r>
            <a:r>
              <a:rPr lang="cs-CZ" sz="1800" dirty="0"/>
              <a:t>. </a:t>
            </a:r>
          </a:p>
          <a:p>
            <a:pPr marL="925200" lvl="1" indent="-514350" algn="just">
              <a:lnSpc>
                <a:spcPct val="100000"/>
              </a:lnSpc>
              <a:spcBef>
                <a:spcPts val="0"/>
              </a:spcBef>
              <a:buFont typeface="Wingdings" panose="05000000000000000000" pitchFamily="2" charset="2"/>
              <a:buChar char="Ø"/>
            </a:pPr>
            <a:r>
              <a:rPr lang="cs-CZ" sz="1800" dirty="0"/>
              <a:t>Fakulta stavební ČVUT v Praze, </a:t>
            </a:r>
          </a:p>
          <a:p>
            <a:pPr marL="925200" lvl="1" indent="-514350" algn="just">
              <a:lnSpc>
                <a:spcPct val="100000"/>
              </a:lnSpc>
              <a:spcBef>
                <a:spcPts val="0"/>
              </a:spcBef>
              <a:buFont typeface="Wingdings" panose="05000000000000000000" pitchFamily="2" charset="2"/>
              <a:buChar char="Ø"/>
            </a:pPr>
            <a:r>
              <a:rPr lang="cs-CZ" sz="1800" dirty="0"/>
              <a:t>Fakulta architektury ČVUT v Praze, </a:t>
            </a:r>
          </a:p>
          <a:p>
            <a:pPr marL="925200" lvl="1" indent="-514350" algn="just">
              <a:lnSpc>
                <a:spcPct val="100000"/>
              </a:lnSpc>
              <a:spcBef>
                <a:spcPts val="0"/>
              </a:spcBef>
              <a:buFont typeface="Wingdings" panose="05000000000000000000" pitchFamily="2" charset="2"/>
              <a:buChar char="Ø"/>
            </a:pPr>
            <a:r>
              <a:rPr lang="cs-CZ" sz="1800" dirty="0"/>
              <a:t>TZB-</a:t>
            </a:r>
            <a:r>
              <a:rPr lang="cs-CZ" sz="1800" dirty="0" err="1"/>
              <a:t>info</a:t>
            </a:r>
            <a:r>
              <a:rPr lang="cs-CZ" sz="1800" dirty="0"/>
              <a:t> </a:t>
            </a:r>
          </a:p>
          <a:p>
            <a:pPr marL="925200" lvl="1" indent="-514350" algn="just">
              <a:lnSpc>
                <a:spcPct val="100000"/>
              </a:lnSpc>
              <a:spcBef>
                <a:spcPts val="0"/>
              </a:spcBef>
              <a:buFont typeface="Wingdings" panose="05000000000000000000" pitchFamily="2" charset="2"/>
              <a:buChar char="Ø"/>
            </a:pPr>
            <a:r>
              <a:rPr lang="cs-CZ" sz="1800" dirty="0" err="1"/>
              <a:t>artEcho</a:t>
            </a:r>
            <a:endParaRPr lang="cs-CZ" sz="1600" dirty="0"/>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75" y="206375"/>
            <a:ext cx="1028700" cy="1028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577975" y="206375"/>
            <a:ext cx="7566025" cy="250825"/>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Obdélník 6">
            <a:extLst>
              <a:ext uri="{FF2B5EF4-FFF2-40B4-BE49-F238E27FC236}">
                <a16:creationId xmlns:a16="http://schemas.microsoft.com/office/drawing/2014/main" id="{2C0204FA-40AF-7C41-A518-C498BCCE2033}"/>
              </a:ext>
            </a:extLst>
          </p:cNvPr>
          <p:cNvSpPr/>
          <p:nvPr/>
        </p:nvSpPr>
        <p:spPr>
          <a:xfrm>
            <a:off x="0" y="6567488"/>
            <a:ext cx="9144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31		</a:t>
            </a:r>
            <a:r>
              <a:rPr lang="cs-CZ" sz="1400" dirty="0">
                <a:solidFill>
                  <a:prstClr val="white"/>
                </a:solidFill>
              </a:rPr>
              <a:t>Kurzy pro společnost 4.0, CZ.02.2.69/0.0/0.0/16_031/0011591 </a:t>
            </a:r>
            <a:r>
              <a:rPr lang="cs-CZ" dirty="0">
                <a:solidFill>
                  <a:prstClr val="white"/>
                </a:solidFill>
              </a:rPr>
              <a:t>	</a:t>
            </a:r>
            <a:r>
              <a:rPr lang="cs-CZ" dirty="0"/>
              <a:t>	www.VSTECB.cz</a:t>
            </a:r>
          </a:p>
        </p:txBody>
      </p:sp>
    </p:spTree>
    <p:extLst>
      <p:ext uri="{BB962C8B-B14F-4D97-AF65-F5344CB8AC3E}">
        <p14:creationId xmlns:p14="http://schemas.microsoft.com/office/powerpoint/2010/main" val="1417322566"/>
      </p:ext>
    </p:extLst>
  </p:cSld>
  <p:clrMapOvr>
    <a:masterClrMapping/>
  </p:clrMapOvr>
  <p:transition spd="slow"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577975" y="457200"/>
            <a:ext cx="9090025" cy="1233488"/>
          </a:xfrm>
        </p:spPr>
        <p:txBody>
          <a:bodyPr/>
          <a:lstStyle/>
          <a:p>
            <a:r>
              <a:rPr lang="cs-CZ" altLang="cs-CZ" sz="2800" b="1" dirty="0">
                <a:solidFill>
                  <a:srgbClr val="98141B"/>
                </a:solidFill>
              </a:rPr>
              <a:t>Odborná rada pro BIM - </a:t>
            </a:r>
            <a:r>
              <a:rPr lang="cs-CZ" altLang="cs-CZ" sz="2800" b="1" dirty="0" err="1">
                <a:solidFill>
                  <a:srgbClr val="98141B"/>
                </a:solidFill>
              </a:rPr>
              <a:t>czBIM</a:t>
            </a:r>
            <a:endParaRPr lang="cs-CZ" altLang="cs-CZ" sz="2800" b="1" dirty="0">
              <a:solidFill>
                <a:srgbClr val="98141B"/>
              </a:solidFill>
            </a:endParaRPr>
          </a:p>
        </p:txBody>
      </p:sp>
      <p:sp>
        <p:nvSpPr>
          <p:cNvPr id="3074" name="Zástupný symbol pro obsah 2">
            <a:extLst>
              <a:ext uri="{FF2B5EF4-FFF2-40B4-BE49-F238E27FC236}">
                <a16:creationId xmlns:a16="http://schemas.microsoft.com/office/drawing/2014/main" id="{0E28262C-56EA-3D41-9D5A-F80E53C57A2E}"/>
              </a:ext>
            </a:extLst>
          </p:cNvPr>
          <p:cNvSpPr>
            <a:spLocks noGrp="1" noChangeArrowheads="1"/>
          </p:cNvSpPr>
          <p:nvPr>
            <p:ph idx="1"/>
          </p:nvPr>
        </p:nvSpPr>
        <p:spPr>
          <a:xfrm>
            <a:off x="577850" y="1319741"/>
            <a:ext cx="8194716" cy="4741979"/>
          </a:xfrm>
        </p:spPr>
        <p:txBody>
          <a:bodyPr/>
          <a:lstStyle/>
          <a:p>
            <a:pPr marL="468000" indent="-514350" algn="just">
              <a:lnSpc>
                <a:spcPct val="100000"/>
              </a:lnSpc>
              <a:spcBef>
                <a:spcPts val="600"/>
              </a:spcBef>
              <a:buFont typeface="Wingdings" panose="05000000000000000000" pitchFamily="2" charset="2"/>
              <a:buChar char="Ø"/>
            </a:pPr>
            <a:r>
              <a:rPr lang="cs-CZ" sz="2000" dirty="0"/>
              <a:t>Odborná rada pro BIM má 4 aktivní pracovní skupiny:</a:t>
            </a:r>
          </a:p>
          <a:p>
            <a:pPr marL="925200" lvl="1" indent="-514350" algn="just">
              <a:lnSpc>
                <a:spcPct val="100000"/>
              </a:lnSpc>
              <a:spcBef>
                <a:spcPts val="0"/>
              </a:spcBef>
              <a:buFont typeface="Wingdings" panose="05000000000000000000" pitchFamily="2" charset="2"/>
              <a:buChar char="Ø"/>
            </a:pPr>
            <a:r>
              <a:rPr lang="cs-CZ" sz="1800" b="1" dirty="0"/>
              <a:t>PS#01: BIM &amp; Standardy a legislativa</a:t>
            </a:r>
          </a:p>
          <a:p>
            <a:pPr marL="1382400" lvl="2" indent="-514350" algn="just">
              <a:lnSpc>
                <a:spcPct val="100000"/>
              </a:lnSpc>
              <a:spcBef>
                <a:spcPts val="0"/>
              </a:spcBef>
              <a:buFont typeface="Wingdings" panose="05000000000000000000" pitchFamily="2" charset="2"/>
              <a:buChar char="Ø"/>
            </a:pPr>
            <a:r>
              <a:rPr lang="cs-CZ" sz="1600" dirty="0"/>
              <a:t>Skupina má na svém kontě vydání prvního česky psaného materiálu zvaného </a:t>
            </a:r>
            <a:r>
              <a:rPr lang="cs-CZ" sz="1600" i="1" dirty="0"/>
              <a:t>BIM příručka </a:t>
            </a:r>
            <a:r>
              <a:rPr lang="cs-CZ" sz="1600" dirty="0"/>
              <a:t>či </a:t>
            </a:r>
            <a:r>
              <a:rPr lang="cs-CZ" sz="1600" i="1" dirty="0"/>
              <a:t>Návaznost informačního modelování budov (BIM) na směrnici Evropského parlamentu a rady 2014/24/EU o zadávání veřejných zakázek a o zrušení směrnice 2004/18/ES </a:t>
            </a:r>
          </a:p>
          <a:p>
            <a:pPr marL="925200" lvl="1" indent="-514350" algn="just">
              <a:lnSpc>
                <a:spcPct val="100000"/>
              </a:lnSpc>
              <a:spcBef>
                <a:spcPts val="0"/>
              </a:spcBef>
              <a:buFont typeface="Wingdings" panose="05000000000000000000" pitchFamily="2" charset="2"/>
              <a:buChar char="Ø"/>
            </a:pPr>
            <a:r>
              <a:rPr lang="cs-CZ" sz="1800" b="1" dirty="0"/>
              <a:t>PS#02: BIM &amp; Výuka</a:t>
            </a:r>
          </a:p>
          <a:p>
            <a:pPr marL="1382400" lvl="2" indent="-514350" algn="just">
              <a:lnSpc>
                <a:spcPct val="100000"/>
              </a:lnSpc>
              <a:spcBef>
                <a:spcPts val="0"/>
              </a:spcBef>
              <a:buFont typeface="Wingdings" panose="05000000000000000000" pitchFamily="2" charset="2"/>
              <a:buChar char="Ø"/>
            </a:pPr>
            <a:r>
              <a:rPr lang="cs-CZ" sz="1600" dirty="0"/>
              <a:t>Skupina se zabývá několika hlavními oblastmi činnosti (např. </a:t>
            </a:r>
            <a:r>
              <a:rPr lang="cs-CZ" sz="1600" i="1" dirty="0"/>
              <a:t>Tvorba dokumentů, soužících jako možný podklad pro koncepční zavádění BIM do výuky v ČR</a:t>
            </a:r>
            <a:r>
              <a:rPr lang="cs-CZ" sz="1600" dirty="0"/>
              <a:t>) a klíčovými tématy (např. </a:t>
            </a:r>
            <a:r>
              <a:rPr lang="cs-CZ" sz="1600" i="1" dirty="0"/>
              <a:t>Navržení koncepce implementace BIM do výuky středoškolského vzdělávání, vysokoškolského vzdělávání a vzdělávání praxe</a:t>
            </a:r>
            <a:r>
              <a:rPr lang="cs-CZ" sz="1600" dirty="0"/>
              <a:t>).</a:t>
            </a:r>
          </a:p>
          <a:p>
            <a:pPr marL="925200" lvl="1" indent="-514350" algn="just">
              <a:lnSpc>
                <a:spcPct val="100000"/>
              </a:lnSpc>
              <a:spcBef>
                <a:spcPts val="0"/>
              </a:spcBef>
              <a:buFont typeface="Wingdings" panose="05000000000000000000" pitchFamily="2" charset="2"/>
              <a:buChar char="Ø"/>
            </a:pPr>
            <a:r>
              <a:rPr lang="cs-CZ" sz="1800" b="1" dirty="0"/>
              <a:t>PS#03: BIM &amp; Realizace</a:t>
            </a:r>
          </a:p>
          <a:p>
            <a:pPr marL="1382400" lvl="2" indent="-514350" algn="just">
              <a:lnSpc>
                <a:spcPct val="100000"/>
              </a:lnSpc>
              <a:spcBef>
                <a:spcPts val="0"/>
              </a:spcBef>
              <a:buFont typeface="Wingdings" panose="05000000000000000000" pitchFamily="2" charset="2"/>
              <a:buChar char="Ø"/>
            </a:pPr>
            <a:r>
              <a:rPr lang="cs-CZ" sz="1600" dirty="0"/>
              <a:t>Tato skupina se soustřeďuje na vytvoření jednotné datové struktury pro BIM v ČR, či definování a přiřazení LOD k jednotlivým stupňům projektové dokumentace v ČR.</a:t>
            </a:r>
          </a:p>
          <a:p>
            <a:pPr marL="925200" lvl="1" indent="-514350" algn="just">
              <a:lnSpc>
                <a:spcPct val="100000"/>
              </a:lnSpc>
              <a:spcBef>
                <a:spcPts val="0"/>
              </a:spcBef>
              <a:buFont typeface="Wingdings" panose="05000000000000000000" pitchFamily="2" charset="2"/>
              <a:buChar char="Ø"/>
            </a:pPr>
            <a:r>
              <a:rPr lang="cs-CZ" sz="1800" b="1" dirty="0"/>
              <a:t>PS#04: BIM &amp; Dopravní stavby</a:t>
            </a:r>
          </a:p>
          <a:p>
            <a:pPr marL="1382400" lvl="2" indent="-514350" algn="just">
              <a:lnSpc>
                <a:spcPct val="100000"/>
              </a:lnSpc>
              <a:spcBef>
                <a:spcPts val="0"/>
              </a:spcBef>
              <a:buFont typeface="Wingdings" panose="05000000000000000000" pitchFamily="2" charset="2"/>
              <a:buChar char="Ø"/>
            </a:pPr>
            <a:r>
              <a:rPr lang="cs-CZ" sz="1600" dirty="0"/>
              <a:t>V současné době se skupina věnuje definici potřeb informačního modelování staveb a sdílení znalostí v oboru infrastrukturních staveb. V přípravě je taktéž struktura dat použitelná pro tvorbu, předávání a správu dat pro infrastrukturní stavby.</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75" y="206375"/>
            <a:ext cx="1028700" cy="1028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577975" y="206375"/>
            <a:ext cx="7566025" cy="250825"/>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Obdélník 6">
            <a:extLst>
              <a:ext uri="{FF2B5EF4-FFF2-40B4-BE49-F238E27FC236}">
                <a16:creationId xmlns:a16="http://schemas.microsoft.com/office/drawing/2014/main" id="{2C0204FA-40AF-7C41-A518-C498BCCE2033}"/>
              </a:ext>
            </a:extLst>
          </p:cNvPr>
          <p:cNvSpPr/>
          <p:nvPr/>
        </p:nvSpPr>
        <p:spPr>
          <a:xfrm>
            <a:off x="0" y="6567488"/>
            <a:ext cx="9144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32		</a:t>
            </a:r>
            <a:r>
              <a:rPr lang="cs-CZ" sz="1400" dirty="0">
                <a:solidFill>
                  <a:prstClr val="white"/>
                </a:solidFill>
              </a:rPr>
              <a:t>Kurzy pro společnost 4.0, CZ.02.2.69/0.0/0.0/16_031/0011591 </a:t>
            </a:r>
            <a:r>
              <a:rPr lang="cs-CZ" dirty="0">
                <a:solidFill>
                  <a:prstClr val="white"/>
                </a:solidFill>
              </a:rPr>
              <a:t>	</a:t>
            </a:r>
            <a:r>
              <a:rPr lang="cs-CZ" dirty="0"/>
              <a:t>	www.VSTECB.cz</a:t>
            </a:r>
          </a:p>
        </p:txBody>
      </p:sp>
    </p:spTree>
    <p:extLst>
      <p:ext uri="{BB962C8B-B14F-4D97-AF65-F5344CB8AC3E}">
        <p14:creationId xmlns:p14="http://schemas.microsoft.com/office/powerpoint/2010/main" val="2092150710"/>
      </p:ext>
    </p:extLst>
  </p:cSld>
  <p:clrMapOvr>
    <a:masterClrMapping/>
  </p:clrMapOvr>
  <p:transition spd="slow"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577975" y="457200"/>
            <a:ext cx="9090025" cy="1233488"/>
          </a:xfrm>
        </p:spPr>
        <p:txBody>
          <a:bodyPr/>
          <a:lstStyle/>
          <a:p>
            <a:r>
              <a:rPr lang="cs-CZ" altLang="cs-CZ" sz="2800" b="1" dirty="0">
                <a:solidFill>
                  <a:srgbClr val="98141B"/>
                </a:solidFill>
              </a:rPr>
              <a:t>PS#03 BIM &amp; Realizace</a:t>
            </a:r>
          </a:p>
        </p:txBody>
      </p:sp>
      <p:sp>
        <p:nvSpPr>
          <p:cNvPr id="3074" name="Zástupný symbol pro obsah 2">
            <a:extLst>
              <a:ext uri="{FF2B5EF4-FFF2-40B4-BE49-F238E27FC236}">
                <a16:creationId xmlns:a16="http://schemas.microsoft.com/office/drawing/2014/main" id="{0E28262C-56EA-3D41-9D5A-F80E53C57A2E}"/>
              </a:ext>
            </a:extLst>
          </p:cNvPr>
          <p:cNvSpPr>
            <a:spLocks noGrp="1" noChangeArrowheads="1"/>
          </p:cNvSpPr>
          <p:nvPr>
            <p:ph idx="1"/>
          </p:nvPr>
        </p:nvSpPr>
        <p:spPr>
          <a:xfrm>
            <a:off x="577850" y="1319741"/>
            <a:ext cx="8194716" cy="4741979"/>
          </a:xfrm>
        </p:spPr>
        <p:txBody>
          <a:bodyPr/>
          <a:lstStyle/>
          <a:p>
            <a:pPr marL="468000" indent="-514350" algn="just">
              <a:lnSpc>
                <a:spcPct val="100000"/>
              </a:lnSpc>
              <a:spcBef>
                <a:spcPts val="600"/>
              </a:spcBef>
              <a:buFont typeface="Wingdings" panose="05000000000000000000" pitchFamily="2" charset="2"/>
              <a:buChar char="Ø"/>
            </a:pPr>
            <a:r>
              <a:rPr lang="cs-CZ" sz="2400" dirty="0"/>
              <a:t>Tato aktivní pracovní skupina, jak bylo zmíněné výše, zpracovala</a:t>
            </a:r>
            <a:r>
              <a:rPr lang="cs-CZ" sz="2400" i="1" dirty="0"/>
              <a:t> </a:t>
            </a:r>
            <a:r>
              <a:rPr lang="cs-CZ" sz="2400" b="1" i="1" dirty="0"/>
              <a:t>Návrh jednotné datové struktury pro BIM v ČR</a:t>
            </a:r>
            <a:r>
              <a:rPr lang="cs-CZ" sz="2400" b="1" dirty="0"/>
              <a:t> </a:t>
            </a:r>
            <a:r>
              <a:rPr lang="cs-CZ" sz="2400" dirty="0"/>
              <a:t>a dále pracuje na dokumentu </a:t>
            </a:r>
            <a:r>
              <a:rPr lang="cs-CZ" sz="2400" b="1" i="1" dirty="0"/>
              <a:t>Návrh na přiřazení LOD k jednotlivým stupňům PD v ČR</a:t>
            </a:r>
            <a:r>
              <a:rPr lang="cs-CZ" sz="2400" dirty="0"/>
              <a:t>. </a:t>
            </a:r>
          </a:p>
          <a:p>
            <a:pPr marL="468000" indent="-514350" algn="just">
              <a:lnSpc>
                <a:spcPct val="100000"/>
              </a:lnSpc>
              <a:spcBef>
                <a:spcPts val="600"/>
              </a:spcBef>
              <a:buFont typeface="Wingdings" panose="05000000000000000000" pitchFamily="2" charset="2"/>
              <a:buChar char="Ø"/>
            </a:pPr>
            <a:r>
              <a:rPr lang="cs-CZ" sz="2400" dirty="0"/>
              <a:t>Na zpracování těchto návrhů se podílely tyto společnosti: </a:t>
            </a:r>
          </a:p>
          <a:p>
            <a:pPr marL="925200" lvl="1" indent="-514350" algn="just">
              <a:lnSpc>
                <a:spcPct val="100000"/>
              </a:lnSpc>
              <a:spcBef>
                <a:spcPts val="600"/>
              </a:spcBef>
              <a:buFont typeface="Wingdings" panose="05000000000000000000" pitchFamily="2" charset="2"/>
              <a:buChar char="Ø"/>
            </a:pPr>
            <a:r>
              <a:rPr lang="cs-CZ" sz="2000" dirty="0"/>
              <a:t>Odborná rada pro BIM, </a:t>
            </a:r>
          </a:p>
          <a:p>
            <a:pPr marL="925200" lvl="1" indent="-514350" algn="just">
              <a:lnSpc>
                <a:spcPct val="100000"/>
              </a:lnSpc>
              <a:spcBef>
                <a:spcPts val="600"/>
              </a:spcBef>
              <a:buFont typeface="Wingdings" panose="05000000000000000000" pitchFamily="2" charset="2"/>
              <a:buChar char="Ø"/>
            </a:pPr>
            <a:r>
              <a:rPr lang="cs-CZ" sz="2000" dirty="0"/>
              <a:t>Metrostav a.s., </a:t>
            </a:r>
          </a:p>
          <a:p>
            <a:pPr marL="925200" lvl="1" indent="-514350" algn="just">
              <a:lnSpc>
                <a:spcPct val="100000"/>
              </a:lnSpc>
              <a:spcBef>
                <a:spcPts val="600"/>
              </a:spcBef>
              <a:buFont typeface="Wingdings" panose="05000000000000000000" pitchFamily="2" charset="2"/>
              <a:buChar char="Ø"/>
            </a:pPr>
            <a:r>
              <a:rPr lang="cs-CZ" sz="2000" dirty="0" err="1"/>
              <a:t>Obermeyer</a:t>
            </a:r>
            <a:r>
              <a:rPr lang="cs-CZ" sz="2000" dirty="0"/>
              <a:t> </a:t>
            </a:r>
            <a:r>
              <a:rPr lang="cs-CZ" sz="2000" dirty="0" err="1"/>
              <a:t>Helika</a:t>
            </a:r>
            <a:r>
              <a:rPr lang="cs-CZ" sz="2000" dirty="0"/>
              <a:t> a.s., </a:t>
            </a:r>
          </a:p>
          <a:p>
            <a:pPr marL="925200" lvl="1" indent="-514350" algn="just">
              <a:lnSpc>
                <a:spcPct val="100000"/>
              </a:lnSpc>
              <a:spcBef>
                <a:spcPts val="600"/>
              </a:spcBef>
              <a:buFont typeface="Wingdings" panose="05000000000000000000" pitchFamily="2" charset="2"/>
              <a:buChar char="Ø"/>
            </a:pPr>
            <a:r>
              <a:rPr lang="cs-CZ" sz="2000" dirty="0"/>
              <a:t>Skanska a.s., </a:t>
            </a:r>
          </a:p>
          <a:p>
            <a:pPr marL="925200" lvl="1" indent="-514350" algn="just">
              <a:lnSpc>
                <a:spcPct val="100000"/>
              </a:lnSpc>
              <a:spcBef>
                <a:spcPts val="600"/>
              </a:spcBef>
              <a:buFont typeface="Wingdings" panose="05000000000000000000" pitchFamily="2" charset="2"/>
              <a:buChar char="Ø"/>
            </a:pPr>
            <a:r>
              <a:rPr lang="cs-CZ" sz="2000" dirty="0"/>
              <a:t>VCES a.s., </a:t>
            </a:r>
          </a:p>
          <a:p>
            <a:pPr marL="925200" lvl="1" indent="-514350" algn="just">
              <a:lnSpc>
                <a:spcPct val="100000"/>
              </a:lnSpc>
              <a:spcBef>
                <a:spcPts val="600"/>
              </a:spcBef>
              <a:buFont typeface="Wingdings" panose="05000000000000000000" pitchFamily="2" charset="2"/>
              <a:buChar char="Ø"/>
            </a:pPr>
            <a:r>
              <a:rPr lang="cs-CZ" sz="2000" dirty="0" err="1"/>
              <a:t>Callida</a:t>
            </a:r>
            <a:r>
              <a:rPr lang="cs-CZ" sz="2000" dirty="0"/>
              <a:t> s.r.o.,  </a:t>
            </a:r>
          </a:p>
          <a:p>
            <a:pPr marL="925200" lvl="1" indent="-514350" algn="just">
              <a:lnSpc>
                <a:spcPct val="100000"/>
              </a:lnSpc>
              <a:spcBef>
                <a:spcPts val="600"/>
              </a:spcBef>
              <a:buFont typeface="Wingdings" panose="05000000000000000000" pitchFamily="2" charset="2"/>
              <a:buChar char="Ø"/>
            </a:pPr>
            <a:r>
              <a:rPr lang="cs-CZ" sz="2000" dirty="0"/>
              <a:t>ÚRS Praha a.s. </a:t>
            </a:r>
          </a:p>
          <a:p>
            <a:pPr marL="925200" lvl="1" indent="-514350" algn="just">
              <a:lnSpc>
                <a:spcPct val="100000"/>
              </a:lnSpc>
              <a:spcBef>
                <a:spcPts val="600"/>
              </a:spcBef>
              <a:buFont typeface="Wingdings" panose="05000000000000000000" pitchFamily="2" charset="2"/>
              <a:buChar char="Ø"/>
            </a:pPr>
            <a:r>
              <a:rPr lang="cs-CZ" sz="2000" dirty="0"/>
              <a:t>CAD </a:t>
            </a:r>
            <a:r>
              <a:rPr lang="cs-CZ" sz="2000" dirty="0" err="1"/>
              <a:t>Consulting</a:t>
            </a:r>
            <a:r>
              <a:rPr lang="cs-CZ" sz="2000" dirty="0"/>
              <a:t> spol. s.r.o. </a:t>
            </a:r>
            <a:endParaRPr lang="cs-CZ" sz="1800" dirty="0"/>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75" y="206375"/>
            <a:ext cx="1028700" cy="1028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577975" y="206375"/>
            <a:ext cx="7566025" cy="250825"/>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Obdélník 6">
            <a:extLst>
              <a:ext uri="{FF2B5EF4-FFF2-40B4-BE49-F238E27FC236}">
                <a16:creationId xmlns:a16="http://schemas.microsoft.com/office/drawing/2014/main" id="{2C0204FA-40AF-7C41-A518-C498BCCE2033}"/>
              </a:ext>
            </a:extLst>
          </p:cNvPr>
          <p:cNvSpPr/>
          <p:nvPr/>
        </p:nvSpPr>
        <p:spPr>
          <a:xfrm>
            <a:off x="0" y="6567488"/>
            <a:ext cx="9144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33		</a:t>
            </a:r>
            <a:r>
              <a:rPr lang="cs-CZ" sz="1400" dirty="0">
                <a:solidFill>
                  <a:prstClr val="white"/>
                </a:solidFill>
              </a:rPr>
              <a:t>Kurzy pro společnost 4.0, CZ.02.2.69/0.0/0.0/16_031/0011591 </a:t>
            </a:r>
            <a:r>
              <a:rPr lang="cs-CZ" dirty="0">
                <a:solidFill>
                  <a:prstClr val="white"/>
                </a:solidFill>
              </a:rPr>
              <a:t>	</a:t>
            </a:r>
            <a:r>
              <a:rPr lang="cs-CZ" dirty="0"/>
              <a:t>	www.VSTECB.cz</a:t>
            </a:r>
          </a:p>
        </p:txBody>
      </p:sp>
    </p:spTree>
    <p:extLst>
      <p:ext uri="{BB962C8B-B14F-4D97-AF65-F5344CB8AC3E}">
        <p14:creationId xmlns:p14="http://schemas.microsoft.com/office/powerpoint/2010/main" val="1151885751"/>
      </p:ext>
    </p:extLst>
  </p:cSld>
  <p:clrMapOvr>
    <a:masterClrMapping/>
  </p:clrMapOvr>
  <p:transition spd="slow"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577975" y="457200"/>
            <a:ext cx="9090025" cy="1233488"/>
          </a:xfrm>
        </p:spPr>
        <p:txBody>
          <a:bodyPr/>
          <a:lstStyle/>
          <a:p>
            <a:r>
              <a:rPr lang="cs-CZ" altLang="cs-CZ" sz="2800" b="1" dirty="0">
                <a:solidFill>
                  <a:srgbClr val="98141B"/>
                </a:solidFill>
              </a:rPr>
              <a:t>PS#03 BIM &amp; Realizace</a:t>
            </a:r>
          </a:p>
        </p:txBody>
      </p:sp>
      <p:sp>
        <p:nvSpPr>
          <p:cNvPr id="3074" name="Zástupný symbol pro obsah 2">
            <a:extLst>
              <a:ext uri="{FF2B5EF4-FFF2-40B4-BE49-F238E27FC236}">
                <a16:creationId xmlns:a16="http://schemas.microsoft.com/office/drawing/2014/main" id="{0E28262C-56EA-3D41-9D5A-F80E53C57A2E}"/>
              </a:ext>
            </a:extLst>
          </p:cNvPr>
          <p:cNvSpPr>
            <a:spLocks noGrp="1" noChangeArrowheads="1"/>
          </p:cNvSpPr>
          <p:nvPr>
            <p:ph idx="1"/>
          </p:nvPr>
        </p:nvSpPr>
        <p:spPr>
          <a:xfrm>
            <a:off x="577850" y="1319741"/>
            <a:ext cx="8194716" cy="4741979"/>
          </a:xfrm>
        </p:spPr>
        <p:txBody>
          <a:bodyPr/>
          <a:lstStyle/>
          <a:p>
            <a:pPr marL="468000" indent="-514350" algn="just">
              <a:lnSpc>
                <a:spcPct val="100000"/>
              </a:lnSpc>
              <a:spcBef>
                <a:spcPts val="600"/>
              </a:spcBef>
              <a:buFont typeface="Wingdings" panose="05000000000000000000" pitchFamily="2" charset="2"/>
              <a:buChar char="Ø"/>
            </a:pPr>
            <a:r>
              <a:rPr lang="cs-CZ" sz="2400" dirty="0"/>
              <a:t>K dalším cílům této pracovní skupiny patří vytvoření </a:t>
            </a:r>
            <a:r>
              <a:rPr lang="cs-CZ" sz="2400" b="1" dirty="0"/>
              <a:t>smluvních standardů pro objednání </a:t>
            </a:r>
            <a:r>
              <a:rPr lang="cs-CZ" sz="2400" b="1" dirty="0" err="1"/>
              <a:t>architektonicko</a:t>
            </a:r>
            <a:r>
              <a:rPr lang="cs-CZ" sz="2400" b="1" dirty="0"/>
              <a:t> - projekčních prací, realizaci stavebních prací a správce a provozovatele staveb zpracovaných v technologii BIM pro pozemní stavitelství</a:t>
            </a:r>
            <a:r>
              <a:rPr lang="cs-CZ" sz="2400" dirty="0"/>
              <a:t> a  </a:t>
            </a:r>
            <a:r>
              <a:rPr lang="cs-CZ" sz="2400" b="1" dirty="0"/>
              <a:t>Prosazování smluvních standardů na trhu v ČR</a:t>
            </a:r>
            <a:r>
              <a:rPr lang="cs-CZ" sz="2400" dirty="0"/>
              <a:t>. Pracovní skupina aktuálně usilovně dokončuje práci na </a:t>
            </a:r>
            <a:r>
              <a:rPr lang="cs-CZ" sz="2400" b="1" i="1" dirty="0"/>
              <a:t>Návrhu vytvoření jednotné datové struktury pro BIM v ČR</a:t>
            </a:r>
            <a:r>
              <a:rPr lang="cs-CZ" sz="2400" dirty="0"/>
              <a:t>.</a:t>
            </a:r>
            <a:endParaRPr lang="cs-CZ" sz="2000" dirty="0"/>
          </a:p>
          <a:p>
            <a:pPr marL="410850" lvl="1" indent="0" algn="just">
              <a:lnSpc>
                <a:spcPct val="100000"/>
              </a:lnSpc>
              <a:spcBef>
                <a:spcPts val="600"/>
              </a:spcBef>
              <a:buNone/>
            </a:pPr>
            <a:endParaRPr lang="cs-CZ" sz="1800" dirty="0"/>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75" y="206375"/>
            <a:ext cx="1028700" cy="1028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577975" y="206375"/>
            <a:ext cx="7566025" cy="250825"/>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Obdélník 6">
            <a:extLst>
              <a:ext uri="{FF2B5EF4-FFF2-40B4-BE49-F238E27FC236}">
                <a16:creationId xmlns:a16="http://schemas.microsoft.com/office/drawing/2014/main" id="{2C0204FA-40AF-7C41-A518-C498BCCE2033}"/>
              </a:ext>
            </a:extLst>
          </p:cNvPr>
          <p:cNvSpPr/>
          <p:nvPr/>
        </p:nvSpPr>
        <p:spPr>
          <a:xfrm>
            <a:off x="0" y="6567488"/>
            <a:ext cx="9144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34		</a:t>
            </a:r>
            <a:r>
              <a:rPr lang="cs-CZ" sz="1400" dirty="0">
                <a:solidFill>
                  <a:prstClr val="white"/>
                </a:solidFill>
              </a:rPr>
              <a:t>Kurzy pro společnost 4.0, CZ.02.2.69/0.0/0.0/16_031/0011591 </a:t>
            </a:r>
            <a:r>
              <a:rPr lang="cs-CZ" dirty="0">
                <a:solidFill>
                  <a:prstClr val="white"/>
                </a:solidFill>
              </a:rPr>
              <a:t>	</a:t>
            </a:r>
            <a:r>
              <a:rPr lang="cs-CZ" dirty="0"/>
              <a:t>	www.VSTECB.cz</a:t>
            </a:r>
          </a:p>
        </p:txBody>
      </p:sp>
    </p:spTree>
    <p:extLst>
      <p:ext uri="{BB962C8B-B14F-4D97-AF65-F5344CB8AC3E}">
        <p14:creationId xmlns:p14="http://schemas.microsoft.com/office/powerpoint/2010/main" val="2800062195"/>
      </p:ext>
    </p:extLst>
  </p:cSld>
  <p:clrMapOvr>
    <a:masterClrMapping/>
  </p:clrMapOvr>
  <p:transition spd="slow"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577975" y="457200"/>
            <a:ext cx="9090025" cy="1233488"/>
          </a:xfrm>
        </p:spPr>
        <p:txBody>
          <a:bodyPr/>
          <a:lstStyle/>
          <a:p>
            <a:r>
              <a:rPr lang="cs-CZ" altLang="cs-CZ" sz="2800" b="1" dirty="0">
                <a:solidFill>
                  <a:srgbClr val="98141B"/>
                </a:solidFill>
              </a:rPr>
              <a:t>PS#03 BIM &amp; Realizace</a:t>
            </a:r>
          </a:p>
        </p:txBody>
      </p:sp>
      <p:sp>
        <p:nvSpPr>
          <p:cNvPr id="3074" name="Zástupný symbol pro obsah 2">
            <a:extLst>
              <a:ext uri="{FF2B5EF4-FFF2-40B4-BE49-F238E27FC236}">
                <a16:creationId xmlns:a16="http://schemas.microsoft.com/office/drawing/2014/main" id="{0E28262C-56EA-3D41-9D5A-F80E53C57A2E}"/>
              </a:ext>
            </a:extLst>
          </p:cNvPr>
          <p:cNvSpPr>
            <a:spLocks noGrp="1" noChangeArrowheads="1"/>
          </p:cNvSpPr>
          <p:nvPr>
            <p:ph idx="1"/>
          </p:nvPr>
        </p:nvSpPr>
        <p:spPr>
          <a:xfrm>
            <a:off x="577850" y="1319741"/>
            <a:ext cx="8194716" cy="4741979"/>
          </a:xfrm>
        </p:spPr>
        <p:txBody>
          <a:bodyPr/>
          <a:lstStyle/>
          <a:p>
            <a:pPr marL="468000" indent="-514350" algn="just">
              <a:lnSpc>
                <a:spcPct val="100000"/>
              </a:lnSpc>
              <a:spcBef>
                <a:spcPts val="600"/>
              </a:spcBef>
              <a:buFont typeface="Wingdings" panose="05000000000000000000" pitchFamily="2" charset="2"/>
              <a:buChar char="Ø"/>
            </a:pPr>
            <a:r>
              <a:rPr lang="cs-CZ" sz="2400" dirty="0"/>
              <a:t>Návrh jednotné datové struktury pro BIM v ČR</a:t>
            </a:r>
            <a:endParaRPr lang="cs-CZ" sz="2000" dirty="0"/>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75" y="206375"/>
            <a:ext cx="1028700" cy="1028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577975" y="206375"/>
            <a:ext cx="7566025" cy="250825"/>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Obdélník 6">
            <a:extLst>
              <a:ext uri="{FF2B5EF4-FFF2-40B4-BE49-F238E27FC236}">
                <a16:creationId xmlns:a16="http://schemas.microsoft.com/office/drawing/2014/main" id="{2C0204FA-40AF-7C41-A518-C498BCCE2033}"/>
              </a:ext>
            </a:extLst>
          </p:cNvPr>
          <p:cNvSpPr/>
          <p:nvPr/>
        </p:nvSpPr>
        <p:spPr>
          <a:xfrm>
            <a:off x="0" y="6567488"/>
            <a:ext cx="9144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35		</a:t>
            </a:r>
            <a:r>
              <a:rPr lang="cs-CZ" sz="1400" dirty="0">
                <a:solidFill>
                  <a:prstClr val="white"/>
                </a:solidFill>
              </a:rPr>
              <a:t>Kurzy pro společnost 4.0, CZ.02.2.69/0.0/0.0/16_031/0011591 </a:t>
            </a:r>
            <a:r>
              <a:rPr lang="cs-CZ" dirty="0">
                <a:solidFill>
                  <a:prstClr val="white"/>
                </a:solidFill>
              </a:rPr>
              <a:t>	</a:t>
            </a:r>
            <a:r>
              <a:rPr lang="cs-CZ" dirty="0"/>
              <a:t>	www.VSTECB.cz</a:t>
            </a:r>
          </a:p>
        </p:txBody>
      </p:sp>
      <p:pic>
        <p:nvPicPr>
          <p:cNvPr id="8" name="Obrázek 9"/>
          <p:cNvPicPr/>
          <p:nvPr/>
        </p:nvPicPr>
        <p:blipFill>
          <a:blip r:embed="rId3">
            <a:extLst>
              <a:ext uri="{28A0092B-C50C-407E-A947-70E740481C1C}">
                <a14:useLocalDpi xmlns:a14="http://schemas.microsoft.com/office/drawing/2010/main" val="0"/>
              </a:ext>
            </a:extLst>
          </a:blip>
          <a:srcRect/>
          <a:stretch>
            <a:fillRect/>
          </a:stretch>
        </p:blipFill>
        <p:spPr bwMode="auto">
          <a:xfrm>
            <a:off x="1058776" y="1749385"/>
            <a:ext cx="5283203" cy="4627096"/>
          </a:xfrm>
          <a:prstGeom prst="rect">
            <a:avLst/>
          </a:prstGeom>
          <a:noFill/>
          <a:ln>
            <a:noFill/>
          </a:ln>
        </p:spPr>
      </p:pic>
    </p:spTree>
    <p:extLst>
      <p:ext uri="{BB962C8B-B14F-4D97-AF65-F5344CB8AC3E}">
        <p14:creationId xmlns:p14="http://schemas.microsoft.com/office/powerpoint/2010/main" val="3353862683"/>
      </p:ext>
    </p:extLst>
  </p:cSld>
  <p:clrMapOvr>
    <a:masterClrMapping/>
  </p:clrMapOvr>
  <p:transition spd="slow" advClick="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577975" y="457200"/>
            <a:ext cx="9090025" cy="1233488"/>
          </a:xfrm>
        </p:spPr>
        <p:txBody>
          <a:bodyPr/>
          <a:lstStyle/>
          <a:p>
            <a:r>
              <a:rPr lang="cs-CZ" altLang="cs-CZ" sz="2800" b="1" dirty="0">
                <a:solidFill>
                  <a:srgbClr val="98141B"/>
                </a:solidFill>
              </a:rPr>
              <a:t>PS#03 BIM &amp; Realizace</a:t>
            </a:r>
          </a:p>
        </p:txBody>
      </p:sp>
      <p:sp>
        <p:nvSpPr>
          <p:cNvPr id="3074" name="Zástupný symbol pro obsah 2">
            <a:extLst>
              <a:ext uri="{FF2B5EF4-FFF2-40B4-BE49-F238E27FC236}">
                <a16:creationId xmlns:a16="http://schemas.microsoft.com/office/drawing/2014/main" id="{0E28262C-56EA-3D41-9D5A-F80E53C57A2E}"/>
              </a:ext>
            </a:extLst>
          </p:cNvPr>
          <p:cNvSpPr>
            <a:spLocks noGrp="1" noChangeArrowheads="1"/>
          </p:cNvSpPr>
          <p:nvPr>
            <p:ph idx="1"/>
          </p:nvPr>
        </p:nvSpPr>
        <p:spPr>
          <a:xfrm>
            <a:off x="577850" y="1319741"/>
            <a:ext cx="8194716" cy="4741979"/>
          </a:xfrm>
        </p:spPr>
        <p:txBody>
          <a:bodyPr/>
          <a:lstStyle/>
          <a:p>
            <a:pPr marL="468000" indent="-514350" algn="just">
              <a:lnSpc>
                <a:spcPct val="100000"/>
              </a:lnSpc>
              <a:spcBef>
                <a:spcPts val="600"/>
              </a:spcBef>
              <a:buFont typeface="Wingdings" panose="05000000000000000000" pitchFamily="2" charset="2"/>
              <a:buChar char="Ø"/>
            </a:pPr>
            <a:r>
              <a:rPr lang="cs-CZ" sz="2400" dirty="0"/>
              <a:t>Doplnění tabulky Návrhu jednotné datové struktury pro BIM v ČR o fáze projektu</a:t>
            </a:r>
            <a:endParaRPr lang="cs-CZ" sz="2000" dirty="0"/>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75" y="206375"/>
            <a:ext cx="1028700" cy="1028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577975" y="206375"/>
            <a:ext cx="7566025" cy="250825"/>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Obdélník 6">
            <a:extLst>
              <a:ext uri="{FF2B5EF4-FFF2-40B4-BE49-F238E27FC236}">
                <a16:creationId xmlns:a16="http://schemas.microsoft.com/office/drawing/2014/main" id="{2C0204FA-40AF-7C41-A518-C498BCCE2033}"/>
              </a:ext>
            </a:extLst>
          </p:cNvPr>
          <p:cNvSpPr/>
          <p:nvPr/>
        </p:nvSpPr>
        <p:spPr>
          <a:xfrm>
            <a:off x="0" y="6567488"/>
            <a:ext cx="9144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36		</a:t>
            </a:r>
            <a:r>
              <a:rPr lang="cs-CZ" sz="1400" dirty="0">
                <a:solidFill>
                  <a:prstClr val="white"/>
                </a:solidFill>
              </a:rPr>
              <a:t>Kurzy pro společnost 4.0, CZ.02.2.69/0.0/0.0/16_031/0011591 </a:t>
            </a:r>
            <a:r>
              <a:rPr lang="cs-CZ" dirty="0">
                <a:solidFill>
                  <a:prstClr val="white"/>
                </a:solidFill>
              </a:rPr>
              <a:t>	</a:t>
            </a:r>
            <a:r>
              <a:rPr lang="cs-CZ" dirty="0"/>
              <a:t>	www.VSTECB.cz</a:t>
            </a:r>
          </a:p>
        </p:txBody>
      </p:sp>
      <p:pic>
        <p:nvPicPr>
          <p:cNvPr id="9" name="Obrázek 10"/>
          <p:cNvPicPr/>
          <p:nvPr/>
        </p:nvPicPr>
        <p:blipFill>
          <a:blip r:embed="rId3">
            <a:extLst>
              <a:ext uri="{28A0092B-C50C-407E-A947-70E740481C1C}">
                <a14:useLocalDpi xmlns:a14="http://schemas.microsoft.com/office/drawing/2010/main" val="0"/>
              </a:ext>
            </a:extLst>
          </a:blip>
          <a:srcRect/>
          <a:stretch>
            <a:fillRect/>
          </a:stretch>
        </p:blipFill>
        <p:spPr bwMode="auto">
          <a:xfrm>
            <a:off x="3995375" y="1849143"/>
            <a:ext cx="3631540" cy="4463679"/>
          </a:xfrm>
          <a:prstGeom prst="rect">
            <a:avLst/>
          </a:prstGeom>
          <a:noFill/>
          <a:ln>
            <a:noFill/>
          </a:ln>
        </p:spPr>
      </p:pic>
    </p:spTree>
    <p:extLst>
      <p:ext uri="{BB962C8B-B14F-4D97-AF65-F5344CB8AC3E}">
        <p14:creationId xmlns:p14="http://schemas.microsoft.com/office/powerpoint/2010/main" val="2745299941"/>
      </p:ext>
    </p:extLst>
  </p:cSld>
  <p:clrMapOvr>
    <a:masterClrMapping/>
  </p:clrMapOvr>
  <p:transition spd="slow" advClick="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577975" y="457200"/>
            <a:ext cx="9090025" cy="1233488"/>
          </a:xfrm>
        </p:spPr>
        <p:txBody>
          <a:bodyPr/>
          <a:lstStyle/>
          <a:p>
            <a:r>
              <a:rPr lang="cs-CZ" altLang="cs-CZ" sz="2800" b="1" dirty="0">
                <a:solidFill>
                  <a:srgbClr val="98141B"/>
                </a:solidFill>
              </a:rPr>
              <a:t>PS#03 BIM &amp; Realizace</a:t>
            </a:r>
          </a:p>
        </p:txBody>
      </p:sp>
      <p:sp>
        <p:nvSpPr>
          <p:cNvPr id="3074" name="Zástupný symbol pro obsah 2">
            <a:extLst>
              <a:ext uri="{FF2B5EF4-FFF2-40B4-BE49-F238E27FC236}">
                <a16:creationId xmlns:a16="http://schemas.microsoft.com/office/drawing/2014/main" id="{0E28262C-56EA-3D41-9D5A-F80E53C57A2E}"/>
              </a:ext>
            </a:extLst>
          </p:cNvPr>
          <p:cNvSpPr>
            <a:spLocks noGrp="1" noChangeArrowheads="1"/>
          </p:cNvSpPr>
          <p:nvPr>
            <p:ph idx="1"/>
          </p:nvPr>
        </p:nvSpPr>
        <p:spPr>
          <a:xfrm>
            <a:off x="577850" y="1319741"/>
            <a:ext cx="8194716" cy="4741979"/>
          </a:xfrm>
        </p:spPr>
        <p:txBody>
          <a:bodyPr/>
          <a:lstStyle/>
          <a:p>
            <a:pPr marL="468000" indent="-514350" algn="just">
              <a:lnSpc>
                <a:spcPct val="100000"/>
              </a:lnSpc>
              <a:spcBef>
                <a:spcPts val="600"/>
              </a:spcBef>
              <a:buFont typeface="Wingdings" panose="05000000000000000000" pitchFamily="2" charset="2"/>
              <a:buChar char="Ø"/>
            </a:pPr>
            <a:r>
              <a:rPr lang="cs-CZ" sz="2000" dirty="0"/>
              <a:t>Postup tvorby tabulky parametrů LOD</a:t>
            </a:r>
          </a:p>
          <a:p>
            <a:pPr marL="925200" lvl="1" indent="-514350" algn="just">
              <a:lnSpc>
                <a:spcPct val="100000"/>
              </a:lnSpc>
              <a:spcBef>
                <a:spcPts val="600"/>
              </a:spcBef>
              <a:buFont typeface="Wingdings" panose="05000000000000000000" pitchFamily="2" charset="2"/>
              <a:buChar char="Ø"/>
            </a:pPr>
            <a:r>
              <a:rPr lang="cs-CZ" sz="1800" dirty="0"/>
              <a:t>Tyto parametry vybrané stavby budou překlopeny do BIM modelu. Výběr konkrétních požadovaných parametrů závisí na dané legislativě a typu vybrané stavby.</a:t>
            </a:r>
          </a:p>
          <a:p>
            <a:pPr marL="925200" lvl="1" indent="-514350" algn="just">
              <a:lnSpc>
                <a:spcPct val="100000"/>
              </a:lnSpc>
              <a:spcBef>
                <a:spcPts val="600"/>
              </a:spcBef>
              <a:buFont typeface="Wingdings" panose="05000000000000000000" pitchFamily="2" charset="2"/>
              <a:buChar char="Ø"/>
            </a:pPr>
            <a:r>
              <a:rPr lang="cs-CZ" sz="1800" dirty="0"/>
              <a:t>Relevance požadovaných konkrétních parametrů byla posouzena dle platných národních legislativních předpisů:</a:t>
            </a:r>
          </a:p>
          <a:p>
            <a:pPr marL="1382400" lvl="2" indent="-514350" algn="just">
              <a:lnSpc>
                <a:spcPct val="100000"/>
              </a:lnSpc>
              <a:spcBef>
                <a:spcPts val="600"/>
              </a:spcBef>
              <a:buFont typeface="Wingdings" panose="05000000000000000000" pitchFamily="2" charset="2"/>
              <a:buChar char="Ø"/>
            </a:pPr>
            <a:r>
              <a:rPr lang="cs-CZ" sz="1600" dirty="0"/>
              <a:t>Zákon č. 183/2006 Sb., o územním plánování a stavebním řádu (stavební zákon)</a:t>
            </a:r>
          </a:p>
          <a:p>
            <a:pPr marL="1382400" lvl="2" indent="-514350" algn="just">
              <a:lnSpc>
                <a:spcPct val="100000"/>
              </a:lnSpc>
              <a:spcBef>
                <a:spcPts val="600"/>
              </a:spcBef>
              <a:buFont typeface="Wingdings" panose="05000000000000000000" pitchFamily="2" charset="2"/>
              <a:buChar char="Ø"/>
            </a:pPr>
            <a:r>
              <a:rPr lang="cs-CZ" sz="1600" dirty="0"/>
              <a:t>Vyhláška MMR č. 268/2009 Sb., o technických požadavcích na stavby (ve znění č. 20/2012 Sb.). </a:t>
            </a:r>
          </a:p>
          <a:p>
            <a:pPr marL="1382400" lvl="2" indent="-514350" algn="just">
              <a:lnSpc>
                <a:spcPct val="100000"/>
              </a:lnSpc>
              <a:spcBef>
                <a:spcPts val="600"/>
              </a:spcBef>
              <a:buFont typeface="Wingdings" panose="05000000000000000000" pitchFamily="2" charset="2"/>
              <a:buChar char="Ø"/>
            </a:pPr>
            <a:r>
              <a:rPr lang="cs-CZ" sz="1600" dirty="0"/>
              <a:t>Vyhláška MMR č. 499/2006 Sb., o dokumentaci staveb (ve znění č. 62/2013 Sb.)</a:t>
            </a:r>
          </a:p>
          <a:p>
            <a:pPr marL="925200" lvl="1" indent="-514350" algn="just">
              <a:lnSpc>
                <a:spcPct val="100000"/>
              </a:lnSpc>
              <a:spcBef>
                <a:spcPts val="600"/>
              </a:spcBef>
              <a:buFont typeface="Wingdings" panose="05000000000000000000" pitchFamily="2" charset="2"/>
              <a:buChar char="Ø"/>
            </a:pPr>
            <a:r>
              <a:rPr lang="cs-CZ" sz="1800" dirty="0"/>
              <a:t>První dva uvedené předpisy (zákon č. 183/2006 Sb., vyhláška č. 268/2009) figurovaly především v samotném návrhu projektu, se kterým tato práce dále pracuje.</a:t>
            </a:r>
          </a:p>
          <a:p>
            <a:pPr marL="925200" lvl="1" indent="-514350" algn="just">
              <a:lnSpc>
                <a:spcPct val="100000"/>
              </a:lnSpc>
              <a:spcBef>
                <a:spcPts val="600"/>
              </a:spcBef>
              <a:buFont typeface="Wingdings" panose="05000000000000000000" pitchFamily="2" charset="2"/>
              <a:buChar char="Ø"/>
            </a:pPr>
            <a:r>
              <a:rPr lang="cs-CZ" sz="1800" dirty="0"/>
              <a:t>Vyhláška č. 499/2006 Sb. hraje velkou roli ve spojení stupně projektové dokumentace a LOD – úrovní vývoje. K výzkumu této práce bylo nutné podrobně nastudovat aktuální vyhlášku, především tedy Přílohu č. 6: Rozsah a obsah dokumentace pro provádění stavby</a:t>
            </a:r>
            <a:r>
              <a:rPr lang="cs-CZ" dirty="0"/>
              <a:t>.</a:t>
            </a:r>
          </a:p>
          <a:p>
            <a:pPr marL="410850" lvl="1" indent="0" algn="just">
              <a:lnSpc>
                <a:spcPct val="100000"/>
              </a:lnSpc>
              <a:spcBef>
                <a:spcPts val="600"/>
              </a:spcBef>
              <a:buNone/>
            </a:pPr>
            <a:endParaRPr lang="cs-CZ" sz="1800" dirty="0"/>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75" y="206375"/>
            <a:ext cx="1028700" cy="1028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577975" y="206375"/>
            <a:ext cx="7566025" cy="250825"/>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Obdélník 6">
            <a:extLst>
              <a:ext uri="{FF2B5EF4-FFF2-40B4-BE49-F238E27FC236}">
                <a16:creationId xmlns:a16="http://schemas.microsoft.com/office/drawing/2014/main" id="{2C0204FA-40AF-7C41-A518-C498BCCE2033}"/>
              </a:ext>
            </a:extLst>
          </p:cNvPr>
          <p:cNvSpPr/>
          <p:nvPr/>
        </p:nvSpPr>
        <p:spPr>
          <a:xfrm>
            <a:off x="0" y="6567488"/>
            <a:ext cx="9144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37		</a:t>
            </a:r>
            <a:r>
              <a:rPr lang="cs-CZ" sz="1400" dirty="0">
                <a:solidFill>
                  <a:prstClr val="white"/>
                </a:solidFill>
              </a:rPr>
              <a:t>Kurzy pro společnost 4.0, CZ.02.2.69/0.0/0.0/16_031/0011591 </a:t>
            </a:r>
            <a:r>
              <a:rPr lang="cs-CZ" dirty="0">
                <a:solidFill>
                  <a:prstClr val="white"/>
                </a:solidFill>
              </a:rPr>
              <a:t>	</a:t>
            </a:r>
            <a:r>
              <a:rPr lang="cs-CZ" dirty="0"/>
              <a:t>	www.VSTECB.cz</a:t>
            </a:r>
          </a:p>
        </p:txBody>
      </p:sp>
    </p:spTree>
    <p:extLst>
      <p:ext uri="{BB962C8B-B14F-4D97-AF65-F5344CB8AC3E}">
        <p14:creationId xmlns:p14="http://schemas.microsoft.com/office/powerpoint/2010/main" val="1646812531"/>
      </p:ext>
    </p:extLst>
  </p:cSld>
  <p:clrMapOvr>
    <a:masterClrMapping/>
  </p:clrMapOvr>
  <p:transition spd="slow" advClick="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577975" y="457200"/>
            <a:ext cx="9090025" cy="1233488"/>
          </a:xfrm>
        </p:spPr>
        <p:txBody>
          <a:bodyPr/>
          <a:lstStyle/>
          <a:p>
            <a:r>
              <a:rPr lang="cs-CZ" altLang="cs-CZ" sz="2800" b="1" dirty="0">
                <a:solidFill>
                  <a:srgbClr val="98141B"/>
                </a:solidFill>
              </a:rPr>
              <a:t>Zdroje</a:t>
            </a:r>
          </a:p>
        </p:txBody>
      </p:sp>
      <p:sp>
        <p:nvSpPr>
          <p:cNvPr id="3074" name="Zástupný symbol pro obsah 2">
            <a:extLst>
              <a:ext uri="{FF2B5EF4-FFF2-40B4-BE49-F238E27FC236}">
                <a16:creationId xmlns:a16="http://schemas.microsoft.com/office/drawing/2014/main" id="{0E28262C-56EA-3D41-9D5A-F80E53C57A2E}"/>
              </a:ext>
            </a:extLst>
          </p:cNvPr>
          <p:cNvSpPr>
            <a:spLocks noGrp="1" noChangeArrowheads="1"/>
          </p:cNvSpPr>
          <p:nvPr>
            <p:ph idx="1"/>
          </p:nvPr>
        </p:nvSpPr>
        <p:spPr>
          <a:xfrm>
            <a:off x="577850" y="1319741"/>
            <a:ext cx="8194716" cy="4741979"/>
          </a:xfrm>
        </p:spPr>
        <p:txBody>
          <a:bodyPr/>
          <a:lstStyle/>
          <a:p>
            <a:pPr marL="468000" indent="-514350" algn="just">
              <a:lnSpc>
                <a:spcPct val="100000"/>
              </a:lnSpc>
              <a:spcBef>
                <a:spcPts val="600"/>
              </a:spcBef>
              <a:buFont typeface="Wingdings" panose="05000000000000000000" pitchFamily="2" charset="2"/>
              <a:buChar char="Ø"/>
            </a:pPr>
            <a:r>
              <a:rPr lang="cs-CZ" sz="2000" dirty="0"/>
              <a:t>BIM-FÓRUM. (2. listopad 2016). BIM-fórum. Načteno z http://</a:t>
            </a:r>
            <a:r>
              <a:rPr lang="cs-CZ" sz="2000" dirty="0" err="1"/>
              <a:t>bim-forum.cz</a:t>
            </a:r>
            <a:r>
              <a:rPr lang="cs-CZ" sz="2000" dirty="0"/>
              <a:t>/</a:t>
            </a:r>
          </a:p>
          <a:p>
            <a:pPr marL="468000" indent="-514350" algn="just">
              <a:lnSpc>
                <a:spcPct val="100000"/>
              </a:lnSpc>
              <a:spcBef>
                <a:spcPts val="600"/>
              </a:spcBef>
              <a:buFont typeface="Wingdings" panose="05000000000000000000" pitchFamily="2" charset="2"/>
              <a:buChar char="Ø"/>
            </a:pPr>
            <a:r>
              <a:rPr lang="cs-CZ" sz="2000" dirty="0"/>
              <a:t>BIMFORUM, THE US CHAPTER OF BUILDINGSMART INTERNATIONAL. (3. březen 2016). </a:t>
            </a:r>
            <a:r>
              <a:rPr lang="cs-CZ" sz="2000" dirty="0" err="1"/>
              <a:t>Level</a:t>
            </a:r>
            <a:r>
              <a:rPr lang="cs-CZ" sz="2000" dirty="0"/>
              <a:t> of </a:t>
            </a:r>
            <a:r>
              <a:rPr lang="cs-CZ" sz="2000" dirty="0" err="1"/>
              <a:t>Development</a:t>
            </a:r>
            <a:r>
              <a:rPr lang="cs-CZ" sz="2000" dirty="0"/>
              <a:t> </a:t>
            </a:r>
            <a:r>
              <a:rPr lang="cs-CZ" sz="2000" dirty="0" err="1"/>
              <a:t>Specification</a:t>
            </a:r>
            <a:r>
              <a:rPr lang="cs-CZ" sz="2000" dirty="0"/>
              <a:t> 2016 International. Načteno z </a:t>
            </a:r>
            <a:r>
              <a:rPr lang="cs-CZ" sz="2000" dirty="0" err="1"/>
              <a:t>www.bimforum.org</a:t>
            </a:r>
            <a:r>
              <a:rPr lang="cs-CZ" sz="2000" dirty="0"/>
              <a:t>/</a:t>
            </a:r>
            <a:r>
              <a:rPr lang="cs-CZ" sz="2000" dirty="0" err="1"/>
              <a:t>lod</a:t>
            </a:r>
            <a:endParaRPr lang="cs-CZ" sz="2000" dirty="0"/>
          </a:p>
          <a:p>
            <a:pPr marL="468000" indent="-514350" algn="just">
              <a:lnSpc>
                <a:spcPct val="100000"/>
              </a:lnSpc>
              <a:spcBef>
                <a:spcPts val="600"/>
              </a:spcBef>
              <a:buFont typeface="Wingdings" panose="05000000000000000000" pitchFamily="2" charset="2"/>
              <a:buChar char="Ø"/>
            </a:pPr>
            <a:r>
              <a:rPr lang="cs-CZ" sz="2000" dirty="0"/>
              <a:t>ČERNÝ, M. (2013). BIM příručka. Praha: Odborná rada pro BIM.</a:t>
            </a:r>
          </a:p>
          <a:p>
            <a:pPr marL="468000" indent="-514350" algn="just">
              <a:lnSpc>
                <a:spcPct val="100000"/>
              </a:lnSpc>
              <a:spcBef>
                <a:spcPts val="600"/>
              </a:spcBef>
              <a:buFont typeface="Wingdings" panose="05000000000000000000" pitchFamily="2" charset="2"/>
              <a:buChar char="Ø"/>
            </a:pPr>
            <a:r>
              <a:rPr lang="cs-CZ" sz="2000" dirty="0"/>
              <a:t>ODBORNÁ RADA PRO BIM. (2. listopad 2016). Odborná rada pro BIM. Načteno z http://</a:t>
            </a:r>
            <a:r>
              <a:rPr lang="cs-CZ" sz="2000" dirty="0" err="1"/>
              <a:t>www.czbim.org</a:t>
            </a:r>
            <a:r>
              <a:rPr lang="cs-CZ" sz="2000" dirty="0"/>
              <a:t>/</a:t>
            </a:r>
          </a:p>
          <a:p>
            <a:pPr marL="468000" indent="-514350" algn="just">
              <a:lnSpc>
                <a:spcPct val="100000"/>
              </a:lnSpc>
              <a:spcBef>
                <a:spcPts val="600"/>
              </a:spcBef>
              <a:buFont typeface="Wingdings" panose="05000000000000000000" pitchFamily="2" charset="2"/>
              <a:buChar char="Ø"/>
            </a:pPr>
            <a:r>
              <a:rPr lang="cs-CZ" sz="2000" dirty="0"/>
              <a:t>PS#03: BIM &amp; realizace. (3. říjen 2016). Návrh jednotné datové struktury pro BIM v ČR.</a:t>
            </a:r>
          </a:p>
          <a:p>
            <a:pPr marL="468000" indent="-514350" algn="just">
              <a:lnSpc>
                <a:spcPct val="100000"/>
              </a:lnSpc>
              <a:spcBef>
                <a:spcPts val="600"/>
              </a:spcBef>
              <a:buFont typeface="Wingdings" panose="05000000000000000000" pitchFamily="2" charset="2"/>
              <a:buChar char="Ø"/>
            </a:pPr>
            <a:r>
              <a:rPr lang="cs-CZ" sz="2000" dirty="0"/>
              <a:t>TOMANOVÁ, Š. (srpen 2014). Načteno z Analýza předpokladů a potřebných opatření v ČR pro dosažení srovnatelné úrovně informačního modelování staveb (BIM) s ostatními zeměmi (tzv. BIM úroveň 2).</a:t>
            </a:r>
          </a:p>
          <a:p>
            <a:pPr marL="410850" lvl="1" indent="0" algn="just">
              <a:lnSpc>
                <a:spcPct val="100000"/>
              </a:lnSpc>
              <a:spcBef>
                <a:spcPts val="600"/>
              </a:spcBef>
              <a:buNone/>
            </a:pPr>
            <a:endParaRPr lang="cs-CZ" sz="1800" dirty="0"/>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75" y="206375"/>
            <a:ext cx="1028700" cy="1028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577975" y="206375"/>
            <a:ext cx="7566025" cy="250825"/>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Obdélník 6">
            <a:extLst>
              <a:ext uri="{FF2B5EF4-FFF2-40B4-BE49-F238E27FC236}">
                <a16:creationId xmlns:a16="http://schemas.microsoft.com/office/drawing/2014/main" id="{2C0204FA-40AF-7C41-A518-C498BCCE2033}"/>
              </a:ext>
            </a:extLst>
          </p:cNvPr>
          <p:cNvSpPr/>
          <p:nvPr/>
        </p:nvSpPr>
        <p:spPr>
          <a:xfrm>
            <a:off x="0" y="6567488"/>
            <a:ext cx="9144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38		</a:t>
            </a:r>
            <a:r>
              <a:rPr lang="cs-CZ" sz="1400" dirty="0">
                <a:solidFill>
                  <a:prstClr val="white"/>
                </a:solidFill>
              </a:rPr>
              <a:t>Kurzy pro společnost 4.0, CZ.02.2.69/0.0/0.0/16_031/0011591 </a:t>
            </a:r>
            <a:r>
              <a:rPr lang="cs-CZ" dirty="0">
                <a:solidFill>
                  <a:prstClr val="white"/>
                </a:solidFill>
              </a:rPr>
              <a:t>	</a:t>
            </a:r>
            <a:r>
              <a:rPr lang="cs-CZ" dirty="0"/>
              <a:t>	www.VSTECB.cz</a:t>
            </a:r>
          </a:p>
        </p:txBody>
      </p:sp>
    </p:spTree>
    <p:extLst>
      <p:ext uri="{BB962C8B-B14F-4D97-AF65-F5344CB8AC3E}">
        <p14:creationId xmlns:p14="http://schemas.microsoft.com/office/powerpoint/2010/main" val="4101343995"/>
      </p:ext>
    </p:extLst>
  </p:cSld>
  <p:clrMapOvr>
    <a:masterClrMapping/>
  </p:clrMapOvr>
  <p:transition spd="slow"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577975" y="457200"/>
            <a:ext cx="9090025" cy="1233488"/>
          </a:xfrm>
        </p:spPr>
        <p:txBody>
          <a:bodyPr/>
          <a:lstStyle/>
          <a:p>
            <a:r>
              <a:rPr lang="cs-CZ" altLang="cs-CZ" sz="3600" b="1" dirty="0">
                <a:solidFill>
                  <a:srgbClr val="98141B"/>
                </a:solidFill>
              </a:rPr>
              <a:t>BIM </a:t>
            </a:r>
            <a:r>
              <a:rPr lang="mr-IN" altLang="cs-CZ" sz="3600" b="1" dirty="0">
                <a:solidFill>
                  <a:srgbClr val="98141B"/>
                </a:solidFill>
              </a:rPr>
              <a:t>–</a:t>
            </a:r>
            <a:r>
              <a:rPr lang="cs-CZ" altLang="cs-CZ" sz="3600" b="1" dirty="0">
                <a:solidFill>
                  <a:srgbClr val="98141B"/>
                </a:solidFill>
              </a:rPr>
              <a:t> LOD </a:t>
            </a:r>
            <a:r>
              <a:rPr lang="mr-IN" altLang="cs-CZ" sz="3600" b="1" dirty="0">
                <a:solidFill>
                  <a:srgbClr val="98141B"/>
                </a:solidFill>
              </a:rPr>
              <a:t>–</a:t>
            </a:r>
            <a:r>
              <a:rPr lang="cs-CZ" altLang="cs-CZ" sz="3600" b="1" dirty="0">
                <a:solidFill>
                  <a:srgbClr val="98141B"/>
                </a:solidFill>
              </a:rPr>
              <a:t> pojmy </a:t>
            </a:r>
            <a:r>
              <a:rPr lang="cs-CZ" altLang="cs-CZ" sz="3600" b="1" dirty="0" err="1">
                <a:solidFill>
                  <a:srgbClr val="98141B"/>
                </a:solidFill>
              </a:rPr>
              <a:t>Level</a:t>
            </a:r>
            <a:r>
              <a:rPr lang="cs-CZ" altLang="cs-CZ" sz="3600" b="1" dirty="0">
                <a:solidFill>
                  <a:srgbClr val="98141B"/>
                </a:solidFill>
              </a:rPr>
              <a:t> of .....</a:t>
            </a:r>
          </a:p>
        </p:txBody>
      </p:sp>
      <p:sp>
        <p:nvSpPr>
          <p:cNvPr id="3074" name="Zástupný symbol pro obsah 2">
            <a:extLst>
              <a:ext uri="{FF2B5EF4-FFF2-40B4-BE49-F238E27FC236}">
                <a16:creationId xmlns:a16="http://schemas.microsoft.com/office/drawing/2014/main" id="{0E28262C-56EA-3D41-9D5A-F80E53C57A2E}"/>
              </a:ext>
            </a:extLst>
          </p:cNvPr>
          <p:cNvSpPr>
            <a:spLocks noGrp="1" noChangeArrowheads="1"/>
          </p:cNvSpPr>
          <p:nvPr>
            <p:ph idx="1"/>
          </p:nvPr>
        </p:nvSpPr>
        <p:spPr>
          <a:xfrm>
            <a:off x="628650" y="1692275"/>
            <a:ext cx="8194716" cy="4741979"/>
          </a:xfrm>
        </p:spPr>
        <p:txBody>
          <a:bodyPr/>
          <a:lstStyle/>
          <a:p>
            <a:pPr marL="468000" indent="-514350" algn="just">
              <a:lnSpc>
                <a:spcPct val="100000"/>
              </a:lnSpc>
              <a:spcBef>
                <a:spcPts val="600"/>
              </a:spcBef>
              <a:buFont typeface="Wingdings" panose="05000000000000000000" pitchFamily="2" charset="2"/>
              <a:buChar char="Ø"/>
            </a:pPr>
            <a:r>
              <a:rPr lang="cs-CZ" dirty="0" err="1"/>
              <a:t>Level</a:t>
            </a:r>
            <a:r>
              <a:rPr lang="cs-CZ" dirty="0"/>
              <a:t> of </a:t>
            </a:r>
            <a:r>
              <a:rPr lang="cs-CZ" b="1" dirty="0" err="1"/>
              <a:t>Development</a:t>
            </a:r>
            <a:r>
              <a:rPr lang="cs-CZ" b="1" dirty="0"/>
              <a:t> </a:t>
            </a:r>
            <a:r>
              <a:rPr lang="cs-CZ" dirty="0"/>
              <a:t>– Úroveň </a:t>
            </a:r>
            <a:r>
              <a:rPr lang="cs-CZ" b="1" dirty="0"/>
              <a:t>Vývoje</a:t>
            </a:r>
          </a:p>
          <a:p>
            <a:pPr marL="468000" indent="-514350" algn="just">
              <a:lnSpc>
                <a:spcPct val="100000"/>
              </a:lnSpc>
              <a:spcBef>
                <a:spcPts val="600"/>
              </a:spcBef>
              <a:buFont typeface="Wingdings" panose="05000000000000000000" pitchFamily="2" charset="2"/>
              <a:buChar char="Ø"/>
            </a:pPr>
            <a:r>
              <a:rPr lang="cs-CZ" dirty="0" err="1"/>
              <a:t>Level</a:t>
            </a:r>
            <a:r>
              <a:rPr lang="cs-CZ" dirty="0"/>
              <a:t> of </a:t>
            </a:r>
            <a:r>
              <a:rPr lang="cs-CZ" b="1" dirty="0" err="1"/>
              <a:t>Accurancy</a:t>
            </a:r>
            <a:r>
              <a:rPr lang="cs-CZ" b="1" dirty="0"/>
              <a:t> </a:t>
            </a:r>
            <a:r>
              <a:rPr lang="cs-CZ" dirty="0"/>
              <a:t>– Úroveň </a:t>
            </a:r>
            <a:r>
              <a:rPr lang="cs-CZ" b="1" dirty="0"/>
              <a:t>Přesnosti</a:t>
            </a:r>
          </a:p>
          <a:p>
            <a:pPr marL="468000" indent="-514350" algn="just">
              <a:lnSpc>
                <a:spcPct val="100000"/>
              </a:lnSpc>
              <a:spcBef>
                <a:spcPts val="600"/>
              </a:spcBef>
              <a:buFont typeface="Wingdings" panose="05000000000000000000" pitchFamily="2" charset="2"/>
              <a:buChar char="Ø"/>
            </a:pPr>
            <a:r>
              <a:rPr lang="cs-CZ" dirty="0" err="1"/>
              <a:t>Level</a:t>
            </a:r>
            <a:r>
              <a:rPr lang="cs-CZ" dirty="0"/>
              <a:t> of </a:t>
            </a:r>
            <a:r>
              <a:rPr lang="cs-CZ" b="1" dirty="0"/>
              <a:t>Information </a:t>
            </a:r>
            <a:r>
              <a:rPr lang="cs-CZ" dirty="0"/>
              <a:t>– Úroveň </a:t>
            </a:r>
            <a:r>
              <a:rPr lang="cs-CZ" b="1" dirty="0"/>
              <a:t>Informací</a:t>
            </a:r>
          </a:p>
          <a:p>
            <a:pPr marL="468000" indent="-514350" algn="just">
              <a:lnSpc>
                <a:spcPct val="100000"/>
              </a:lnSpc>
              <a:spcBef>
                <a:spcPts val="600"/>
              </a:spcBef>
              <a:buFont typeface="Wingdings" panose="05000000000000000000" pitchFamily="2" charset="2"/>
              <a:buChar char="Ø"/>
            </a:pPr>
            <a:r>
              <a:rPr lang="cs-CZ" dirty="0" err="1"/>
              <a:t>Level</a:t>
            </a:r>
            <a:r>
              <a:rPr lang="cs-CZ" dirty="0"/>
              <a:t> of </a:t>
            </a:r>
            <a:r>
              <a:rPr lang="cs-CZ" b="1" dirty="0"/>
              <a:t>Information Detail </a:t>
            </a:r>
            <a:r>
              <a:rPr lang="cs-CZ" dirty="0"/>
              <a:t>– Úroveň </a:t>
            </a:r>
            <a:r>
              <a:rPr lang="cs-CZ" b="1" dirty="0"/>
              <a:t>Podrobnosti informací</a:t>
            </a:r>
          </a:p>
          <a:p>
            <a:pPr marL="468000" indent="-514350" algn="just">
              <a:lnSpc>
                <a:spcPct val="100000"/>
              </a:lnSpc>
              <a:spcBef>
                <a:spcPts val="600"/>
              </a:spcBef>
              <a:buFont typeface="Wingdings" panose="05000000000000000000" pitchFamily="2" charset="2"/>
              <a:buChar char="Ø"/>
            </a:pPr>
            <a:r>
              <a:rPr lang="cs-CZ" dirty="0" err="1"/>
              <a:t>Level</a:t>
            </a:r>
            <a:r>
              <a:rPr lang="cs-CZ" dirty="0"/>
              <a:t> of </a:t>
            </a:r>
            <a:r>
              <a:rPr lang="cs-CZ" b="1" dirty="0"/>
              <a:t>Model </a:t>
            </a:r>
            <a:r>
              <a:rPr lang="cs-CZ" b="1" dirty="0" err="1"/>
              <a:t>Definition</a:t>
            </a:r>
            <a:r>
              <a:rPr lang="cs-CZ" b="1" dirty="0"/>
              <a:t> </a:t>
            </a:r>
            <a:r>
              <a:rPr lang="cs-CZ" dirty="0"/>
              <a:t>– Úroveň </a:t>
            </a:r>
            <a:r>
              <a:rPr lang="cs-CZ" b="1" dirty="0"/>
              <a:t>Definice modelu</a:t>
            </a:r>
          </a:p>
          <a:p>
            <a:pPr marL="925200" lvl="1" indent="-514350" algn="just">
              <a:lnSpc>
                <a:spcPct val="100000"/>
              </a:lnSpc>
              <a:spcBef>
                <a:spcPts val="600"/>
              </a:spcBef>
              <a:buFont typeface="Wingdings" panose="05000000000000000000" pitchFamily="2" charset="2"/>
              <a:buChar char="Ø"/>
            </a:pPr>
            <a:r>
              <a:rPr lang="cs-CZ" dirty="0">
                <a:hlinkClick r:id="rId2"/>
              </a:rPr>
              <a:t>https://www.youtube.com/watch?v=oUwRedl2c2g</a:t>
            </a:r>
            <a:endParaRPr lang="cs-CZ" dirty="0"/>
          </a:p>
          <a:p>
            <a:pPr marL="468000" indent="-514350" algn="just">
              <a:lnSpc>
                <a:spcPct val="100000"/>
              </a:lnSpc>
              <a:spcBef>
                <a:spcPts val="600"/>
              </a:spcBef>
              <a:buFont typeface="Wingdings" panose="05000000000000000000" pitchFamily="2" charset="2"/>
              <a:buChar char="Ø"/>
            </a:pPr>
            <a:r>
              <a:rPr lang="cs-CZ" dirty="0" err="1"/>
              <a:t>Level</a:t>
            </a:r>
            <a:r>
              <a:rPr lang="cs-CZ" dirty="0"/>
              <a:t> of </a:t>
            </a:r>
            <a:r>
              <a:rPr lang="cs-CZ" b="1" dirty="0"/>
              <a:t>Model Detail </a:t>
            </a:r>
            <a:r>
              <a:rPr lang="cs-CZ" dirty="0"/>
              <a:t>– Úroveň </a:t>
            </a:r>
            <a:r>
              <a:rPr lang="cs-CZ" b="1" dirty="0"/>
              <a:t>Detailu modelu</a:t>
            </a:r>
          </a:p>
          <a:p>
            <a:pPr marL="468000" indent="-514350" algn="just">
              <a:lnSpc>
                <a:spcPct val="100000"/>
              </a:lnSpc>
              <a:spcBef>
                <a:spcPts val="600"/>
              </a:spcBef>
              <a:buFont typeface="Wingdings" panose="05000000000000000000" pitchFamily="2" charset="2"/>
              <a:buChar char="Ø"/>
            </a:pPr>
            <a:r>
              <a:rPr lang="cs-CZ" dirty="0" err="1"/>
              <a:t>etc</a:t>
            </a:r>
            <a:r>
              <a:rPr lang="cs-CZ" dirty="0"/>
              <a:t>.</a:t>
            </a:r>
          </a:p>
          <a:p>
            <a:pPr marL="925200" lvl="1" indent="-514350">
              <a:lnSpc>
                <a:spcPct val="100000"/>
              </a:lnSpc>
              <a:spcBef>
                <a:spcPts val="600"/>
              </a:spcBef>
              <a:buFont typeface="Wingdings" panose="05000000000000000000" pitchFamily="2" charset="2"/>
              <a:buChar char="Ø"/>
            </a:pPr>
            <a:r>
              <a:rPr lang="cs-CZ" sz="2300" dirty="0"/>
              <a:t>PS#03: BIM &amp; Realizace</a:t>
            </a:r>
          </a:p>
          <a:p>
            <a:pPr>
              <a:lnSpc>
                <a:spcPct val="100000"/>
              </a:lnSpc>
            </a:pPr>
            <a:endParaRPr lang="cs-CZ" sz="2400" dirty="0"/>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375" y="206375"/>
            <a:ext cx="1028700" cy="1028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577975" y="206375"/>
            <a:ext cx="7566025" cy="250825"/>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Obdélník 6">
            <a:extLst>
              <a:ext uri="{FF2B5EF4-FFF2-40B4-BE49-F238E27FC236}">
                <a16:creationId xmlns:a16="http://schemas.microsoft.com/office/drawing/2014/main" id="{2C0204FA-40AF-7C41-A518-C498BCCE2033}"/>
              </a:ext>
            </a:extLst>
          </p:cNvPr>
          <p:cNvSpPr/>
          <p:nvPr/>
        </p:nvSpPr>
        <p:spPr>
          <a:xfrm>
            <a:off x="0" y="6567488"/>
            <a:ext cx="9144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3		</a:t>
            </a:r>
            <a:r>
              <a:rPr lang="cs-CZ" sz="1400" dirty="0">
                <a:solidFill>
                  <a:prstClr val="white"/>
                </a:solidFill>
              </a:rPr>
              <a:t>Kurzy pro společnost 4.0, CZ.02.2.69/0.0/0.0/16_031/0011591 </a:t>
            </a:r>
            <a:r>
              <a:rPr lang="cs-CZ" dirty="0">
                <a:solidFill>
                  <a:prstClr val="white"/>
                </a:solidFill>
              </a:rPr>
              <a:t>	</a:t>
            </a:r>
            <a:r>
              <a:rPr lang="cs-CZ" dirty="0"/>
              <a:t>	www.VSTECB.cz</a:t>
            </a:r>
          </a:p>
        </p:txBody>
      </p:sp>
    </p:spTree>
    <p:extLst>
      <p:ext uri="{BB962C8B-B14F-4D97-AF65-F5344CB8AC3E}">
        <p14:creationId xmlns:p14="http://schemas.microsoft.com/office/powerpoint/2010/main" val="3745512849"/>
      </p:ext>
    </p:extLst>
  </p:cSld>
  <p:clrMapOvr>
    <a:masterClrMapping/>
  </p:clrMapOvr>
  <p:transition spd="slow" advClick="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DADF8B-464A-3F45-B014-7F0CD8566F88}"/>
              </a:ext>
            </a:extLst>
          </p:cNvPr>
          <p:cNvSpPr>
            <a:spLocks noGrp="1"/>
          </p:cNvSpPr>
          <p:nvPr>
            <p:ph type="ctrTitle"/>
          </p:nvPr>
        </p:nvSpPr>
        <p:spPr>
          <a:xfrm>
            <a:off x="0" y="2282825"/>
            <a:ext cx="9144000" cy="2300288"/>
          </a:xfrm>
        </p:spPr>
        <p:txBody>
          <a:bodyPr rtlCol="0">
            <a:normAutofit/>
          </a:bodyPr>
          <a:lstStyle/>
          <a:p>
            <a:pPr fontAlgn="auto">
              <a:spcAft>
                <a:spcPts val="0"/>
              </a:spcAft>
              <a:defRPr/>
            </a:pPr>
            <a:r>
              <a:rPr lang="cs-CZ" sz="3600" dirty="0"/>
              <a:t>Děkuji za pozornost</a:t>
            </a:r>
            <a:br>
              <a:rPr lang="sk-SK" sz="3600" b="1" dirty="0">
                <a:solidFill>
                  <a:schemeClr val="accent2">
                    <a:lumMod val="75000"/>
                  </a:schemeClr>
                </a:solidFill>
                <a:effectLst>
                  <a:outerShdw blurRad="38100" dist="38100" dir="2700000" algn="tl">
                    <a:srgbClr val="000000">
                      <a:alpha val="43137"/>
                    </a:srgbClr>
                  </a:outerShdw>
                </a:effectLst>
                <a:latin typeface="+mn-lt"/>
              </a:rPr>
            </a:br>
            <a:endParaRPr lang="cs-CZ" sz="2400" b="1" dirty="0">
              <a:solidFill>
                <a:schemeClr val="accent6"/>
              </a:solidFill>
              <a:latin typeface="+mn-lt"/>
            </a:endParaRPr>
          </a:p>
        </p:txBody>
      </p:sp>
      <p:pic>
        <p:nvPicPr>
          <p:cNvPr id="12290" name="Obrázek 3">
            <a:extLst>
              <a:ext uri="{FF2B5EF4-FFF2-40B4-BE49-F238E27FC236}">
                <a16:creationId xmlns:a16="http://schemas.microsoft.com/office/drawing/2014/main" id="{D821E6C9-A6C4-FA4F-B59C-4B1B4BCE628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57650" y="1768475"/>
            <a:ext cx="1028700" cy="1028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Obdélník 4">
            <a:extLst>
              <a:ext uri="{FF2B5EF4-FFF2-40B4-BE49-F238E27FC236}">
                <a16:creationId xmlns:a16="http://schemas.microsoft.com/office/drawing/2014/main" id="{78774FE2-1786-5A47-AF59-59A361EE262A}"/>
              </a:ext>
            </a:extLst>
          </p:cNvPr>
          <p:cNvSpPr/>
          <p:nvPr/>
        </p:nvSpPr>
        <p:spPr>
          <a:xfrm>
            <a:off x="0" y="206375"/>
            <a:ext cx="9144000" cy="250825"/>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6" name="Obdélník 5">
            <a:extLst>
              <a:ext uri="{FF2B5EF4-FFF2-40B4-BE49-F238E27FC236}">
                <a16:creationId xmlns:a16="http://schemas.microsoft.com/office/drawing/2014/main" id="{60579023-0446-774E-AD99-603CD77DD536}"/>
              </a:ext>
            </a:extLst>
          </p:cNvPr>
          <p:cNvSpPr/>
          <p:nvPr/>
        </p:nvSpPr>
        <p:spPr>
          <a:xfrm>
            <a:off x="0" y="6567488"/>
            <a:ext cx="9144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								</a:t>
            </a:r>
          </a:p>
        </p:txBody>
      </p:sp>
      <p:sp>
        <p:nvSpPr>
          <p:cNvPr id="12293" name="Obdélník 2">
            <a:extLst>
              <a:ext uri="{FF2B5EF4-FFF2-40B4-BE49-F238E27FC236}">
                <a16:creationId xmlns:a16="http://schemas.microsoft.com/office/drawing/2014/main" id="{73229695-8A7F-9A48-B36C-61F6DD8086E9}"/>
              </a:ext>
            </a:extLst>
          </p:cNvPr>
          <p:cNvSpPr>
            <a:spLocks noChangeArrowheads="1"/>
          </p:cNvSpPr>
          <p:nvPr/>
        </p:nvSpPr>
        <p:spPr bwMode="auto">
          <a:xfrm>
            <a:off x="3651250" y="4979988"/>
            <a:ext cx="18415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rebuchet MS" panose="020B0703020202090204" pitchFamily="34" charset="0"/>
              </a:defRPr>
            </a:lvl1pPr>
            <a:lvl2pPr marL="742950" indent="-285750">
              <a:defRPr>
                <a:solidFill>
                  <a:schemeClr val="tx1"/>
                </a:solidFill>
                <a:latin typeface="Trebuchet MS" panose="020B0703020202090204" pitchFamily="34" charset="0"/>
              </a:defRPr>
            </a:lvl2pPr>
            <a:lvl3pPr marL="1143000" indent="-228600">
              <a:defRPr>
                <a:solidFill>
                  <a:schemeClr val="tx1"/>
                </a:solidFill>
                <a:latin typeface="Trebuchet MS" panose="020B0703020202090204" pitchFamily="34" charset="0"/>
              </a:defRPr>
            </a:lvl3pPr>
            <a:lvl4pPr marL="1600200" indent="-228600">
              <a:defRPr>
                <a:solidFill>
                  <a:schemeClr val="tx1"/>
                </a:solidFill>
                <a:latin typeface="Trebuchet MS" panose="020B0703020202090204" pitchFamily="34" charset="0"/>
              </a:defRPr>
            </a:lvl4pPr>
            <a:lvl5pPr marL="2057400" indent="-228600">
              <a:defRPr>
                <a:solidFill>
                  <a:schemeClr val="tx1"/>
                </a:solidFill>
                <a:latin typeface="Trebuchet MS" panose="020B0703020202090204" pitchFamily="34" charset="0"/>
              </a:defRPr>
            </a:lvl5pPr>
            <a:lvl6pPr marL="2514600" indent="-228600" eaLnBrk="0" fontAlgn="base" hangingPunct="0">
              <a:spcBef>
                <a:spcPct val="0"/>
              </a:spcBef>
              <a:spcAft>
                <a:spcPct val="0"/>
              </a:spcAft>
              <a:defRPr>
                <a:solidFill>
                  <a:schemeClr val="tx1"/>
                </a:solidFill>
                <a:latin typeface="Trebuchet MS" panose="020B0703020202090204" pitchFamily="34" charset="0"/>
              </a:defRPr>
            </a:lvl6pPr>
            <a:lvl7pPr marL="2971800" indent="-228600" eaLnBrk="0" fontAlgn="base" hangingPunct="0">
              <a:spcBef>
                <a:spcPct val="0"/>
              </a:spcBef>
              <a:spcAft>
                <a:spcPct val="0"/>
              </a:spcAft>
              <a:defRPr>
                <a:solidFill>
                  <a:schemeClr val="tx1"/>
                </a:solidFill>
                <a:latin typeface="Trebuchet MS" panose="020B0703020202090204" pitchFamily="34" charset="0"/>
              </a:defRPr>
            </a:lvl7pPr>
            <a:lvl8pPr marL="3429000" indent="-228600" eaLnBrk="0" fontAlgn="base" hangingPunct="0">
              <a:spcBef>
                <a:spcPct val="0"/>
              </a:spcBef>
              <a:spcAft>
                <a:spcPct val="0"/>
              </a:spcAft>
              <a:defRPr>
                <a:solidFill>
                  <a:schemeClr val="tx1"/>
                </a:solidFill>
                <a:latin typeface="Trebuchet MS" panose="020B0703020202090204" pitchFamily="34" charset="0"/>
              </a:defRPr>
            </a:lvl8pPr>
            <a:lvl9pPr marL="3886200" indent="-228600" eaLnBrk="0" fontAlgn="base" hangingPunct="0">
              <a:spcBef>
                <a:spcPct val="0"/>
              </a:spcBef>
              <a:spcAft>
                <a:spcPct val="0"/>
              </a:spcAft>
              <a:defRPr>
                <a:solidFill>
                  <a:schemeClr val="tx1"/>
                </a:solidFill>
                <a:latin typeface="Trebuchet MS" panose="020B0703020202090204" pitchFamily="34" charset="0"/>
              </a:defRPr>
            </a:lvl9pPr>
          </a:lstStyle>
          <a:p>
            <a:r>
              <a:rPr lang="cs-CZ" altLang="cs-CZ"/>
              <a:t>www.VSTECB.cz</a:t>
            </a:r>
          </a:p>
        </p:txBody>
      </p:sp>
      <p:sp>
        <p:nvSpPr>
          <p:cNvPr id="12294" name="Obdélník 6">
            <a:extLst>
              <a:ext uri="{FF2B5EF4-FFF2-40B4-BE49-F238E27FC236}">
                <a16:creationId xmlns:a16="http://schemas.microsoft.com/office/drawing/2014/main" id="{CA32D294-5702-1A46-8E39-0799E8F816F6}"/>
              </a:ext>
            </a:extLst>
          </p:cNvPr>
          <p:cNvSpPr>
            <a:spLocks noChangeArrowheads="1"/>
          </p:cNvSpPr>
          <p:nvPr/>
        </p:nvSpPr>
        <p:spPr bwMode="auto">
          <a:xfrm>
            <a:off x="3321050" y="4378325"/>
            <a:ext cx="227061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rebuchet MS" panose="020B0703020202090204" pitchFamily="34" charset="0"/>
              </a:defRPr>
            </a:lvl1pPr>
            <a:lvl2pPr marL="742950" indent="-285750">
              <a:defRPr>
                <a:solidFill>
                  <a:schemeClr val="tx1"/>
                </a:solidFill>
                <a:latin typeface="Trebuchet MS" panose="020B0703020202090204" pitchFamily="34" charset="0"/>
              </a:defRPr>
            </a:lvl2pPr>
            <a:lvl3pPr marL="1143000" indent="-228600">
              <a:defRPr>
                <a:solidFill>
                  <a:schemeClr val="tx1"/>
                </a:solidFill>
                <a:latin typeface="Trebuchet MS" panose="020B0703020202090204" pitchFamily="34" charset="0"/>
              </a:defRPr>
            </a:lvl3pPr>
            <a:lvl4pPr marL="1600200" indent="-228600">
              <a:defRPr>
                <a:solidFill>
                  <a:schemeClr val="tx1"/>
                </a:solidFill>
                <a:latin typeface="Trebuchet MS" panose="020B0703020202090204" pitchFamily="34" charset="0"/>
              </a:defRPr>
            </a:lvl4pPr>
            <a:lvl5pPr marL="2057400" indent="-228600">
              <a:defRPr>
                <a:solidFill>
                  <a:schemeClr val="tx1"/>
                </a:solidFill>
                <a:latin typeface="Trebuchet MS" panose="020B0703020202090204" pitchFamily="34" charset="0"/>
              </a:defRPr>
            </a:lvl5pPr>
            <a:lvl6pPr marL="2514600" indent="-228600" eaLnBrk="0" fontAlgn="base" hangingPunct="0">
              <a:spcBef>
                <a:spcPct val="0"/>
              </a:spcBef>
              <a:spcAft>
                <a:spcPct val="0"/>
              </a:spcAft>
              <a:defRPr>
                <a:solidFill>
                  <a:schemeClr val="tx1"/>
                </a:solidFill>
                <a:latin typeface="Trebuchet MS" panose="020B0703020202090204" pitchFamily="34" charset="0"/>
              </a:defRPr>
            </a:lvl6pPr>
            <a:lvl7pPr marL="2971800" indent="-228600" eaLnBrk="0" fontAlgn="base" hangingPunct="0">
              <a:spcBef>
                <a:spcPct val="0"/>
              </a:spcBef>
              <a:spcAft>
                <a:spcPct val="0"/>
              </a:spcAft>
              <a:defRPr>
                <a:solidFill>
                  <a:schemeClr val="tx1"/>
                </a:solidFill>
                <a:latin typeface="Trebuchet MS" panose="020B0703020202090204" pitchFamily="34" charset="0"/>
              </a:defRPr>
            </a:lvl7pPr>
            <a:lvl8pPr marL="3429000" indent="-228600" eaLnBrk="0" fontAlgn="base" hangingPunct="0">
              <a:spcBef>
                <a:spcPct val="0"/>
              </a:spcBef>
              <a:spcAft>
                <a:spcPct val="0"/>
              </a:spcAft>
              <a:defRPr>
                <a:solidFill>
                  <a:schemeClr val="tx1"/>
                </a:solidFill>
                <a:latin typeface="Trebuchet MS" panose="020B0703020202090204" pitchFamily="34" charset="0"/>
              </a:defRPr>
            </a:lvl8pPr>
            <a:lvl9pPr marL="3886200" indent="-228600" eaLnBrk="0" fontAlgn="base" hangingPunct="0">
              <a:spcBef>
                <a:spcPct val="0"/>
              </a:spcBef>
              <a:spcAft>
                <a:spcPct val="0"/>
              </a:spcAft>
              <a:defRPr>
                <a:solidFill>
                  <a:schemeClr val="tx1"/>
                </a:solidFill>
                <a:latin typeface="Trebuchet MS" panose="020B0703020202090204" pitchFamily="34" charset="0"/>
              </a:defRPr>
            </a:lvl9pPr>
          </a:lstStyle>
          <a:p>
            <a:r>
              <a:rPr lang="cs-CZ" altLang="cs-CZ" dirty="0" err="1"/>
              <a:t>info@mail.vstecb.cz</a:t>
            </a:r>
            <a:endParaRPr lang="cs-CZ" altLang="cs-CZ"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577975" y="457200"/>
            <a:ext cx="9090025" cy="1233488"/>
          </a:xfrm>
        </p:spPr>
        <p:txBody>
          <a:bodyPr/>
          <a:lstStyle/>
          <a:p>
            <a:r>
              <a:rPr lang="cs-CZ" altLang="cs-CZ" sz="3600" b="1" dirty="0">
                <a:solidFill>
                  <a:srgbClr val="98141B"/>
                </a:solidFill>
              </a:rPr>
              <a:t>Úroveň vývoje </a:t>
            </a:r>
            <a:r>
              <a:rPr lang="mr-IN" altLang="cs-CZ" sz="3600" b="1" dirty="0">
                <a:solidFill>
                  <a:srgbClr val="98141B"/>
                </a:solidFill>
              </a:rPr>
              <a:t>–</a:t>
            </a:r>
            <a:r>
              <a:rPr lang="cs-CZ" altLang="cs-CZ" sz="3600" b="1" dirty="0">
                <a:solidFill>
                  <a:srgbClr val="98141B"/>
                </a:solidFill>
              </a:rPr>
              <a:t> </a:t>
            </a:r>
            <a:r>
              <a:rPr lang="cs-CZ" altLang="cs-CZ" sz="3600" b="1" dirty="0" err="1">
                <a:solidFill>
                  <a:srgbClr val="98141B"/>
                </a:solidFill>
              </a:rPr>
              <a:t>level</a:t>
            </a:r>
            <a:r>
              <a:rPr lang="cs-CZ" altLang="cs-CZ" sz="3600" b="1" dirty="0">
                <a:solidFill>
                  <a:srgbClr val="98141B"/>
                </a:solidFill>
              </a:rPr>
              <a:t> of </a:t>
            </a:r>
            <a:r>
              <a:rPr lang="cs-CZ" altLang="cs-CZ" sz="3600" b="1" dirty="0" err="1">
                <a:solidFill>
                  <a:srgbClr val="98141B"/>
                </a:solidFill>
              </a:rPr>
              <a:t>development</a:t>
            </a:r>
            <a:endParaRPr lang="cs-CZ" altLang="cs-CZ" sz="3600" b="1" dirty="0">
              <a:solidFill>
                <a:srgbClr val="98141B"/>
              </a:solidFill>
            </a:endParaRPr>
          </a:p>
        </p:txBody>
      </p:sp>
      <p:sp>
        <p:nvSpPr>
          <p:cNvPr id="3074" name="Zástupný symbol pro obsah 2">
            <a:extLst>
              <a:ext uri="{FF2B5EF4-FFF2-40B4-BE49-F238E27FC236}">
                <a16:creationId xmlns:a16="http://schemas.microsoft.com/office/drawing/2014/main" id="{0E28262C-56EA-3D41-9D5A-F80E53C57A2E}"/>
              </a:ext>
            </a:extLst>
          </p:cNvPr>
          <p:cNvSpPr>
            <a:spLocks noGrp="1" noChangeArrowheads="1"/>
          </p:cNvSpPr>
          <p:nvPr>
            <p:ph idx="1"/>
          </p:nvPr>
        </p:nvSpPr>
        <p:spPr>
          <a:xfrm>
            <a:off x="628650" y="1692275"/>
            <a:ext cx="8194716" cy="4741979"/>
          </a:xfrm>
        </p:spPr>
        <p:txBody>
          <a:bodyPr/>
          <a:lstStyle/>
          <a:p>
            <a:pPr marL="468000" indent="-514350" algn="just">
              <a:lnSpc>
                <a:spcPct val="100000"/>
              </a:lnSpc>
              <a:spcBef>
                <a:spcPts val="600"/>
              </a:spcBef>
              <a:buFont typeface="Wingdings" panose="05000000000000000000" pitchFamily="2" charset="2"/>
              <a:buChar char="Ø"/>
            </a:pPr>
            <a:r>
              <a:rPr lang="cs-CZ" dirty="0"/>
              <a:t>úroveň zpracování dokumentace</a:t>
            </a:r>
          </a:p>
          <a:p>
            <a:pPr marL="925200" lvl="1" indent="-514350" algn="just">
              <a:lnSpc>
                <a:spcPct val="100000"/>
              </a:lnSpc>
              <a:spcBef>
                <a:spcPts val="600"/>
              </a:spcBef>
              <a:buFont typeface="Wingdings" panose="05000000000000000000" pitchFamily="2" charset="2"/>
              <a:buChar char="Ø"/>
            </a:pPr>
            <a:r>
              <a:rPr lang="cs-CZ" dirty="0"/>
              <a:t>= množství informací. </a:t>
            </a:r>
          </a:p>
          <a:p>
            <a:pPr marL="468000" indent="-514350" algn="just">
              <a:lnSpc>
                <a:spcPct val="100000"/>
              </a:lnSpc>
              <a:spcBef>
                <a:spcPts val="600"/>
              </a:spcBef>
              <a:buFont typeface="Wingdings" panose="05000000000000000000" pitchFamily="2" charset="2"/>
              <a:buChar char="Ø"/>
            </a:pPr>
            <a:r>
              <a:rPr lang="cs-CZ" b="1" dirty="0"/>
              <a:t>RFI (požadavek na informace)</a:t>
            </a:r>
            <a:endParaRPr lang="cs-CZ" dirty="0"/>
          </a:p>
          <a:p>
            <a:pPr marL="925200" lvl="1" indent="-514350">
              <a:lnSpc>
                <a:spcPct val="100000"/>
              </a:lnSpc>
              <a:spcBef>
                <a:spcPts val="600"/>
              </a:spcBef>
              <a:buFont typeface="Wingdings" panose="05000000000000000000" pitchFamily="2" charset="2"/>
              <a:buChar char="Ø"/>
            </a:pPr>
            <a:r>
              <a:rPr lang="cs-CZ" sz="2300" dirty="0"/>
              <a:t>PS#03: BIM &amp; Realizace</a:t>
            </a:r>
          </a:p>
          <a:p>
            <a:pPr>
              <a:lnSpc>
                <a:spcPct val="100000"/>
              </a:lnSpc>
            </a:pPr>
            <a:endParaRPr lang="cs-CZ" sz="2400" dirty="0"/>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75" y="206375"/>
            <a:ext cx="1028700" cy="1028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577975" y="206375"/>
            <a:ext cx="7566025" cy="250825"/>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Obdélník 6">
            <a:extLst>
              <a:ext uri="{FF2B5EF4-FFF2-40B4-BE49-F238E27FC236}">
                <a16:creationId xmlns:a16="http://schemas.microsoft.com/office/drawing/2014/main" id="{2C0204FA-40AF-7C41-A518-C498BCCE2033}"/>
              </a:ext>
            </a:extLst>
          </p:cNvPr>
          <p:cNvSpPr/>
          <p:nvPr/>
        </p:nvSpPr>
        <p:spPr>
          <a:xfrm>
            <a:off x="0" y="6567488"/>
            <a:ext cx="9144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4		</a:t>
            </a:r>
            <a:r>
              <a:rPr lang="cs-CZ" sz="1400" dirty="0">
                <a:solidFill>
                  <a:prstClr val="white"/>
                </a:solidFill>
              </a:rPr>
              <a:t>Kurzy pro společnost 4.0, CZ.02.2.69/0.0/0.0/16_031/0011591	 </a:t>
            </a:r>
            <a:r>
              <a:rPr lang="cs-CZ" dirty="0">
                <a:solidFill>
                  <a:prstClr val="white"/>
                </a:solidFill>
              </a:rPr>
              <a:t>	</a:t>
            </a:r>
            <a:r>
              <a:rPr lang="cs-CZ" dirty="0"/>
              <a:t>www.VSTECB.cz</a:t>
            </a:r>
          </a:p>
        </p:txBody>
      </p:sp>
    </p:spTree>
    <p:extLst>
      <p:ext uri="{BB962C8B-B14F-4D97-AF65-F5344CB8AC3E}">
        <p14:creationId xmlns:p14="http://schemas.microsoft.com/office/powerpoint/2010/main" val="586495093"/>
      </p:ext>
    </p:extLst>
  </p:cSld>
  <p:clrMapOvr>
    <a:masterClrMapping/>
  </p:clrMapOvr>
  <p:transition spd="slow"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577975" y="457200"/>
            <a:ext cx="9090025" cy="1233488"/>
          </a:xfrm>
        </p:spPr>
        <p:txBody>
          <a:bodyPr/>
          <a:lstStyle/>
          <a:p>
            <a:r>
              <a:rPr lang="cs-CZ" altLang="cs-CZ" sz="3600" b="1" dirty="0">
                <a:solidFill>
                  <a:srgbClr val="98141B"/>
                </a:solidFill>
              </a:rPr>
              <a:t>Úroveň vývoje </a:t>
            </a:r>
            <a:r>
              <a:rPr lang="mr-IN" altLang="cs-CZ" sz="3600" b="1" dirty="0">
                <a:solidFill>
                  <a:srgbClr val="98141B"/>
                </a:solidFill>
              </a:rPr>
              <a:t>–</a:t>
            </a:r>
            <a:r>
              <a:rPr lang="cs-CZ" altLang="cs-CZ" sz="3600" b="1" dirty="0">
                <a:solidFill>
                  <a:srgbClr val="98141B"/>
                </a:solidFill>
              </a:rPr>
              <a:t> </a:t>
            </a:r>
            <a:r>
              <a:rPr lang="cs-CZ" altLang="cs-CZ" sz="3600" b="1" dirty="0" err="1">
                <a:solidFill>
                  <a:srgbClr val="98141B"/>
                </a:solidFill>
              </a:rPr>
              <a:t>level</a:t>
            </a:r>
            <a:r>
              <a:rPr lang="cs-CZ" altLang="cs-CZ" sz="3600" b="1" dirty="0">
                <a:solidFill>
                  <a:srgbClr val="98141B"/>
                </a:solidFill>
              </a:rPr>
              <a:t> of </a:t>
            </a:r>
            <a:r>
              <a:rPr lang="cs-CZ" altLang="cs-CZ" sz="3600" b="1" dirty="0" err="1">
                <a:solidFill>
                  <a:srgbClr val="98141B"/>
                </a:solidFill>
              </a:rPr>
              <a:t>development</a:t>
            </a:r>
            <a:endParaRPr lang="cs-CZ" altLang="cs-CZ" sz="3600" b="1" dirty="0">
              <a:solidFill>
                <a:srgbClr val="98141B"/>
              </a:solidFill>
            </a:endParaRPr>
          </a:p>
        </p:txBody>
      </p:sp>
      <p:sp>
        <p:nvSpPr>
          <p:cNvPr id="3074" name="Zástupný symbol pro obsah 2">
            <a:extLst>
              <a:ext uri="{FF2B5EF4-FFF2-40B4-BE49-F238E27FC236}">
                <a16:creationId xmlns:a16="http://schemas.microsoft.com/office/drawing/2014/main" id="{0E28262C-56EA-3D41-9D5A-F80E53C57A2E}"/>
              </a:ext>
            </a:extLst>
          </p:cNvPr>
          <p:cNvSpPr>
            <a:spLocks noGrp="1" noChangeArrowheads="1"/>
          </p:cNvSpPr>
          <p:nvPr>
            <p:ph idx="1"/>
          </p:nvPr>
        </p:nvSpPr>
        <p:spPr>
          <a:xfrm>
            <a:off x="628650" y="1692275"/>
            <a:ext cx="8194716" cy="4741979"/>
          </a:xfrm>
        </p:spPr>
        <p:txBody>
          <a:bodyPr/>
          <a:lstStyle/>
          <a:p>
            <a:pPr marL="468000" indent="-514350" algn="just">
              <a:lnSpc>
                <a:spcPct val="100000"/>
              </a:lnSpc>
              <a:spcBef>
                <a:spcPts val="600"/>
              </a:spcBef>
              <a:buFont typeface="Wingdings" panose="05000000000000000000" pitchFamily="2" charset="2"/>
              <a:buChar char="Ø"/>
            </a:pPr>
            <a:r>
              <a:rPr lang="cs-CZ" sz="2750" dirty="0"/>
              <a:t>Úroveň podrobností = </a:t>
            </a:r>
            <a:r>
              <a:rPr lang="cs-CZ" sz="2750" dirty="0" err="1"/>
              <a:t>Level</a:t>
            </a:r>
            <a:r>
              <a:rPr lang="cs-CZ" sz="2750" dirty="0"/>
              <a:t> of Detail</a:t>
            </a:r>
          </a:p>
          <a:p>
            <a:pPr marL="925200" lvl="1" indent="-514350" algn="just">
              <a:lnSpc>
                <a:spcPct val="100000"/>
              </a:lnSpc>
              <a:spcBef>
                <a:spcPts val="600"/>
              </a:spcBef>
              <a:buFont typeface="Wingdings" panose="05000000000000000000" pitchFamily="2" charset="2"/>
              <a:buChar char="Ø"/>
            </a:pPr>
            <a:r>
              <a:rPr lang="cs-CZ" dirty="0"/>
              <a:t>informuje o tom, kolik podrobných informací je zahrnuto v modelu prvku</a:t>
            </a:r>
          </a:p>
          <a:p>
            <a:pPr marL="468000" indent="-514350" algn="just">
              <a:lnSpc>
                <a:spcPct val="100000"/>
              </a:lnSpc>
              <a:spcBef>
                <a:spcPts val="600"/>
              </a:spcBef>
              <a:buFont typeface="Wingdings" panose="05000000000000000000" pitchFamily="2" charset="2"/>
              <a:buChar char="Ø"/>
            </a:pPr>
            <a:r>
              <a:rPr lang="cs-CZ" sz="2750" dirty="0"/>
              <a:t>Úroveň vývoje = </a:t>
            </a:r>
            <a:r>
              <a:rPr lang="cs-CZ" sz="2750" dirty="0" err="1"/>
              <a:t>Level</a:t>
            </a:r>
            <a:r>
              <a:rPr lang="cs-CZ" sz="2750" dirty="0"/>
              <a:t> of </a:t>
            </a:r>
            <a:r>
              <a:rPr lang="cs-CZ" sz="2750" dirty="0" err="1"/>
              <a:t>Development</a:t>
            </a:r>
            <a:endParaRPr lang="cs-CZ" sz="2750" dirty="0"/>
          </a:p>
          <a:p>
            <a:pPr marL="925200" lvl="1" indent="-514350" algn="just">
              <a:lnSpc>
                <a:spcPct val="100000"/>
              </a:lnSpc>
              <a:spcBef>
                <a:spcPts val="600"/>
              </a:spcBef>
              <a:buFont typeface="Wingdings" panose="05000000000000000000" pitchFamily="2" charset="2"/>
              <a:buChar char="Ø"/>
            </a:pPr>
            <a:r>
              <a:rPr lang="cs-CZ" dirty="0"/>
              <a:t>stupeň ke kterému je promyšlena geometrie prvku a k němu připojené informace</a:t>
            </a:r>
          </a:p>
          <a:p>
            <a:pPr marL="925200" lvl="1" indent="-514350" algn="just">
              <a:lnSpc>
                <a:spcPct val="100000"/>
              </a:lnSpc>
              <a:spcBef>
                <a:spcPts val="600"/>
              </a:spcBef>
              <a:buFont typeface="Wingdings" panose="05000000000000000000" pitchFamily="2" charset="2"/>
              <a:buChar char="Ø"/>
            </a:pPr>
            <a:r>
              <a:rPr lang="cs-CZ" dirty="0"/>
              <a:t>stupeň, do jaké míry mohou členové projektového týmu spoléhat na informace při užívání modelu</a:t>
            </a:r>
          </a:p>
          <a:p>
            <a:pPr marL="468000" lvl="1" indent="-514350" algn="just">
              <a:lnSpc>
                <a:spcPct val="100000"/>
              </a:lnSpc>
              <a:spcBef>
                <a:spcPts val="600"/>
              </a:spcBef>
              <a:buFont typeface="Wingdings" panose="05000000000000000000" pitchFamily="2" charset="2"/>
              <a:buChar char="Ø"/>
            </a:pPr>
            <a:r>
              <a:rPr lang="cs-CZ" sz="2750" dirty="0"/>
              <a:t>LOD </a:t>
            </a:r>
            <a:r>
              <a:rPr lang="cs-CZ" sz="2750" dirty="0" err="1"/>
              <a:t>Specification</a:t>
            </a:r>
            <a:endParaRPr lang="cs-CZ" sz="2750" dirty="0"/>
          </a:p>
          <a:p>
            <a:pPr marL="925200" lvl="1" indent="-514350" algn="just">
              <a:lnSpc>
                <a:spcPct val="100000"/>
              </a:lnSpc>
              <a:spcBef>
                <a:spcPts val="600"/>
              </a:spcBef>
              <a:buFont typeface="Wingdings" panose="05000000000000000000" pitchFamily="2" charset="2"/>
              <a:buChar char="Ø"/>
            </a:pPr>
            <a:r>
              <a:rPr lang="cs-CZ" dirty="0" err="1"/>
              <a:t>LODetail</a:t>
            </a:r>
            <a:r>
              <a:rPr lang="cs-CZ" dirty="0"/>
              <a:t> = vstup prvku</a:t>
            </a:r>
          </a:p>
          <a:p>
            <a:pPr marL="925200" lvl="1" indent="-514350" algn="just">
              <a:lnSpc>
                <a:spcPct val="100000"/>
              </a:lnSpc>
              <a:spcBef>
                <a:spcPts val="600"/>
              </a:spcBef>
              <a:buFont typeface="Wingdings" panose="05000000000000000000" pitchFamily="2" charset="2"/>
              <a:buChar char="Ø"/>
            </a:pPr>
            <a:r>
              <a:rPr lang="cs-CZ" dirty="0" err="1"/>
              <a:t>LODevelopment</a:t>
            </a:r>
            <a:r>
              <a:rPr lang="cs-CZ" dirty="0"/>
              <a:t> = spolehlivý výstup prvku</a:t>
            </a:r>
          </a:p>
          <a:p>
            <a:pPr>
              <a:lnSpc>
                <a:spcPct val="100000"/>
              </a:lnSpc>
            </a:pPr>
            <a:endParaRPr lang="cs-CZ" sz="2400" dirty="0"/>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75" y="206375"/>
            <a:ext cx="1028700" cy="1028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577975" y="206375"/>
            <a:ext cx="7566025" cy="250825"/>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Obdélník 6">
            <a:extLst>
              <a:ext uri="{FF2B5EF4-FFF2-40B4-BE49-F238E27FC236}">
                <a16:creationId xmlns:a16="http://schemas.microsoft.com/office/drawing/2014/main" id="{2C0204FA-40AF-7C41-A518-C498BCCE2033}"/>
              </a:ext>
            </a:extLst>
          </p:cNvPr>
          <p:cNvSpPr/>
          <p:nvPr/>
        </p:nvSpPr>
        <p:spPr>
          <a:xfrm>
            <a:off x="0" y="6567488"/>
            <a:ext cx="9144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5		</a:t>
            </a:r>
            <a:r>
              <a:rPr lang="cs-CZ" sz="1400" dirty="0">
                <a:solidFill>
                  <a:prstClr val="white"/>
                </a:solidFill>
              </a:rPr>
              <a:t>Kurzy pro společnost 4.0, CZ.02.2.69/0.0/0.0/16_031/0011591 </a:t>
            </a:r>
            <a:r>
              <a:rPr lang="cs-CZ" dirty="0">
                <a:solidFill>
                  <a:prstClr val="white"/>
                </a:solidFill>
              </a:rPr>
              <a:t>	</a:t>
            </a:r>
            <a:r>
              <a:rPr lang="cs-CZ" dirty="0"/>
              <a:t>	www.VSTECB.cz</a:t>
            </a:r>
          </a:p>
        </p:txBody>
      </p:sp>
    </p:spTree>
    <p:extLst>
      <p:ext uri="{BB962C8B-B14F-4D97-AF65-F5344CB8AC3E}">
        <p14:creationId xmlns:p14="http://schemas.microsoft.com/office/powerpoint/2010/main" val="1161057337"/>
      </p:ext>
    </p:extLst>
  </p:cSld>
  <p:clrMapOvr>
    <a:masterClrMapping/>
  </p:clrMapOvr>
  <p:transition spd="slow"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577975" y="457200"/>
            <a:ext cx="9090025" cy="1233488"/>
          </a:xfrm>
        </p:spPr>
        <p:txBody>
          <a:bodyPr/>
          <a:lstStyle/>
          <a:p>
            <a:r>
              <a:rPr lang="cs-CZ" altLang="cs-CZ" sz="3600" b="1" dirty="0">
                <a:solidFill>
                  <a:srgbClr val="98141B"/>
                </a:solidFill>
              </a:rPr>
              <a:t>Úroveň vývoje </a:t>
            </a:r>
            <a:r>
              <a:rPr lang="mr-IN" altLang="cs-CZ" sz="3600" b="1" dirty="0">
                <a:solidFill>
                  <a:srgbClr val="98141B"/>
                </a:solidFill>
              </a:rPr>
              <a:t>–</a:t>
            </a:r>
            <a:r>
              <a:rPr lang="cs-CZ" altLang="cs-CZ" sz="3600" b="1" dirty="0">
                <a:solidFill>
                  <a:srgbClr val="98141B"/>
                </a:solidFill>
              </a:rPr>
              <a:t> </a:t>
            </a:r>
            <a:r>
              <a:rPr lang="cs-CZ" altLang="cs-CZ" sz="3600" b="1" dirty="0" err="1">
                <a:solidFill>
                  <a:srgbClr val="98141B"/>
                </a:solidFill>
              </a:rPr>
              <a:t>level</a:t>
            </a:r>
            <a:r>
              <a:rPr lang="cs-CZ" altLang="cs-CZ" sz="3600" b="1" dirty="0">
                <a:solidFill>
                  <a:srgbClr val="98141B"/>
                </a:solidFill>
              </a:rPr>
              <a:t> of </a:t>
            </a:r>
            <a:r>
              <a:rPr lang="cs-CZ" altLang="cs-CZ" sz="3600" b="1" dirty="0" err="1">
                <a:solidFill>
                  <a:srgbClr val="98141B"/>
                </a:solidFill>
              </a:rPr>
              <a:t>development</a:t>
            </a:r>
            <a:endParaRPr lang="cs-CZ" altLang="cs-CZ" sz="3600" b="1" dirty="0">
              <a:solidFill>
                <a:srgbClr val="98141B"/>
              </a:solidFill>
            </a:endParaRPr>
          </a:p>
        </p:txBody>
      </p:sp>
      <p:sp>
        <p:nvSpPr>
          <p:cNvPr id="3074" name="Zástupný symbol pro obsah 2">
            <a:extLst>
              <a:ext uri="{FF2B5EF4-FFF2-40B4-BE49-F238E27FC236}">
                <a16:creationId xmlns:a16="http://schemas.microsoft.com/office/drawing/2014/main" id="{0E28262C-56EA-3D41-9D5A-F80E53C57A2E}"/>
              </a:ext>
            </a:extLst>
          </p:cNvPr>
          <p:cNvSpPr>
            <a:spLocks noGrp="1" noChangeArrowheads="1"/>
          </p:cNvSpPr>
          <p:nvPr>
            <p:ph idx="1"/>
          </p:nvPr>
        </p:nvSpPr>
        <p:spPr>
          <a:xfrm>
            <a:off x="628650" y="1692275"/>
            <a:ext cx="8194716" cy="4741979"/>
          </a:xfrm>
        </p:spPr>
        <p:txBody>
          <a:bodyPr/>
          <a:lstStyle/>
          <a:p>
            <a:pPr marL="468000" indent="-514350" algn="just">
              <a:lnSpc>
                <a:spcPct val="100000"/>
              </a:lnSpc>
              <a:spcBef>
                <a:spcPts val="600"/>
              </a:spcBef>
              <a:buFont typeface="Wingdings" panose="05000000000000000000" pitchFamily="2" charset="2"/>
              <a:buChar char="Ø"/>
            </a:pPr>
            <a:r>
              <a:rPr lang="cs-CZ" dirty="0" err="1"/>
              <a:t>Level</a:t>
            </a:r>
            <a:r>
              <a:rPr lang="cs-CZ" dirty="0"/>
              <a:t> of Information = LOI</a:t>
            </a:r>
          </a:p>
          <a:p>
            <a:pPr marL="925200" lvl="1" indent="-514350" algn="just">
              <a:lnSpc>
                <a:spcPct val="100000"/>
              </a:lnSpc>
              <a:spcBef>
                <a:spcPts val="600"/>
              </a:spcBef>
              <a:buFont typeface="Wingdings" panose="05000000000000000000" pitchFamily="2" charset="2"/>
              <a:buChar char="Ø"/>
            </a:pPr>
            <a:r>
              <a:rPr lang="cs-CZ" dirty="0"/>
              <a:t>úroveň informací. </a:t>
            </a:r>
          </a:p>
          <a:p>
            <a:pPr marL="468000" indent="-514350" algn="just">
              <a:lnSpc>
                <a:spcPct val="100000"/>
              </a:lnSpc>
              <a:spcBef>
                <a:spcPts val="600"/>
              </a:spcBef>
              <a:buFont typeface="Wingdings" panose="05000000000000000000" pitchFamily="2" charset="2"/>
              <a:buChar char="Ø"/>
            </a:pPr>
            <a:r>
              <a:rPr lang="cs-CZ" dirty="0" err="1"/>
              <a:t>LODev</a:t>
            </a:r>
            <a:r>
              <a:rPr lang="cs-CZ" dirty="0"/>
              <a:t>. = </a:t>
            </a:r>
            <a:r>
              <a:rPr lang="cs-CZ" dirty="0" err="1"/>
              <a:t>LODet</a:t>
            </a:r>
            <a:r>
              <a:rPr lang="cs-CZ" dirty="0"/>
              <a:t>. + LOI</a:t>
            </a:r>
          </a:p>
          <a:p>
            <a:pPr>
              <a:lnSpc>
                <a:spcPct val="100000"/>
              </a:lnSpc>
            </a:pPr>
            <a:endParaRPr lang="cs-CZ" sz="2400" dirty="0"/>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75" y="206375"/>
            <a:ext cx="1028700" cy="1028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577975" y="206375"/>
            <a:ext cx="7566025" cy="250825"/>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Obdélník 6">
            <a:extLst>
              <a:ext uri="{FF2B5EF4-FFF2-40B4-BE49-F238E27FC236}">
                <a16:creationId xmlns:a16="http://schemas.microsoft.com/office/drawing/2014/main" id="{2C0204FA-40AF-7C41-A518-C498BCCE2033}"/>
              </a:ext>
            </a:extLst>
          </p:cNvPr>
          <p:cNvSpPr/>
          <p:nvPr/>
        </p:nvSpPr>
        <p:spPr>
          <a:xfrm>
            <a:off x="0" y="6567488"/>
            <a:ext cx="9144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6		</a:t>
            </a:r>
            <a:r>
              <a:rPr lang="cs-CZ" sz="1400" dirty="0">
                <a:solidFill>
                  <a:prstClr val="white"/>
                </a:solidFill>
              </a:rPr>
              <a:t>Kurzy pro společnost 4.0, CZ.02.2.69/0.0/0.0/16_031/0011591 </a:t>
            </a:r>
            <a:r>
              <a:rPr lang="cs-CZ" dirty="0">
                <a:solidFill>
                  <a:prstClr val="white"/>
                </a:solidFill>
              </a:rPr>
              <a:t>	</a:t>
            </a:r>
            <a:r>
              <a:rPr lang="cs-CZ" dirty="0"/>
              <a:t>	www.VSTECB.cz</a:t>
            </a:r>
          </a:p>
        </p:txBody>
      </p:sp>
    </p:spTree>
    <p:extLst>
      <p:ext uri="{BB962C8B-B14F-4D97-AF65-F5344CB8AC3E}">
        <p14:creationId xmlns:p14="http://schemas.microsoft.com/office/powerpoint/2010/main" val="1829943342"/>
      </p:ext>
    </p:extLst>
  </p:cSld>
  <p:clrMapOvr>
    <a:masterClrMapping/>
  </p:clrMapOvr>
  <p:transition spd="slow"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577975" y="457200"/>
            <a:ext cx="9090025" cy="1233488"/>
          </a:xfrm>
        </p:spPr>
        <p:txBody>
          <a:bodyPr/>
          <a:lstStyle/>
          <a:p>
            <a:r>
              <a:rPr lang="cs-CZ" altLang="cs-CZ" sz="3600" b="1" dirty="0">
                <a:solidFill>
                  <a:srgbClr val="98141B"/>
                </a:solidFill>
              </a:rPr>
              <a:t>Úroveň vývoje </a:t>
            </a:r>
            <a:r>
              <a:rPr lang="mr-IN" altLang="cs-CZ" sz="3600" b="1" dirty="0">
                <a:solidFill>
                  <a:srgbClr val="98141B"/>
                </a:solidFill>
              </a:rPr>
              <a:t>–</a:t>
            </a:r>
            <a:r>
              <a:rPr lang="cs-CZ" altLang="cs-CZ" sz="3600" b="1" dirty="0">
                <a:solidFill>
                  <a:srgbClr val="98141B"/>
                </a:solidFill>
              </a:rPr>
              <a:t> </a:t>
            </a:r>
            <a:r>
              <a:rPr lang="cs-CZ" altLang="cs-CZ" sz="3600" b="1" dirty="0" err="1">
                <a:solidFill>
                  <a:srgbClr val="98141B"/>
                </a:solidFill>
              </a:rPr>
              <a:t>level</a:t>
            </a:r>
            <a:r>
              <a:rPr lang="cs-CZ" altLang="cs-CZ" sz="3600" b="1" dirty="0">
                <a:solidFill>
                  <a:srgbClr val="98141B"/>
                </a:solidFill>
              </a:rPr>
              <a:t> of </a:t>
            </a:r>
            <a:r>
              <a:rPr lang="cs-CZ" altLang="cs-CZ" sz="3600" b="1" dirty="0" err="1">
                <a:solidFill>
                  <a:srgbClr val="98141B"/>
                </a:solidFill>
              </a:rPr>
              <a:t>development</a:t>
            </a:r>
            <a:endParaRPr lang="cs-CZ" altLang="cs-CZ" sz="3600" b="1" dirty="0">
              <a:solidFill>
                <a:srgbClr val="98141B"/>
              </a:solidFill>
            </a:endParaRPr>
          </a:p>
        </p:txBody>
      </p:sp>
      <p:sp>
        <p:nvSpPr>
          <p:cNvPr id="3074" name="Zástupný symbol pro obsah 2">
            <a:extLst>
              <a:ext uri="{FF2B5EF4-FFF2-40B4-BE49-F238E27FC236}">
                <a16:creationId xmlns:a16="http://schemas.microsoft.com/office/drawing/2014/main" id="{0E28262C-56EA-3D41-9D5A-F80E53C57A2E}"/>
              </a:ext>
            </a:extLst>
          </p:cNvPr>
          <p:cNvSpPr>
            <a:spLocks noGrp="1" noChangeArrowheads="1"/>
          </p:cNvSpPr>
          <p:nvPr>
            <p:ph idx="1"/>
          </p:nvPr>
        </p:nvSpPr>
        <p:spPr>
          <a:xfrm>
            <a:off x="628650" y="1692275"/>
            <a:ext cx="8194716" cy="4741979"/>
          </a:xfrm>
        </p:spPr>
        <p:txBody>
          <a:bodyPr/>
          <a:lstStyle/>
          <a:p>
            <a:pPr marL="468000" indent="-514350" algn="just">
              <a:lnSpc>
                <a:spcPct val="100000"/>
              </a:lnSpc>
              <a:spcBef>
                <a:spcPts val="600"/>
              </a:spcBef>
              <a:buFont typeface="Wingdings" panose="05000000000000000000" pitchFamily="2" charset="2"/>
              <a:buChar char="Ø"/>
            </a:pPr>
            <a:r>
              <a:rPr lang="cs-CZ" sz="1800" dirty="0"/>
              <a:t>Příručka BIM:</a:t>
            </a:r>
          </a:p>
          <a:p>
            <a:pPr marL="925200" lvl="1" indent="-514350" algn="just">
              <a:lnSpc>
                <a:spcPct val="100000"/>
              </a:lnSpc>
              <a:spcBef>
                <a:spcPts val="600"/>
              </a:spcBef>
              <a:buFont typeface="Wingdings" panose="05000000000000000000" pitchFamily="2" charset="2"/>
              <a:buChar char="Ø"/>
            </a:pPr>
            <a:r>
              <a:rPr lang="cs-CZ" sz="1600" dirty="0"/>
              <a:t>oba </a:t>
            </a:r>
            <a:r>
              <a:rPr lang="cs-CZ" sz="1600" dirty="0" err="1"/>
              <a:t>LODev</a:t>
            </a:r>
            <a:r>
              <a:rPr lang="cs-CZ" sz="1600" dirty="0"/>
              <a:t> i </a:t>
            </a:r>
            <a:r>
              <a:rPr lang="cs-CZ" sz="1600" dirty="0" err="1"/>
              <a:t>LODet</a:t>
            </a:r>
            <a:r>
              <a:rPr lang="cs-CZ" sz="1600" dirty="0"/>
              <a:t> =  množství informací, které můžeme z modelu získat nebo do něj uložit. </a:t>
            </a:r>
          </a:p>
          <a:p>
            <a:pPr marL="468000" indent="-514350" algn="just">
              <a:lnSpc>
                <a:spcPct val="100000"/>
              </a:lnSpc>
              <a:spcBef>
                <a:spcPts val="600"/>
              </a:spcBef>
              <a:buFont typeface="Wingdings" panose="05000000000000000000" pitchFamily="2" charset="2"/>
              <a:buChar char="Ø"/>
            </a:pPr>
            <a:r>
              <a:rPr lang="cs-CZ" sz="1600" dirty="0" err="1"/>
              <a:t>Level</a:t>
            </a:r>
            <a:r>
              <a:rPr lang="cs-CZ" sz="1600" dirty="0"/>
              <a:t> of Detail (úroveň podrobnosti) </a:t>
            </a:r>
          </a:p>
          <a:p>
            <a:pPr marL="925200" lvl="1" indent="-514350" algn="just">
              <a:lnSpc>
                <a:spcPct val="100000"/>
              </a:lnSpc>
              <a:spcBef>
                <a:spcPts val="600"/>
              </a:spcBef>
              <a:buFont typeface="Wingdings" panose="05000000000000000000" pitchFamily="2" charset="2"/>
              <a:buChar char="Ø"/>
            </a:pPr>
            <a:r>
              <a:rPr lang="cs-CZ" sz="1600" dirty="0"/>
              <a:t>s geometrickými údaji</a:t>
            </a:r>
          </a:p>
          <a:p>
            <a:pPr marL="925200" lvl="1" indent="-514350" algn="just">
              <a:lnSpc>
                <a:spcPct val="100000"/>
              </a:lnSpc>
              <a:spcBef>
                <a:spcPts val="600"/>
              </a:spcBef>
              <a:buFont typeface="Wingdings" panose="05000000000000000000" pitchFamily="2" charset="2"/>
              <a:buChar char="Ø"/>
            </a:pPr>
            <a:r>
              <a:rPr lang="cs-CZ" sz="1600" dirty="0"/>
              <a:t>pojem původně pochází ze standartu </a:t>
            </a:r>
            <a:r>
              <a:rPr lang="cs-CZ" sz="1600" dirty="0" err="1"/>
              <a:t>CotyGML</a:t>
            </a:r>
            <a:endParaRPr lang="cs-CZ" sz="1600" dirty="0"/>
          </a:p>
          <a:p>
            <a:pPr marL="1382400" lvl="2" indent="-514350" algn="just">
              <a:lnSpc>
                <a:spcPct val="100000"/>
              </a:lnSpc>
              <a:spcBef>
                <a:spcPts val="600"/>
              </a:spcBef>
              <a:buFont typeface="Wingdings" panose="05000000000000000000" pitchFamily="2" charset="2"/>
              <a:buChar char="Ø"/>
            </a:pPr>
            <a:r>
              <a:rPr lang="cs-CZ" sz="1400" dirty="0"/>
              <a:t>pouze geometrická podrobnost</a:t>
            </a:r>
          </a:p>
          <a:p>
            <a:pPr marL="1382400" lvl="2" indent="-514350" algn="just">
              <a:lnSpc>
                <a:spcPct val="100000"/>
              </a:lnSpc>
              <a:spcBef>
                <a:spcPts val="600"/>
              </a:spcBef>
              <a:buFont typeface="Wingdings" panose="05000000000000000000" pitchFamily="2" charset="2"/>
              <a:buChar char="Ø"/>
            </a:pPr>
            <a:r>
              <a:rPr lang="cs-CZ" sz="1400" dirty="0"/>
              <a:t>pro jednotlivé úrovně detailu definuje typy objektů a jejich geometrickou podrobnost od úrovně regionu po místnosti budovy</a:t>
            </a:r>
          </a:p>
          <a:p>
            <a:pPr marL="468000" lvl="1" indent="-514350" algn="just">
              <a:lnSpc>
                <a:spcPct val="100000"/>
              </a:lnSpc>
              <a:spcBef>
                <a:spcPts val="600"/>
              </a:spcBef>
              <a:buFont typeface="Wingdings" panose="05000000000000000000" pitchFamily="2" charset="2"/>
              <a:buChar char="Ø"/>
            </a:pPr>
            <a:r>
              <a:rPr lang="cs-CZ" sz="1600" dirty="0" err="1"/>
              <a:t>Level</a:t>
            </a:r>
            <a:r>
              <a:rPr lang="cs-CZ" sz="1600" dirty="0"/>
              <a:t> of </a:t>
            </a:r>
            <a:r>
              <a:rPr lang="cs-CZ" sz="1600" dirty="0" err="1"/>
              <a:t>Development</a:t>
            </a:r>
            <a:r>
              <a:rPr lang="cs-CZ" sz="1600" dirty="0"/>
              <a:t> (neboli úroveň vývoje projektu) </a:t>
            </a:r>
          </a:p>
          <a:p>
            <a:pPr marL="925200" lvl="1" indent="-514350" algn="just">
              <a:lnSpc>
                <a:spcPct val="100000"/>
              </a:lnSpc>
              <a:spcBef>
                <a:spcPts val="600"/>
              </a:spcBef>
              <a:buFont typeface="Wingdings" panose="05000000000000000000" pitchFamily="2" charset="2"/>
              <a:buChar char="Ø"/>
            </a:pPr>
            <a:r>
              <a:rPr lang="cs-CZ" sz="1600" dirty="0"/>
              <a:t>i s dalšími negrafickými údaji</a:t>
            </a:r>
          </a:p>
          <a:p>
            <a:pPr marL="925200" lvl="1" indent="-514350" algn="just">
              <a:lnSpc>
                <a:spcPct val="100000"/>
              </a:lnSpc>
              <a:spcBef>
                <a:spcPts val="600"/>
              </a:spcBef>
              <a:buFont typeface="Wingdings" panose="05000000000000000000" pitchFamily="2" charset="2"/>
              <a:buChar char="Ø"/>
            </a:pPr>
            <a:r>
              <a:rPr lang="cs-CZ" sz="1600" dirty="0"/>
              <a:t>E202TM 2008 (AIA)</a:t>
            </a:r>
          </a:p>
          <a:p>
            <a:pPr marL="1382400" lvl="2" indent="-514350" algn="just">
              <a:lnSpc>
                <a:spcPct val="100000"/>
              </a:lnSpc>
              <a:spcBef>
                <a:spcPts val="600"/>
              </a:spcBef>
              <a:buFont typeface="Wingdings" panose="05000000000000000000" pitchFamily="2" charset="2"/>
              <a:buChar char="Ø"/>
            </a:pPr>
            <a:r>
              <a:rPr lang="cs-CZ" sz="1400" dirty="0"/>
              <a:t>pro účely návrhu smluvních vztahů souvisejících s informačním modelováním budov</a:t>
            </a:r>
          </a:p>
          <a:p>
            <a:pPr marL="1382400" lvl="3" indent="-514350" algn="just">
              <a:lnSpc>
                <a:spcPct val="100000"/>
              </a:lnSpc>
              <a:spcBef>
                <a:spcPts val="600"/>
              </a:spcBef>
              <a:buFont typeface="Wingdings" panose="05000000000000000000" pitchFamily="2" charset="2"/>
              <a:buChar char="Ø"/>
            </a:pPr>
            <a:r>
              <a:rPr lang="cs-CZ" sz="1200" dirty="0"/>
              <a:t>popsána jak z hlediska podrobnosti geometrie, tak z hlediska podrobnosti, přesnosti a rozsahu informací o jednotlivých objektech</a:t>
            </a:r>
          </a:p>
          <a:p>
            <a:pPr>
              <a:lnSpc>
                <a:spcPct val="100000"/>
              </a:lnSpc>
            </a:pPr>
            <a:endParaRPr lang="cs-CZ" sz="1600" dirty="0"/>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75" y="206375"/>
            <a:ext cx="1028700" cy="1028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577975" y="206375"/>
            <a:ext cx="7566025" cy="250825"/>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Obdélník 6">
            <a:extLst>
              <a:ext uri="{FF2B5EF4-FFF2-40B4-BE49-F238E27FC236}">
                <a16:creationId xmlns:a16="http://schemas.microsoft.com/office/drawing/2014/main" id="{2C0204FA-40AF-7C41-A518-C498BCCE2033}"/>
              </a:ext>
            </a:extLst>
          </p:cNvPr>
          <p:cNvSpPr/>
          <p:nvPr/>
        </p:nvSpPr>
        <p:spPr>
          <a:xfrm>
            <a:off x="0" y="6567488"/>
            <a:ext cx="9144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7		</a:t>
            </a:r>
            <a:r>
              <a:rPr lang="cs-CZ" sz="1400" dirty="0">
                <a:solidFill>
                  <a:prstClr val="white"/>
                </a:solidFill>
              </a:rPr>
              <a:t>Kurzy pro společnost 4.0, CZ.02.2.69/0.0/0.0/16_031/0011591 </a:t>
            </a:r>
            <a:r>
              <a:rPr lang="cs-CZ" dirty="0">
                <a:solidFill>
                  <a:prstClr val="white"/>
                </a:solidFill>
              </a:rPr>
              <a:t>	</a:t>
            </a:r>
            <a:r>
              <a:rPr lang="cs-CZ" dirty="0"/>
              <a:t>	www.VSTECB.cz</a:t>
            </a:r>
          </a:p>
        </p:txBody>
      </p:sp>
    </p:spTree>
    <p:extLst>
      <p:ext uri="{BB962C8B-B14F-4D97-AF65-F5344CB8AC3E}">
        <p14:creationId xmlns:p14="http://schemas.microsoft.com/office/powerpoint/2010/main" val="762916484"/>
      </p:ext>
    </p:extLst>
  </p:cSld>
  <p:clrMapOvr>
    <a:masterClrMapping/>
  </p:clrMapOvr>
  <p:transition spd="slow"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577975" y="457200"/>
            <a:ext cx="9090025" cy="1233488"/>
          </a:xfrm>
        </p:spPr>
        <p:txBody>
          <a:bodyPr/>
          <a:lstStyle/>
          <a:p>
            <a:r>
              <a:rPr lang="cs-CZ" altLang="cs-CZ" sz="3600" b="1" dirty="0">
                <a:solidFill>
                  <a:srgbClr val="98141B"/>
                </a:solidFill>
              </a:rPr>
              <a:t>Úroveň vývoje </a:t>
            </a:r>
            <a:r>
              <a:rPr lang="mr-IN" altLang="cs-CZ" sz="3600" b="1" dirty="0">
                <a:solidFill>
                  <a:srgbClr val="98141B"/>
                </a:solidFill>
              </a:rPr>
              <a:t>–</a:t>
            </a:r>
            <a:r>
              <a:rPr lang="cs-CZ" altLang="cs-CZ" sz="3600" b="1" dirty="0">
                <a:solidFill>
                  <a:srgbClr val="98141B"/>
                </a:solidFill>
              </a:rPr>
              <a:t> </a:t>
            </a:r>
            <a:r>
              <a:rPr lang="cs-CZ" altLang="cs-CZ" sz="3600" b="1" dirty="0" err="1">
                <a:solidFill>
                  <a:srgbClr val="98141B"/>
                </a:solidFill>
              </a:rPr>
              <a:t>level</a:t>
            </a:r>
            <a:r>
              <a:rPr lang="cs-CZ" altLang="cs-CZ" sz="3600" b="1" dirty="0">
                <a:solidFill>
                  <a:srgbClr val="98141B"/>
                </a:solidFill>
              </a:rPr>
              <a:t> of </a:t>
            </a:r>
            <a:r>
              <a:rPr lang="cs-CZ" altLang="cs-CZ" sz="3600" b="1" dirty="0" err="1">
                <a:solidFill>
                  <a:srgbClr val="98141B"/>
                </a:solidFill>
              </a:rPr>
              <a:t>development</a:t>
            </a:r>
            <a:endParaRPr lang="cs-CZ" altLang="cs-CZ" sz="3600" b="1" dirty="0">
              <a:solidFill>
                <a:srgbClr val="98141B"/>
              </a:solidFill>
            </a:endParaRPr>
          </a:p>
        </p:txBody>
      </p:sp>
      <p:sp>
        <p:nvSpPr>
          <p:cNvPr id="3074" name="Zástupný symbol pro obsah 2">
            <a:extLst>
              <a:ext uri="{FF2B5EF4-FFF2-40B4-BE49-F238E27FC236}">
                <a16:creationId xmlns:a16="http://schemas.microsoft.com/office/drawing/2014/main" id="{0E28262C-56EA-3D41-9D5A-F80E53C57A2E}"/>
              </a:ext>
            </a:extLst>
          </p:cNvPr>
          <p:cNvSpPr>
            <a:spLocks noGrp="1" noChangeArrowheads="1"/>
          </p:cNvSpPr>
          <p:nvPr>
            <p:ph idx="1"/>
          </p:nvPr>
        </p:nvSpPr>
        <p:spPr>
          <a:xfrm>
            <a:off x="628650" y="1692275"/>
            <a:ext cx="8194716" cy="4741979"/>
          </a:xfrm>
        </p:spPr>
        <p:txBody>
          <a:bodyPr/>
          <a:lstStyle/>
          <a:p>
            <a:pPr marL="468000" indent="-514350" algn="just">
              <a:lnSpc>
                <a:spcPct val="100000"/>
              </a:lnSpc>
              <a:spcBef>
                <a:spcPts val="600"/>
              </a:spcBef>
              <a:buFont typeface="Wingdings" panose="05000000000000000000" pitchFamily="2" charset="2"/>
              <a:buChar char="Ø"/>
            </a:pPr>
            <a:r>
              <a:rPr lang="cs-CZ" dirty="0"/>
              <a:t>BIM Maturity </a:t>
            </a:r>
            <a:r>
              <a:rPr lang="cs-CZ" dirty="0" err="1"/>
              <a:t>Level</a:t>
            </a:r>
            <a:endParaRPr lang="cs-CZ" i="1" dirty="0"/>
          </a:p>
          <a:p>
            <a:pPr marL="925200" lvl="1" indent="-514350" algn="just">
              <a:lnSpc>
                <a:spcPct val="100000"/>
              </a:lnSpc>
              <a:spcBef>
                <a:spcPts val="600"/>
              </a:spcBef>
              <a:buFont typeface="Wingdings" panose="05000000000000000000" pitchFamily="2" charset="2"/>
              <a:buChar char="Ø"/>
            </a:pPr>
            <a:r>
              <a:rPr lang="cs-CZ" sz="2200" dirty="0"/>
              <a:t>= úroveň dokumentace, modelování a předávání informací ve stavebním procesu lze graficky znázornit </a:t>
            </a:r>
          </a:p>
          <a:p>
            <a:pPr marL="925200" lvl="1" indent="-514350" algn="just">
              <a:lnSpc>
                <a:spcPct val="100000"/>
              </a:lnSpc>
              <a:spcBef>
                <a:spcPts val="600"/>
              </a:spcBef>
              <a:buFont typeface="Wingdings" panose="05000000000000000000" pitchFamily="2" charset="2"/>
              <a:buChar char="Ø"/>
            </a:pPr>
            <a:r>
              <a:rPr lang="cs-CZ" sz="2200" dirty="0"/>
              <a:t>vytvořen a publikován v roce 2008 </a:t>
            </a:r>
            <a:r>
              <a:rPr lang="cs-CZ" sz="2200" dirty="0" err="1"/>
              <a:t>Mervynenm</a:t>
            </a:r>
            <a:r>
              <a:rPr lang="cs-CZ" sz="2200" dirty="0"/>
              <a:t> </a:t>
            </a:r>
            <a:r>
              <a:rPr lang="cs-CZ" sz="2200" dirty="0" err="1"/>
              <a:t>Richardsem</a:t>
            </a:r>
            <a:r>
              <a:rPr lang="cs-CZ" sz="2200" dirty="0"/>
              <a:t> a Markem </a:t>
            </a:r>
            <a:r>
              <a:rPr lang="cs-CZ" sz="2200" dirty="0" err="1"/>
              <a:t>Bewem</a:t>
            </a:r>
            <a:r>
              <a:rPr lang="cs-CZ" sz="2200" dirty="0"/>
              <a:t> </a:t>
            </a:r>
          </a:p>
          <a:p>
            <a:pPr>
              <a:lnSpc>
                <a:spcPct val="100000"/>
              </a:lnSpc>
            </a:pPr>
            <a:endParaRPr lang="cs-CZ" sz="1600" dirty="0"/>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75" y="206375"/>
            <a:ext cx="1028700" cy="1028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577975" y="206375"/>
            <a:ext cx="7566025" cy="250825"/>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Obdélník 6">
            <a:extLst>
              <a:ext uri="{FF2B5EF4-FFF2-40B4-BE49-F238E27FC236}">
                <a16:creationId xmlns:a16="http://schemas.microsoft.com/office/drawing/2014/main" id="{2C0204FA-40AF-7C41-A518-C498BCCE2033}"/>
              </a:ext>
            </a:extLst>
          </p:cNvPr>
          <p:cNvSpPr/>
          <p:nvPr/>
        </p:nvSpPr>
        <p:spPr>
          <a:xfrm>
            <a:off x="0" y="6567488"/>
            <a:ext cx="9144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8		</a:t>
            </a:r>
            <a:r>
              <a:rPr lang="cs-CZ" sz="1400" dirty="0">
                <a:solidFill>
                  <a:prstClr val="white"/>
                </a:solidFill>
              </a:rPr>
              <a:t>Kurzy pro společnost 4.0, CZ.02.2.69/0.0/0.0/16_031/0011591 </a:t>
            </a:r>
            <a:r>
              <a:rPr lang="cs-CZ" dirty="0">
                <a:solidFill>
                  <a:prstClr val="white"/>
                </a:solidFill>
              </a:rPr>
              <a:t>	</a:t>
            </a:r>
            <a:r>
              <a:rPr lang="cs-CZ" dirty="0"/>
              <a:t>	www.VSTECB.cz</a:t>
            </a:r>
          </a:p>
        </p:txBody>
      </p:sp>
    </p:spTree>
    <p:extLst>
      <p:ext uri="{BB962C8B-B14F-4D97-AF65-F5344CB8AC3E}">
        <p14:creationId xmlns:p14="http://schemas.microsoft.com/office/powerpoint/2010/main" val="3748933787"/>
      </p:ext>
    </p:extLst>
  </p:cSld>
  <p:clrMapOvr>
    <a:masterClrMapping/>
  </p:clrMapOvr>
  <p:transition spd="slow" advClick="0"/>
</p:sld>
</file>

<file path=ppt/theme/theme1.xml><?xml version="1.0" encoding="utf-8"?>
<a:theme xmlns:a="http://schemas.openxmlformats.org/drawingml/2006/main" name="Motiv Office">
  <a:themeElements>
    <a:clrScheme name="Motiv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otiv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8194</TotalTime>
  <Words>3525</Words>
  <Application>Microsoft Office PowerPoint</Application>
  <PresentationFormat>Předvádění na obrazovce (4:3)</PresentationFormat>
  <Paragraphs>308</Paragraphs>
  <Slides>40</Slides>
  <Notes>0</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40</vt:i4>
      </vt:variant>
    </vt:vector>
  </HeadingPairs>
  <TitlesOfParts>
    <vt:vector size="48" baseType="lpstr">
      <vt:lpstr>Arial</vt:lpstr>
      <vt:lpstr>Calibri</vt:lpstr>
      <vt:lpstr>Calibri Light</vt:lpstr>
      <vt:lpstr>Symbol</vt:lpstr>
      <vt:lpstr>Times New Roman</vt:lpstr>
      <vt:lpstr>Trebuchet MS</vt:lpstr>
      <vt:lpstr>Wingdings</vt:lpstr>
      <vt:lpstr>Motiv Office</vt:lpstr>
      <vt:lpstr>BIM – Level of model definition </vt:lpstr>
      <vt:lpstr>Úvod</vt:lpstr>
      <vt:lpstr>BIM - LOD</vt:lpstr>
      <vt:lpstr>BIM – LOD – pojmy Level of .....</vt:lpstr>
      <vt:lpstr>Úroveň vývoje – level of development</vt:lpstr>
      <vt:lpstr>Úroveň vývoje – level of development</vt:lpstr>
      <vt:lpstr>Úroveň vývoje – level of development</vt:lpstr>
      <vt:lpstr>Úroveň vývoje – level of development</vt:lpstr>
      <vt:lpstr>Úroveň vývoje – level of development</vt:lpstr>
      <vt:lpstr>Úroveň vývoje – level of development</vt:lpstr>
      <vt:lpstr>Užití Level of Development</vt:lpstr>
      <vt:lpstr>Level of Development Specification</vt:lpstr>
      <vt:lpstr>Level of Development Specification</vt:lpstr>
      <vt:lpstr>Level of Development Specification</vt:lpstr>
      <vt:lpstr>Level of Development Specification</vt:lpstr>
      <vt:lpstr>LOD</vt:lpstr>
      <vt:lpstr>LOD a fáze návrhu</vt:lpstr>
      <vt:lpstr>LOD a definice modelu</vt:lpstr>
      <vt:lpstr>LOD a definice modelu</vt:lpstr>
      <vt:lpstr>LOD a definice modelu</vt:lpstr>
      <vt:lpstr>LOD a definice modelu</vt:lpstr>
      <vt:lpstr>LOD a definice modelu</vt:lpstr>
      <vt:lpstr>LOD a definice modelu</vt:lpstr>
      <vt:lpstr>LOD schéma</vt:lpstr>
      <vt:lpstr>Intence v České republice</vt:lpstr>
      <vt:lpstr>Intence v České republice</vt:lpstr>
      <vt:lpstr>Intence v České republice</vt:lpstr>
      <vt:lpstr>Intence v České republice</vt:lpstr>
      <vt:lpstr>Intence v České republice</vt:lpstr>
      <vt:lpstr>Organizace v ČR zabývající se problematikou BIM</vt:lpstr>
      <vt:lpstr>Odborná rada pro BIM - czBIM</vt:lpstr>
      <vt:lpstr>Odborná rada pro BIM - czBIM</vt:lpstr>
      <vt:lpstr>Odborná rada pro BIM - czBIM</vt:lpstr>
      <vt:lpstr>PS#03 BIM &amp; Realizace</vt:lpstr>
      <vt:lpstr>PS#03 BIM &amp; Realizace</vt:lpstr>
      <vt:lpstr>PS#03 BIM &amp; Realizace</vt:lpstr>
      <vt:lpstr>PS#03 BIM &amp; Realizace</vt:lpstr>
      <vt:lpstr>PS#03 BIM &amp; Realizace</vt:lpstr>
      <vt:lpstr>Zdroje</vt:lpstr>
      <vt:lpstr>Děkuji za pozornost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Monika</dc:creator>
  <cp:lastModifiedBy>Anežka Štrynková</cp:lastModifiedBy>
  <cp:revision>295</cp:revision>
  <dcterms:created xsi:type="dcterms:W3CDTF">2015-10-09T09:08:26Z</dcterms:created>
  <dcterms:modified xsi:type="dcterms:W3CDTF">2020-06-11T08:07:30Z</dcterms:modified>
</cp:coreProperties>
</file>