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46"/>
  </p:notesMasterIdLst>
  <p:sldIdLst>
    <p:sldId id="256" r:id="rId2"/>
    <p:sldId id="380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293" r:id="rId4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9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11.06.2020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2694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11. 6. 2020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lumion3d.cz/360-fotky-na-facebook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rinusvirtualreality.com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55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96500"/>
            <a:ext cx="9144000" cy="19275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BIM a </a:t>
            </a:r>
            <a:r>
              <a:rPr lang="sk-SK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virtuální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realita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82" y="1040618"/>
            <a:ext cx="644535" cy="64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dirty="0"/>
              <a:t> </a:t>
            </a:r>
            <a:r>
              <a:rPr lang="cs-CZ" sz="1400" dirty="0"/>
              <a:t>Kurzy pro společnost 4.0, s registračním číslem: CZ.</a:t>
            </a:r>
            <a:r>
              <a:rPr lang="cs-CZ" sz="1400"/>
              <a:t>02.2.69/0.0/0.0/16_031/0011591 		</a:t>
            </a:r>
            <a:r>
              <a:rPr lang="cs-CZ"/>
              <a:t>www</a:t>
            </a:r>
            <a:r>
              <a:rPr lang="cs-CZ" dirty="0"/>
              <a:t>.VSTECB.cz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1271ED1-443F-44C7-A594-709F28E1C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1" y="610561"/>
            <a:ext cx="6218151" cy="1380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7635592" y="6231370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Výběr nové scény a seznámení s prostředím</a:t>
            </a:r>
          </a:p>
        </p:txBody>
      </p:sp>
      <p:pic>
        <p:nvPicPr>
          <p:cNvPr id="13314" name="obrázek 5" descr="H:\Lumion foto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5" y="1893858"/>
            <a:ext cx="7535050" cy="445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06375" y="1541133"/>
            <a:ext cx="3959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Times New Roman" panose="02020603050405020304" pitchFamily="18" charset="0"/>
                <a:ea typeface="Calibri" panose="020F0502020204030204" pitchFamily="34" charset="0"/>
              </a:rPr>
              <a:t>Hlavní menu (Výběr nového projektu)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46407014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	</a:t>
            </a:r>
            <a:r>
              <a:rPr lang="cs-CZ" dirty="0"/>
              <a:t>www.VSTECB.cz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7635592" y="6231370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Výběr nové scény a seznámení s prostředím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6375" y="1541133"/>
            <a:ext cx="4116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+mn-lt"/>
              </a:rPr>
              <a:t>Výběr předdefinovaných 3D prostorů</a:t>
            </a:r>
          </a:p>
        </p:txBody>
      </p:sp>
      <p:pic>
        <p:nvPicPr>
          <p:cNvPr id="14338" name="obrázek 7" descr="H:\Lumion foto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5" y="1907930"/>
            <a:ext cx="7962509" cy="441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55626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7635592" y="6231370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Výběr nové scény a seznámení s prostředím</a:t>
            </a:r>
          </a:p>
        </p:txBody>
      </p:sp>
      <p:sp>
        <p:nvSpPr>
          <p:cNvPr id="8" name="Obdélník 7"/>
          <p:cNvSpPr/>
          <p:nvPr/>
        </p:nvSpPr>
        <p:spPr>
          <a:xfrm>
            <a:off x="206375" y="1541133"/>
            <a:ext cx="4505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+mn-lt"/>
              </a:rPr>
              <a:t>Hlavní obrazovka po načtení 3D prostoru</a:t>
            </a:r>
          </a:p>
        </p:txBody>
      </p:sp>
      <p:pic>
        <p:nvPicPr>
          <p:cNvPr id="15362" name="obrázek 9" descr="H:\Lumion foto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6" y="1945482"/>
            <a:ext cx="7893410" cy="42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00212" y="4806446"/>
            <a:ext cx="4146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710534" y="4806446"/>
            <a:ext cx="4146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7316766" y="5187366"/>
            <a:ext cx="41462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7607492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Výběr nové scény a seznámení s prostředím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2065763"/>
            <a:ext cx="8194716" cy="2701305"/>
          </a:xfrm>
        </p:spPr>
        <p:txBody>
          <a:bodyPr/>
          <a:lstStyle/>
          <a:p>
            <a:pPr marL="0" lvl="0" indent="0">
              <a:buNone/>
            </a:pPr>
            <a:r>
              <a:rPr lang="cs-CZ" sz="2400" dirty="0"/>
              <a:t>K předchozímu obrázku:</a:t>
            </a:r>
          </a:p>
          <a:p>
            <a:pPr marL="0" lvl="0" indent="0">
              <a:buNone/>
            </a:pPr>
            <a:r>
              <a:rPr lang="cs-CZ" sz="2400" dirty="0"/>
              <a:t>1. Import – vložení vymodelovaného objektu</a:t>
            </a:r>
          </a:p>
          <a:p>
            <a:pPr marL="0" lvl="0" indent="0">
              <a:buNone/>
            </a:pPr>
            <a:r>
              <a:rPr lang="cs-CZ" sz="2400" dirty="0"/>
              <a:t>2. Panel vkládání objektů – stafážní prvky, vybavení objektu, osoby atd.</a:t>
            </a:r>
          </a:p>
          <a:p>
            <a:pPr marL="0" lvl="0" indent="0">
              <a:buNone/>
            </a:pPr>
            <a:r>
              <a:rPr lang="cs-CZ" sz="2400" dirty="0"/>
              <a:t>3. Fotografie, Video, 360 panorama – nastavení a vytvoření požadovaného výstupu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673515495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Model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1775831"/>
            <a:ext cx="8194716" cy="2701305"/>
          </a:xfrm>
        </p:spPr>
        <p:txBody>
          <a:bodyPr/>
          <a:lstStyle/>
          <a:p>
            <a:r>
              <a:rPr lang="cs-CZ" sz="2400" dirty="0"/>
              <a:t>Hotový model vytvořený v jednom z mnoha programů musí splňovat určité parametry. </a:t>
            </a:r>
          </a:p>
          <a:p>
            <a:r>
              <a:rPr lang="cs-CZ" sz="2400" dirty="0"/>
              <a:t>Musí být uložen v jednom z níže uvedených formátů, který je </a:t>
            </a:r>
            <a:r>
              <a:rPr lang="cs-CZ" sz="2400" dirty="0" err="1"/>
              <a:t>Lumion</a:t>
            </a:r>
            <a:r>
              <a:rPr lang="cs-CZ" sz="2400" dirty="0"/>
              <a:t> schopný otevřít.</a:t>
            </a:r>
          </a:p>
          <a:p>
            <a:r>
              <a:rPr lang="cs-CZ" sz="2400" dirty="0"/>
              <a:t>Dále je zapotřebí, abychom si model barevně rozdělili a ujasnili si, jaké materiály a struktury budou k jednotlivým povrchům přiděleny.</a:t>
            </a:r>
          </a:p>
          <a:p>
            <a:r>
              <a:rPr lang="cs-CZ" sz="2400" dirty="0"/>
              <a:t>Pokud v </a:t>
            </a:r>
            <a:r>
              <a:rPr lang="cs-CZ" sz="2400" dirty="0" err="1"/>
              <a:t>Lumionu</a:t>
            </a:r>
            <a:r>
              <a:rPr lang="cs-CZ" sz="2400" dirty="0"/>
              <a:t>, nebo v jakémkoliv jiném vizualizačním programu, přidělíme strukturu např. dřeva k jedné barvě, která byla v předchozím programu zvolena, všechny takto zbarvené plochy dostanou strukturu dřeva. 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2788353991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Model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1690688"/>
            <a:ext cx="8194716" cy="44211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Díky důkladnému rozvržení a propracování je toto strukturování jednoduché a práce v programu rychlá.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Import z 3D modelu do </a:t>
            </a:r>
            <a:r>
              <a:rPr lang="cs-CZ" sz="2400" dirty="0" err="1"/>
              <a:t>Lumionu</a:t>
            </a:r>
            <a:r>
              <a:rPr lang="cs-CZ" sz="2400" dirty="0"/>
              <a:t> provedeme </a:t>
            </a:r>
            <a:r>
              <a:rPr lang="cs-CZ" sz="2400" dirty="0" err="1"/>
              <a:t>přeuložením</a:t>
            </a:r>
            <a:r>
              <a:rPr lang="cs-CZ" sz="2400" dirty="0"/>
              <a:t> do jednoho z podporovaných formátů.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lvl="0"/>
            <a:r>
              <a:rPr lang="cs-CZ" sz="2400" dirty="0" err="1"/>
              <a:t>Collada</a:t>
            </a:r>
            <a:r>
              <a:rPr lang="cs-CZ" sz="2400" dirty="0"/>
              <a:t> 	(.DAE)</a:t>
            </a:r>
          </a:p>
          <a:p>
            <a:pPr lvl="0"/>
            <a:r>
              <a:rPr lang="cs-CZ" sz="2400" dirty="0" err="1"/>
              <a:t>Sketchup</a:t>
            </a:r>
            <a:r>
              <a:rPr lang="cs-CZ" sz="2400" dirty="0"/>
              <a:t>	(.SKP)</a:t>
            </a:r>
          </a:p>
          <a:p>
            <a:pPr lvl="0"/>
            <a:r>
              <a:rPr lang="cs-CZ" sz="2400" dirty="0"/>
              <a:t>Autodesk®	(.FBX)</a:t>
            </a:r>
          </a:p>
          <a:p>
            <a:pPr lvl="0"/>
            <a:r>
              <a:rPr lang="cs-CZ" sz="2400" dirty="0"/>
              <a:t>Autodesk® 	(.DWG)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4337824" y="3835232"/>
            <a:ext cx="4572000" cy="19543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50440" algn="l"/>
              </a:tabLst>
            </a:pPr>
            <a:r>
              <a:rPr lang="cs-CZ" sz="2400" dirty="0">
                <a:latin typeface="+mn-lt"/>
                <a:ea typeface="Calibri" panose="020F0502020204030204" pitchFamily="34" charset="0"/>
              </a:rPr>
              <a:t>Autodesk®   (.DXF)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50440" algn="l"/>
              </a:tabLst>
            </a:pPr>
            <a:r>
              <a:rPr lang="cs-CZ" sz="2400" dirty="0">
                <a:latin typeface="+mn-lt"/>
                <a:ea typeface="Calibri" panose="020F0502020204030204" pitchFamily="34" charset="0"/>
              </a:rPr>
              <a:t>3DS Max®   (.MAX)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2250440" algn="l"/>
              </a:tabLst>
            </a:pPr>
            <a:r>
              <a:rPr lang="cs-CZ" sz="2400" dirty="0">
                <a:latin typeface="+mn-lt"/>
                <a:ea typeface="Calibri" panose="020F0502020204030204" pitchFamily="34" charset="0"/>
              </a:rPr>
              <a:t>3DS Max®   (.3DS)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latin typeface="+mn-lt"/>
                <a:ea typeface="Calibri" panose="020F0502020204030204" pitchFamily="34" charset="0"/>
              </a:rPr>
              <a:t>Wavefront</a:t>
            </a:r>
            <a:r>
              <a:rPr lang="cs-CZ" sz="2400" dirty="0">
                <a:latin typeface="+mn-lt"/>
                <a:ea typeface="Calibri" panose="020F0502020204030204" pitchFamily="34" charset="0"/>
              </a:rPr>
              <a:t>     (.OBJ)</a:t>
            </a:r>
            <a:endParaRPr lang="cs-CZ" sz="2400" dirty="0"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10353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Model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1690688"/>
            <a:ext cx="8194716" cy="4421187"/>
          </a:xfrm>
        </p:spPr>
        <p:txBody>
          <a:bodyPr/>
          <a:lstStyle/>
          <a:p>
            <a:r>
              <a:rPr lang="cs-CZ" sz="2400" dirty="0"/>
              <a:t>Pro vložení objektu do prostředí postupujeme následovně: Import -&gt; Výběr souboru -&gt; Vložit.</a:t>
            </a:r>
          </a:p>
          <a:p>
            <a:r>
              <a:rPr lang="cs-CZ" sz="2400" dirty="0"/>
              <a:t>Do předdefinovaného prostředí se nám nahraje model, který zbývá už jen umístit a může se začít s vytvářením.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16386" name="obrázek 11" descr="H:\Lumion foto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42" y="3303936"/>
            <a:ext cx="5222144" cy="32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934269" y="6190654"/>
            <a:ext cx="115608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963249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7635592" y="6231370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75876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Model</a:t>
            </a:r>
          </a:p>
        </p:txBody>
      </p:sp>
      <p:sp>
        <p:nvSpPr>
          <p:cNvPr id="8" name="Obdélník 7"/>
          <p:cNvSpPr/>
          <p:nvPr/>
        </p:nvSpPr>
        <p:spPr>
          <a:xfrm>
            <a:off x="391111" y="1540075"/>
            <a:ext cx="3371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Nahraný a umístěný model</a:t>
            </a:r>
            <a:endParaRPr lang="cs-CZ" sz="2000" b="1" dirty="0">
              <a:latin typeface="+mn-lt"/>
            </a:endParaRPr>
          </a:p>
        </p:txBody>
      </p:sp>
      <p:pic>
        <p:nvPicPr>
          <p:cNvPr id="17410" name="obrázek 18" descr="H:\Lumion foto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5" y="1907270"/>
            <a:ext cx="8030042" cy="436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565304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5" name="Obdélník 4"/>
          <p:cNvSpPr/>
          <p:nvPr/>
        </p:nvSpPr>
        <p:spPr>
          <a:xfrm>
            <a:off x="7635592" y="6231370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75876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Model</a:t>
            </a:r>
          </a:p>
        </p:txBody>
      </p:sp>
      <p:sp>
        <p:nvSpPr>
          <p:cNvPr id="8" name="Obdélník 7"/>
          <p:cNvSpPr/>
          <p:nvPr/>
        </p:nvSpPr>
        <p:spPr>
          <a:xfrm>
            <a:off x="391111" y="1540075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Přidělování struktur</a:t>
            </a:r>
            <a:endParaRPr lang="cs-CZ" sz="2000" b="1" dirty="0">
              <a:latin typeface="+mn-lt"/>
            </a:endParaRPr>
          </a:p>
        </p:txBody>
      </p:sp>
      <p:pic>
        <p:nvPicPr>
          <p:cNvPr id="18434" name="obrázek 20" descr="H:\Lumion foto\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1" y="1940185"/>
            <a:ext cx="4790276" cy="266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ázek 22" descr="H:\Lumion foto\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48" y="3432994"/>
            <a:ext cx="5106223" cy="279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898007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1769467"/>
            <a:ext cx="8194716" cy="4421187"/>
          </a:xfrm>
        </p:spPr>
        <p:txBody>
          <a:bodyPr/>
          <a:lstStyle/>
          <a:p>
            <a:r>
              <a:rPr lang="cs-CZ" sz="2400" dirty="0" err="1"/>
              <a:t>Lumion</a:t>
            </a:r>
            <a:r>
              <a:rPr lang="cs-CZ" sz="2400" dirty="0"/>
              <a:t> je v dnešní době velmi využívaným vizualizačním programem a to hlavně pro využívání GPU. Díky tomu, jsme schopni vytvářet během krátké doby kvalitní vizualizace.</a:t>
            </a:r>
          </a:p>
          <a:p>
            <a:r>
              <a:rPr lang="cs-CZ" sz="2400" dirty="0"/>
              <a:t>Fotografie, videa a 360 panorama můžeme vytvořit pomocí panelu v pravém dolním rohu.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5934269" y="6190654"/>
            <a:ext cx="115608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458" name="obrázek 28" descr="H:\Lumion foto\OŘEZ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40" y="3397719"/>
            <a:ext cx="3899317" cy="275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835848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27013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200" dirty="0"/>
              <a:t>Virtuální realita a její využití zasahuje v dnešní době do mnoha odvětví.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Ve stavebnictví především umožňuje lepší a přesnější prezentaci objektu investorům, kteří nemají tak dobrou představivost, a lze tak předejít komplikacím.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U rozsáhlých staveb se pomocí virtuální reality předchází kolizím a možným nedostatkům.</a:t>
            </a:r>
          </a:p>
          <a:p>
            <a:pPr>
              <a:lnSpc>
                <a:spcPct val="100000"/>
              </a:lnSpc>
            </a:pPr>
            <a:r>
              <a:rPr lang="cs-CZ" sz="2200" dirty="0"/>
              <a:t>Investor si tedy může pomocí tabletu, speciálních VR brýlí, ale i prostřednictvím zaslaného odkazu prohlédnout svůj budoucí objekt (vymodelovaný prostor).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2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</a:t>
            </a:r>
            <a:r>
              <a:rPr lang="cs-CZ" sz="1400" dirty="0">
                <a:solidFill>
                  <a:prstClr val="white"/>
                </a:solidFill>
              </a:rPr>
              <a:t>Kurzy pro společnost 4.0, CZ.02.2.69/0.0/0.0/16_031/0011591 </a:t>
            </a:r>
            <a:r>
              <a:rPr lang="cs-CZ" dirty="0">
                <a:solidFill>
                  <a:prstClr val="white"/>
                </a:solidFill>
              </a:rPr>
              <a:t>	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460493379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1786654"/>
            <a:ext cx="8156402" cy="345138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cs-CZ" sz="2600" b="1" dirty="0"/>
              <a:t>Fotografie (Vizualizace)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Díky jednoduché úpravě modelu, přidělování struktur, materiálu a přidávání objektů z rozsáhlé knihovny do 3D prostředí, je práce velice jednoduchá.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Po úpravě stačí přejít do Fotografie, nastavit kameru, popř. přidat efekt a můžeme začít vytvářet snímky a </a:t>
            </a:r>
            <a:r>
              <a:rPr lang="cs-CZ" dirty="0" err="1"/>
              <a:t>rendrovat</a:t>
            </a:r>
            <a:r>
              <a:rPr lang="cs-CZ" dirty="0"/>
              <a:t> konečnou vizualizaci.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1901794073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1690688"/>
            <a:ext cx="8156402" cy="345138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cs-CZ" sz="2600" b="1" dirty="0"/>
              <a:t>Video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Podobně jako u vizualizace, upravíme model a přejdeme do záložky Video.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U vytváření videa můžeme nastavit roční období, čas, déšť, sníh, zkrátka to samé, co u fotografie.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Můžeme ho vytvořit jako průlet objektem nebo pouze jako podhled na objekt během celého dne apod.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740753965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1882620"/>
            <a:ext cx="8156402" cy="345138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cs-CZ" sz="2600" b="1" dirty="0"/>
              <a:t>360 ° panorama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Přepnutím do sekce 360 panorama postupujeme obdobně jako v předešlých případech.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Vkládáme efekty, upravujeme konečné světlo a počasí a v poslední části </a:t>
            </a:r>
            <a:r>
              <a:rPr lang="cs-CZ" dirty="0" err="1"/>
              <a:t>rendrujeme</a:t>
            </a:r>
            <a:r>
              <a:rPr lang="cs-CZ" dirty="0"/>
              <a:t> a nastavujeme volby výstupu.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1272863315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1690688"/>
            <a:ext cx="8156402" cy="3451380"/>
          </a:xfrm>
        </p:spPr>
        <p:txBody>
          <a:bodyPr/>
          <a:lstStyle/>
          <a:p>
            <a:r>
              <a:rPr lang="cs-CZ" sz="2600" b="1" dirty="0"/>
              <a:t>Vytvoření VR</a:t>
            </a:r>
          </a:p>
          <a:p>
            <a:pPr lvl="1"/>
            <a:r>
              <a:rPr lang="cs-CZ" dirty="0"/>
              <a:t>V sekci 360 panorama si vytvoříme snímky v prostoru, ve kterém chceme tato panoramata vytvářet. Je možné najednou vytvořit několik snímků, které budeme </a:t>
            </a:r>
            <a:r>
              <a:rPr lang="cs-CZ" dirty="0" err="1"/>
              <a:t>rendrovat</a:t>
            </a:r>
            <a:r>
              <a:rPr lang="cs-CZ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20482" name="obrázek 36" descr="H:\Lumion foto\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1" y="3138643"/>
            <a:ext cx="6164858" cy="34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20725" y="6167807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05790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2037479"/>
            <a:ext cx="8156402" cy="3451380"/>
          </a:xfrm>
        </p:spPr>
        <p:txBody>
          <a:bodyPr/>
          <a:lstStyle/>
          <a:p>
            <a:r>
              <a:rPr lang="cs-CZ" sz="2600" b="1" dirty="0" err="1"/>
              <a:t>Rendrování</a:t>
            </a:r>
            <a:endParaRPr lang="cs-CZ" sz="2600" b="1" dirty="0"/>
          </a:p>
          <a:p>
            <a:pPr lvl="1"/>
            <a:r>
              <a:rPr lang="cs-CZ" dirty="0"/>
              <a:t>Po nastavení kamery do míst, kde chceme vytvářet panoramata, a vytvoření snímků, přejdeme k samotnému </a:t>
            </a:r>
            <a:r>
              <a:rPr lang="cs-CZ" dirty="0" err="1"/>
              <a:t>rendrování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Je zde několik variant, které volíme podle toho, jak chceme výstup pozorovat a prezentovat.</a:t>
            </a:r>
          </a:p>
          <a:p>
            <a:pPr lvl="1"/>
            <a:r>
              <a:rPr lang="cs-CZ" dirty="0"/>
              <a:t>Kliknutím na zelenou ikonu přejdeme na předvolby výstupu, kde si vybíráme ze dvou záložek – </a:t>
            </a:r>
            <a:r>
              <a:rPr lang="cs-CZ" dirty="0" err="1"/>
              <a:t>MyLumion</a:t>
            </a:r>
            <a:r>
              <a:rPr lang="cs-CZ" dirty="0"/>
              <a:t> a 360 panorama.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554595933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0346" y="1590571"/>
            <a:ext cx="8156402" cy="3451380"/>
          </a:xfrm>
        </p:spPr>
        <p:txBody>
          <a:bodyPr/>
          <a:lstStyle/>
          <a:p>
            <a:r>
              <a:rPr lang="cs-CZ" sz="2400" b="1" dirty="0"/>
              <a:t>360 panorama</a:t>
            </a:r>
          </a:p>
          <a:p>
            <a:pPr lvl="1"/>
            <a:r>
              <a:rPr lang="cs-CZ" dirty="0"/>
              <a:t>V záložce 360 panorama vytváříme panoramatické obrázky ve formátu *.</a:t>
            </a:r>
            <a:r>
              <a:rPr lang="cs-CZ" dirty="0" err="1"/>
              <a:t>jpg</a:t>
            </a:r>
            <a:r>
              <a:rPr lang="cs-CZ" dirty="0"/>
              <a:t>, které když nahrajeme např. do mobilního telefonu a spustíme přes aplikaci umožňující přehrávání virtuální reality, můžeme začít s pohlížením daného výstupu.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720725" y="6167807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1506" name="obrázek 44" descr="H:\Lumion foto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43" y="3422895"/>
            <a:ext cx="4927543" cy="31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888632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99" y="2037479"/>
            <a:ext cx="8156402" cy="3451380"/>
          </a:xfrm>
        </p:spPr>
        <p:txBody>
          <a:bodyPr/>
          <a:lstStyle/>
          <a:p>
            <a:r>
              <a:rPr lang="cs-CZ" sz="2400" dirty="0"/>
              <a:t>Kvalita výstupu</a:t>
            </a:r>
          </a:p>
          <a:p>
            <a:pPr lvl="1"/>
            <a:r>
              <a:rPr lang="cs-CZ" dirty="0"/>
              <a:t>Čím kvalitnější výstup, tím déle bude </a:t>
            </a:r>
            <a:r>
              <a:rPr lang="cs-CZ" dirty="0" err="1"/>
              <a:t>rendrování</a:t>
            </a:r>
            <a:r>
              <a:rPr lang="cs-CZ" dirty="0"/>
              <a:t> trvat, a konečný výstup bude o to realističtější.</a:t>
            </a:r>
          </a:p>
          <a:p>
            <a:r>
              <a:rPr lang="cs-CZ" sz="2400" dirty="0"/>
              <a:t>Stereoskopický obraz</a:t>
            </a:r>
          </a:p>
          <a:p>
            <a:pPr lvl="1"/>
            <a:r>
              <a:rPr lang="cs-CZ" dirty="0"/>
              <a:t>Vybíráme, zda chceme obraz stereoskopický či nikoliv, tzn. pro každé oko zvlášť nebo klasické zobrazení.</a:t>
            </a:r>
          </a:p>
          <a:p>
            <a:r>
              <a:rPr lang="cs-CZ" sz="2400" dirty="0"/>
              <a:t>Cílové zařízení (obecné zařízení nebo </a:t>
            </a:r>
            <a:r>
              <a:rPr lang="cs-CZ" sz="2400" dirty="0" err="1"/>
              <a:t>GearVR</a:t>
            </a:r>
            <a:r>
              <a:rPr lang="cs-CZ" sz="2400" dirty="0"/>
              <a:t>/</a:t>
            </a:r>
            <a:r>
              <a:rPr lang="cs-CZ" sz="2400" dirty="0" err="1"/>
              <a:t>Oculus</a:t>
            </a:r>
            <a:r>
              <a:rPr lang="cs-CZ" sz="2400" dirty="0"/>
              <a:t>)</a:t>
            </a:r>
          </a:p>
          <a:p>
            <a:pPr lvl="1"/>
            <a:r>
              <a:rPr lang="cs-CZ" dirty="0"/>
              <a:t>Možnost vybíráme podle toho, jak se chceme na virtuální realitu dívat (válcové a kubické promítání).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144607768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2218" y="2238201"/>
            <a:ext cx="8237606" cy="3638492"/>
          </a:xfrm>
        </p:spPr>
        <p:txBody>
          <a:bodyPr/>
          <a:lstStyle/>
          <a:p>
            <a:r>
              <a:rPr lang="cs-CZ" sz="2400" dirty="0"/>
              <a:t>Po nastavení veškerých parametrů a </a:t>
            </a:r>
            <a:r>
              <a:rPr lang="cs-CZ" sz="2400" dirty="0" err="1"/>
              <a:t>odkliknutí</a:t>
            </a:r>
            <a:r>
              <a:rPr lang="cs-CZ" sz="2400" dirty="0"/>
              <a:t> se začne </a:t>
            </a:r>
            <a:r>
              <a:rPr lang="cs-CZ" sz="2400" dirty="0" err="1"/>
              <a:t>rendrovat</a:t>
            </a:r>
            <a:r>
              <a:rPr lang="cs-CZ" sz="2400" dirty="0"/>
              <a:t> panorama, tím se nám vytvoří soubor, ve formátu *.</a:t>
            </a:r>
            <a:r>
              <a:rPr lang="cs-CZ" sz="2400" dirty="0" err="1"/>
              <a:t>jpg</a:t>
            </a:r>
            <a:r>
              <a:rPr lang="cs-CZ" sz="2400" dirty="0"/>
              <a:t>.</a:t>
            </a:r>
          </a:p>
          <a:p>
            <a:r>
              <a:rPr lang="cs-CZ" sz="2400" dirty="0"/>
              <a:t>Nastavení předvoleb výstupu ovlivňuje, jak bude *.</a:t>
            </a:r>
            <a:r>
              <a:rPr lang="cs-CZ" sz="2400" dirty="0" err="1"/>
              <a:t>jpg</a:t>
            </a:r>
            <a:r>
              <a:rPr lang="cs-CZ" sz="2400" dirty="0"/>
              <a:t> </a:t>
            </a:r>
            <a:r>
              <a:rPr lang="cs-CZ" sz="2400" dirty="0" err="1"/>
              <a:t>vyrendrované</a:t>
            </a:r>
            <a:r>
              <a:rPr lang="cs-CZ" sz="2400" dirty="0"/>
              <a:t>, a jak budeme schopní virtuální realitu pozorovat.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2824315842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550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err="1"/>
              <a:t>Rendrování</a:t>
            </a:r>
            <a:endParaRPr lang="cs-CZ" sz="2400" b="1" dirty="0"/>
          </a:p>
          <a:p>
            <a:pPr>
              <a:lnSpc>
                <a:spcPct val="150000"/>
              </a:lnSpc>
            </a:pPr>
            <a:endParaRPr lang="cs-CZ" sz="2400" b="1" dirty="0"/>
          </a:p>
          <a:p>
            <a:pPr marL="0" indent="0">
              <a:lnSpc>
                <a:spcPct val="150000"/>
              </a:lnSpc>
              <a:buNone/>
            </a:pPr>
            <a:endParaRPr lang="cs-CZ" sz="2400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22530" name="obrázek 58" descr="H:\Lumion foto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24" y="2468563"/>
            <a:ext cx="5319978" cy="329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51" descr="H:\Lumion foto\vr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702" y="2446639"/>
            <a:ext cx="3289609" cy="32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6375" y="5957491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39418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550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err="1"/>
              <a:t>Rendrování</a:t>
            </a:r>
            <a:endParaRPr lang="cs-CZ" sz="2400" b="1" dirty="0"/>
          </a:p>
          <a:p>
            <a:pPr>
              <a:lnSpc>
                <a:spcPct val="150000"/>
              </a:lnSpc>
            </a:pPr>
            <a:endParaRPr lang="cs-CZ" sz="2400" b="1" dirty="0"/>
          </a:p>
          <a:p>
            <a:pPr marL="0" indent="0">
              <a:lnSpc>
                <a:spcPct val="150000"/>
              </a:lnSpc>
              <a:buNone/>
            </a:pPr>
            <a:endParaRPr lang="cs-CZ" sz="2400" b="1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6375" y="5957491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3554" name="obrázek 47" descr="H:\Lumion foto\vr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" y="2696304"/>
            <a:ext cx="9008162" cy="155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48" descr="H:\Lumion foto\v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8" y="4330173"/>
            <a:ext cx="8982556" cy="76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941656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725" y="1941513"/>
            <a:ext cx="8194716" cy="2701305"/>
          </a:xfrm>
        </p:spPr>
        <p:txBody>
          <a:bodyPr/>
          <a:lstStyle/>
          <a:p>
            <a:r>
              <a:rPr lang="cs-CZ" sz="2400" dirty="0"/>
              <a:t>Tato kapitola se věnuje vytvoření pasivní virtuální reality.</a:t>
            </a:r>
          </a:p>
          <a:p>
            <a:r>
              <a:rPr lang="cs-CZ" sz="2400" dirty="0"/>
              <a:t>Pasivní virtuální realita bude vytvořena na základě 360° panoramat. </a:t>
            </a:r>
          </a:p>
          <a:p>
            <a:r>
              <a:rPr lang="cs-CZ" sz="2400" dirty="0"/>
              <a:t>Tato forma virtuální reality neumožňuje uživateli se nijak po modelu pohybovat.</a:t>
            </a:r>
          </a:p>
          <a:p>
            <a:r>
              <a:rPr lang="cs-CZ" sz="2400" dirty="0"/>
              <a:t>Je to nejzákladnější využívaný typ, který si můžeme prohlížet hned několika způsoby.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</a:t>
            </a:r>
            <a:r>
              <a:rPr lang="cs-CZ" sz="1400" dirty="0">
                <a:solidFill>
                  <a:prstClr val="white"/>
                </a:solidFill>
              </a:rPr>
              <a:t>Kurzy pro společnost 4.0, CZ.02.2.69/0.0/0.0/16_031/0011591 </a:t>
            </a:r>
            <a:r>
              <a:rPr lang="cs-CZ" dirty="0">
                <a:solidFill>
                  <a:prstClr val="white"/>
                </a:solidFill>
              </a:rPr>
              <a:t>	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475509120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My </a:t>
            </a:r>
            <a:r>
              <a:rPr lang="cs-CZ" sz="2400" b="1" dirty="0" err="1"/>
              <a:t>Lumion</a:t>
            </a:r>
            <a:endParaRPr lang="cs-CZ" sz="2400" b="1" dirty="0"/>
          </a:p>
          <a:p>
            <a:r>
              <a:rPr lang="cs-CZ" sz="2400" dirty="0" err="1"/>
              <a:t>MyLumion</a:t>
            </a:r>
            <a:r>
              <a:rPr lang="cs-CZ" sz="2400" dirty="0"/>
              <a:t> umožňuje okamžité sdílení našich výstupů.</a:t>
            </a:r>
          </a:p>
          <a:p>
            <a:r>
              <a:rPr lang="cs-CZ" sz="2400" dirty="0"/>
              <a:t>Vytvoří odkaz, pomocí kterého se každý může podívat do našeho návrhu prostřednictvím počítače, mobilního telefonu nebo tabletu.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24578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59" y="3321409"/>
            <a:ext cx="5544300" cy="307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53197" y="5985302"/>
            <a:ext cx="18128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www.lumion.cz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21591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0654" y="1941513"/>
            <a:ext cx="8419170" cy="4887428"/>
          </a:xfrm>
        </p:spPr>
        <p:txBody>
          <a:bodyPr/>
          <a:lstStyle/>
          <a:p>
            <a:r>
              <a:rPr lang="cs-CZ" sz="2400" dirty="0"/>
              <a:t>Kliknutím na záložku </a:t>
            </a:r>
            <a:r>
              <a:rPr lang="cs-CZ" sz="2400" dirty="0" err="1"/>
              <a:t>MyLumion</a:t>
            </a:r>
            <a:r>
              <a:rPr lang="cs-CZ" sz="2400" dirty="0"/>
              <a:t> vybíráme stejně jako v případě 360 panorama kvalitu výstupu a je nutné uvést e-mail.</a:t>
            </a:r>
          </a:p>
          <a:p>
            <a:r>
              <a:rPr lang="cs-CZ" sz="2400" dirty="0"/>
              <a:t>Stiskneme </a:t>
            </a:r>
            <a:r>
              <a:rPr lang="cs-CZ" sz="2400" dirty="0" err="1"/>
              <a:t>rendrovat</a:t>
            </a:r>
            <a:r>
              <a:rPr lang="cs-CZ" sz="2400" dirty="0"/>
              <a:t> a spojením všech obrázku se vytvoří 360 panorama.</a:t>
            </a:r>
          </a:p>
          <a:p>
            <a:r>
              <a:rPr lang="cs-CZ" sz="2400" dirty="0"/>
              <a:t>Po dokončení </a:t>
            </a:r>
            <a:r>
              <a:rPr lang="cs-CZ" sz="2400" dirty="0" err="1"/>
              <a:t>Lumion</a:t>
            </a:r>
            <a:r>
              <a:rPr lang="cs-CZ" sz="2400" dirty="0"/>
              <a:t> okamžitě nabídne možnost si výstup prohlédnout.</a:t>
            </a:r>
          </a:p>
          <a:p>
            <a:r>
              <a:rPr lang="cs-CZ" sz="2400" dirty="0" err="1"/>
              <a:t>Lumion</a:t>
            </a:r>
            <a:r>
              <a:rPr lang="cs-CZ" sz="2400" dirty="0"/>
              <a:t> je propojen s </a:t>
            </a:r>
            <a:r>
              <a:rPr lang="cs-CZ" sz="2400" dirty="0" err="1"/>
              <a:t>cloudem</a:t>
            </a:r>
            <a:r>
              <a:rPr lang="cs-CZ" sz="2400" dirty="0"/>
              <a:t>, na který se nám ukládají jednotlivá panoramata.</a:t>
            </a:r>
          </a:p>
          <a:p>
            <a:r>
              <a:rPr lang="cs-CZ" sz="2400" dirty="0"/>
              <a:t>Na emailové adrese, kterou jsme uvedli, nám byl odeslán link, přes který se můžeme na projekt podívat později nebo ho odeslat investorům ke konzultaci.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2865754743"/>
      </p:ext>
    </p:extLst>
  </p:cSld>
  <p:clrMapOvr>
    <a:masterClrMapping/>
  </p:clrMapOvr>
  <p:transition spd="slow"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435" y="1641273"/>
            <a:ext cx="8419170" cy="488742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Nastavení kvality výstupu a zadání emailu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25602" name="obrázek 1" descr="H:\Lumion foto\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9" y="2096886"/>
            <a:ext cx="6902624" cy="444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7437863" y="6113203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80266"/>
      </p:ext>
    </p:extLst>
  </p:cSld>
  <p:clrMapOvr>
    <a:masterClrMapping/>
  </p:clrMapOvr>
  <p:transition spd="slow"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435" y="1641273"/>
            <a:ext cx="8419170" cy="488742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err="1"/>
              <a:t>Lumion</a:t>
            </a:r>
            <a:r>
              <a:rPr lang="cs-CZ" sz="2400" dirty="0"/>
              <a:t> po </a:t>
            </a:r>
            <a:r>
              <a:rPr lang="cs-CZ" sz="2400" dirty="0" err="1"/>
              <a:t>rendrování</a:t>
            </a:r>
            <a:r>
              <a:rPr lang="cs-CZ" sz="2400" dirty="0"/>
              <a:t> okamžitě nabídne si výstup prohlédnout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7437863" y="6113203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6626" name="obrázek 2" descr="H:\Lumion foto\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8" y="2096886"/>
            <a:ext cx="6973502" cy="443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62851"/>
      </p:ext>
    </p:extLst>
  </p:cSld>
  <p:clrMapOvr>
    <a:masterClrMapping/>
  </p:clrMapOvr>
  <p:transition spd="slow"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4435" y="1641273"/>
            <a:ext cx="8419170" cy="4887428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Otevření odkazu zaslaného na e-mail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8" name="Obdélník 7"/>
          <p:cNvSpPr/>
          <p:nvPr/>
        </p:nvSpPr>
        <p:spPr>
          <a:xfrm>
            <a:off x="7437863" y="6113203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7650" name="obrázek 3" descr="H:\Lumion foto\18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4" y="2096885"/>
            <a:ext cx="7920561" cy="40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248926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Prezentace VR</a:t>
            </a:r>
            <a:endParaRPr lang="cs-CZ" sz="2400" dirty="0"/>
          </a:p>
          <a:p>
            <a:pPr lvl="0"/>
            <a:r>
              <a:rPr lang="cs-CZ" sz="2400" dirty="0"/>
              <a:t>PC</a:t>
            </a:r>
          </a:p>
          <a:p>
            <a:pPr lvl="1"/>
            <a:r>
              <a:rPr lang="cs-CZ" dirty="0"/>
              <a:t>Pomocí odkazu zaslaného přes </a:t>
            </a:r>
            <a:r>
              <a:rPr lang="cs-CZ" dirty="0" err="1"/>
              <a:t>MyLumion</a:t>
            </a:r>
            <a:r>
              <a:rPr lang="cs-CZ" dirty="0"/>
              <a:t> jsme schopni si 360 panorama prohlédnout nejen na počítači, ale i na mobilním telefonu či tabletu.</a:t>
            </a:r>
          </a:p>
          <a:p>
            <a:pPr lvl="1"/>
            <a:r>
              <a:rPr lang="cs-CZ" dirty="0"/>
              <a:t>Vkládání na </a:t>
            </a:r>
            <a:r>
              <a:rPr lang="cs-CZ" dirty="0" err="1"/>
              <a:t>Facebook</a:t>
            </a:r>
            <a:r>
              <a:rPr lang="cs-CZ" dirty="0"/>
              <a:t> - Velkým hitem stále se rozvíjející virtuální reality je vložení 360 panorama na sociální sítě. Postup vložení najdeme na </a:t>
            </a:r>
            <a:r>
              <a:rPr lang="cs-CZ" dirty="0" err="1"/>
              <a:t>na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https://www.lumion3d.cz/360-fotky-na-facebook/</a:t>
            </a:r>
            <a:r>
              <a:rPr lang="cs-CZ" dirty="0"/>
              <a:t> 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081787271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Prezentace VR</a:t>
            </a:r>
            <a:endParaRPr lang="cs-CZ" sz="2000" dirty="0"/>
          </a:p>
          <a:p>
            <a:pPr lvl="0"/>
            <a:r>
              <a:rPr lang="cs-CZ" sz="2100" dirty="0" err="1"/>
              <a:t>Smartphone</a:t>
            </a:r>
            <a:r>
              <a:rPr lang="cs-CZ" sz="2100" dirty="0"/>
              <a:t> / tablet – Mobilní telefon pro sledování virtuální reality musí splňovat jisté hardwarové požadavky. Virtuální realita je náročná technologie a není možné použít jakýkoliv telefon. </a:t>
            </a:r>
          </a:p>
          <a:p>
            <a:pPr lvl="1"/>
            <a:r>
              <a:rPr lang="cs-CZ" sz="2100" dirty="0" err="1"/>
              <a:t>SmartPhone</a:t>
            </a:r>
            <a:r>
              <a:rPr lang="cs-CZ" sz="2100" dirty="0"/>
              <a:t> – Mobilní telefon musí být vybaven gyroskopem, který je schopen změřit náklon telefonu. Slouží k tomu, abychom se při otáčení s telefonem v ruce rozhlíželi ve virtuální realitě kolem sebe. Dále by měl mít vysoké rozlišení. Pokud chceme virtuální realitu sledovat pomocí VR brýlí, měl by být kompatibilní s daným typem atd. Telefony pro virtuální realitu bývají přizpůsobeny již od výroby.</a:t>
            </a:r>
          </a:p>
          <a:p>
            <a:pPr marL="457200" lvl="1" indent="0">
              <a:buNone/>
            </a:pPr>
            <a:r>
              <a:rPr lang="cs-CZ" sz="2100" dirty="0"/>
              <a:t>Zdroj: https://www.smarty.cz/virtualni-realita-mobily-lp254</a:t>
            </a:r>
          </a:p>
          <a:p>
            <a:pPr lvl="1"/>
            <a:r>
              <a:rPr lang="cs-CZ" sz="2100" dirty="0"/>
              <a:t>Aplikace – </a:t>
            </a:r>
            <a:r>
              <a:rPr lang="cs-CZ" sz="2100" dirty="0" err="1"/>
              <a:t>Vyrendrované</a:t>
            </a:r>
            <a:r>
              <a:rPr lang="cs-CZ" sz="2100" dirty="0"/>
              <a:t> *.</a:t>
            </a:r>
            <a:r>
              <a:rPr lang="cs-CZ" sz="2100" dirty="0" err="1"/>
              <a:t>jpg</a:t>
            </a:r>
            <a:r>
              <a:rPr lang="cs-CZ" sz="2100" dirty="0"/>
              <a:t> si prohlédneme pomocí aplikací, které jsou volně dostupné. Stačí si panoramata nahrát do mobilního telefonu, spustit aplikaci a můžeme začít s prohlídkou.</a:t>
            </a:r>
          </a:p>
          <a:p>
            <a:endParaRPr lang="cs-CZ" sz="2000" dirty="0"/>
          </a:p>
          <a:p>
            <a:pPr>
              <a:lnSpc>
                <a:spcPct val="150000"/>
              </a:lnSpc>
            </a:pPr>
            <a:endParaRPr lang="cs-CZ" sz="2000" dirty="0"/>
          </a:p>
          <a:p>
            <a:pPr marL="0" indent="0">
              <a:lnSpc>
                <a:spcPct val="150000"/>
              </a:lnSpc>
              <a:buNone/>
            </a:pPr>
            <a:endParaRPr lang="cs-CZ" sz="20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099310892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Prezentace VR</a:t>
            </a:r>
            <a:endParaRPr lang="cs-CZ" sz="2400" dirty="0"/>
          </a:p>
          <a:p>
            <a:pPr lvl="0"/>
            <a:r>
              <a:rPr lang="cs-CZ" sz="2400" dirty="0" err="1"/>
              <a:t>Cardboard</a:t>
            </a:r>
            <a:r>
              <a:rPr lang="cs-CZ" sz="2400" dirty="0"/>
              <a:t> / Brýle pro VR</a:t>
            </a:r>
          </a:p>
          <a:p>
            <a:pPr lvl="1"/>
            <a:r>
              <a:rPr lang="cs-CZ" dirty="0" err="1"/>
              <a:t>Cardboard</a:t>
            </a:r>
            <a:r>
              <a:rPr lang="cs-CZ" dirty="0"/>
              <a:t> – Jedná se pouze konstrukci, do které se vloží mobilní telefon se spuštěnou aplikací s nahraným 360 stupňovým panoramatem. Nasazením této konstrukce na hlavu a otáčením kolem své osy se ponoříme do virtuální reality.</a:t>
            </a:r>
          </a:p>
          <a:p>
            <a:pPr lvl="1"/>
            <a:r>
              <a:rPr lang="cs-CZ" dirty="0"/>
              <a:t>Brýle pro VR – Pro pasivní, ale hlavně aktivní, virtuální realitu jsou určeny speciální </a:t>
            </a:r>
            <a:r>
              <a:rPr lang="cs-CZ" dirty="0" err="1"/>
              <a:t>headsety</a:t>
            </a:r>
            <a:r>
              <a:rPr lang="cs-CZ" dirty="0"/>
              <a:t>, díky kterým je zážitek z VR mnohem realističtější. Konstrukce VR brýlí je vytvořena pro spolupráci s mobilním telefonem a ve složitějších případech pro spolupráci s počítačem.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36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552642661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/>
              <a:t>Propojení výstupu s VR zařízením</a:t>
            </a:r>
          </a:p>
          <a:p>
            <a:r>
              <a:rPr lang="cs-CZ" sz="2400" dirty="0"/>
              <a:t>Na internetových stránkách </a:t>
            </a:r>
            <a:r>
              <a:rPr lang="cs-CZ" sz="2400" dirty="0">
                <a:hlinkClick r:id="rId2"/>
              </a:rPr>
              <a:t>www.trinusvirtualreality.com</a:t>
            </a:r>
            <a:r>
              <a:rPr lang="cs-CZ" sz="2400" dirty="0"/>
              <a:t> je možno stáhnout zkušební i placenou verzi aplikace </a:t>
            </a:r>
            <a:r>
              <a:rPr lang="cs-CZ" sz="2400" dirty="0" err="1"/>
              <a:t>Trinus</a:t>
            </a:r>
            <a:r>
              <a:rPr lang="cs-CZ" sz="2400" dirty="0"/>
              <a:t>. </a:t>
            </a:r>
          </a:p>
          <a:p>
            <a:r>
              <a:rPr lang="cs-CZ" sz="2400" dirty="0"/>
              <a:t>Tato aplikace nám poslouží k propojení mobilního telefonu a počítače a umožní nám, mnohem lepší ponoření do VR, než v případě samotného mobilního telefonu nebo počítače.</a:t>
            </a:r>
          </a:p>
          <a:p>
            <a:r>
              <a:rPr lang="cs-CZ" sz="2400" dirty="0"/>
              <a:t>Aplikace musí být stažena jak do telefonu, tak do počítače. Na Google Play je dostupná ve verzi </a:t>
            </a:r>
            <a:r>
              <a:rPr lang="cs-CZ" sz="2400" dirty="0" err="1"/>
              <a:t>Trius</a:t>
            </a:r>
            <a:r>
              <a:rPr lang="cs-CZ" sz="2400" dirty="0"/>
              <a:t> VR LITE, jedná se o zkušební verzi, která nám ale pro naše účely postačí. Dostupná je i pro Apple</a:t>
            </a:r>
          </a:p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4211449450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690688"/>
            <a:ext cx="8237606" cy="3638492"/>
          </a:xfrm>
        </p:spPr>
        <p:txBody>
          <a:bodyPr/>
          <a:lstStyle/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28674" name="obráze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09696"/>
            <a:ext cx="3852175" cy="318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74" y="2433755"/>
            <a:ext cx="5291826" cy="3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6824" y="1644348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Aplikace na Google Play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206375" y="5839477"/>
            <a:ext cx="13003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65605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49792"/>
            <a:ext cx="9090025" cy="1233488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Úvod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9218" name="obrázek 1" descr="https://www.revit3dblog.cz/wp-content/uploads/2017/06/Virtu%C3%A1ln%C3%AD-realita-ve-stavebnictvi-workfl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6" y="1690688"/>
            <a:ext cx="8442366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75036" y="1278215"/>
            <a:ext cx="3149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+mn-lt"/>
                <a:ea typeface="Calibri" panose="020F0502020204030204" pitchFamily="34" charset="0"/>
              </a:rPr>
              <a:t>Virtuální realita ve stavebnictví</a:t>
            </a:r>
            <a:endParaRPr lang="cs-CZ" b="1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787482" y="1077571"/>
            <a:ext cx="3252943" cy="613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Zdroj:https</a:t>
            </a: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://www.revit3dblog.cz/virtualni-realita-ve-stavebnictvi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02243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2309842"/>
            <a:ext cx="8237606" cy="3638492"/>
          </a:xfrm>
        </p:spPr>
        <p:txBody>
          <a:bodyPr/>
          <a:lstStyle/>
          <a:p>
            <a:r>
              <a:rPr lang="cs-CZ" sz="2400" dirty="0"/>
              <a:t>Po dokončení instalace propojíme telefon s PC pomocí USB (USB-C) kabelu. Na PC následně spustíme </a:t>
            </a:r>
            <a:r>
              <a:rPr lang="cs-CZ" sz="2400" dirty="0" err="1"/>
              <a:t>Lumion</a:t>
            </a:r>
            <a:r>
              <a:rPr lang="cs-CZ" sz="2400" dirty="0"/>
              <a:t> a </a:t>
            </a:r>
            <a:r>
              <a:rPr lang="cs-CZ" sz="2400" dirty="0" err="1"/>
              <a:t>Trinus</a:t>
            </a:r>
            <a:r>
              <a:rPr lang="cs-CZ" sz="2400" dirty="0"/>
              <a:t> VR server.</a:t>
            </a:r>
          </a:p>
          <a:p>
            <a:r>
              <a:rPr lang="cs-CZ" sz="2400" dirty="0"/>
              <a:t>Po spuštění VR Serveru, nastavíme náš typ mobilu/ brýlí, kvalitu volíme nejvyšší, jako režim volíme </a:t>
            </a:r>
            <a:r>
              <a:rPr lang="cs-CZ" sz="2400" dirty="0" err="1"/>
              <a:t>Compatible</a:t>
            </a:r>
            <a:r>
              <a:rPr lang="cs-CZ" sz="2400" dirty="0"/>
              <a:t>, nastavíme přizpůsobení naším očím a zapneme sledování myši. Nepřesnosti gyroskopu minimalizujeme tím, že posuvník </a:t>
            </a:r>
            <a:r>
              <a:rPr lang="cs-CZ" sz="2400" dirty="0" err="1"/>
              <a:t>dead</a:t>
            </a:r>
            <a:r>
              <a:rPr lang="cs-CZ" sz="2400" dirty="0"/>
              <a:t> </a:t>
            </a:r>
            <a:r>
              <a:rPr lang="cs-CZ" sz="2400" dirty="0" err="1"/>
              <a:t>zone</a:t>
            </a:r>
            <a:r>
              <a:rPr lang="cs-CZ" sz="2400" dirty="0"/>
              <a:t> posuneme doprava.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39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1229206900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715643"/>
            <a:ext cx="8237606" cy="3638492"/>
          </a:xfrm>
        </p:spPr>
        <p:txBody>
          <a:bodyPr/>
          <a:lstStyle/>
          <a:p>
            <a:endParaRPr lang="cs-CZ" sz="24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40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sp>
        <p:nvSpPr>
          <p:cNvPr id="2" name="Obdélník 1"/>
          <p:cNvSpPr/>
          <p:nvPr/>
        </p:nvSpPr>
        <p:spPr>
          <a:xfrm>
            <a:off x="453197" y="1801222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Nastavení</a:t>
            </a:r>
            <a:endParaRPr lang="cs-CZ" sz="2000" b="1" dirty="0"/>
          </a:p>
        </p:txBody>
      </p:sp>
      <p:sp>
        <p:nvSpPr>
          <p:cNvPr id="3" name="Obdélník 2"/>
          <p:cNvSpPr/>
          <p:nvPr/>
        </p:nvSpPr>
        <p:spPr>
          <a:xfrm>
            <a:off x="419534" y="3966988"/>
            <a:ext cx="13003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9698" name="obrázek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68" y="1801222"/>
            <a:ext cx="3637079" cy="25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93867" y="4664586"/>
            <a:ext cx="835626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V mobilním telefonu spustíme aplikace a posledním krokem je spuštění tlačítka ON/OFF na telefonu a na PC, kde přejdeme do okna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Lumionu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. V této chvíli máme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nasdílený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obraz pro každé oko a vložíme telefon do brýlí.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33990"/>
      </p:ext>
    </p:extLst>
  </p:cSld>
  <p:clrMapOvr>
    <a:masterClrMapping/>
  </p:clrMapOvr>
  <p:transition spd="slow"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	Fotografie, Video, 360 panorama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3197" y="1893152"/>
            <a:ext cx="8237606" cy="3638492"/>
          </a:xfrm>
        </p:spPr>
        <p:txBody>
          <a:bodyPr/>
          <a:lstStyle/>
          <a:p>
            <a:r>
              <a:rPr lang="cs-CZ" sz="2400" dirty="0"/>
              <a:t>Snímek obrazovky telefonu – Propojení PC a </a:t>
            </a:r>
            <a:r>
              <a:rPr lang="cs-CZ" sz="2400" dirty="0" err="1"/>
              <a:t>telfonu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Celý postup je dostupný na internetových stránkách </a:t>
            </a:r>
            <a:r>
              <a:rPr lang="cs-CZ" sz="2400" dirty="0" err="1"/>
              <a:t>Lumionu</a:t>
            </a:r>
            <a:r>
              <a:rPr lang="cs-CZ" sz="2400" dirty="0"/>
              <a:t>.</a:t>
            </a:r>
          </a:p>
          <a:p>
            <a:pPr marL="457200" lvl="1" indent="0">
              <a:buNone/>
            </a:pPr>
            <a:endParaRPr lang="cs-CZ" sz="2000" dirty="0"/>
          </a:p>
          <a:p>
            <a:pPr>
              <a:lnSpc>
                <a:spcPct val="150000"/>
              </a:lnSpc>
            </a:pPr>
            <a:endParaRPr lang="cs-CZ" sz="2400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41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  <p:pic>
        <p:nvPicPr>
          <p:cNvPr id="30722" name="obrázek 16" descr="C:\Users\Cucka\Desktop\Screenshot_20200320_074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2" y="2382178"/>
            <a:ext cx="5773210" cy="268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53197" y="6020670"/>
            <a:ext cx="130035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81339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4709" y="1863793"/>
            <a:ext cx="8237606" cy="363849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2400" b="1" dirty="0"/>
              <a:t>Kontrolní otázky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/>
              <a:t>Jak je možné vytvořit </a:t>
            </a:r>
            <a:r>
              <a:rPr lang="cs-CZ" sz="2400" dirty="0" err="1"/>
              <a:t>render</a:t>
            </a:r>
            <a:r>
              <a:rPr lang="cs-CZ" sz="2400" dirty="0"/>
              <a:t> pro VR?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/>
              <a:t>Kam se v </a:t>
            </a:r>
            <a:r>
              <a:rPr lang="cs-CZ" sz="2400" dirty="0" err="1"/>
              <a:t>Lumionu</a:t>
            </a:r>
            <a:r>
              <a:rPr lang="cs-CZ" sz="2400" dirty="0"/>
              <a:t> ukládají jednotlivá panoramata?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/>
              <a:t>Jak se nazývá aplikace sloužící pro VR s pomocí mobilního telefonu?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/>
              <a:t>Čím musí být vybaven mobilní telefon, aby jej bylo možné použít pro VR? 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sz="2400" dirty="0"/>
              <a:t>Co ovlivňuje kvalitu výstupu </a:t>
            </a:r>
            <a:r>
              <a:rPr lang="cs-CZ" sz="2400" dirty="0" err="1"/>
              <a:t>renderu</a:t>
            </a:r>
            <a:r>
              <a:rPr lang="cs-CZ" sz="2400" dirty="0"/>
              <a:t>?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400" b="1" dirty="0"/>
          </a:p>
          <a:p>
            <a:pPr marL="0" indent="0">
              <a:lnSpc>
                <a:spcPct val="15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42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1700065134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378325"/>
            <a:ext cx="2432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dedic@mail.vstecb.cz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vlastnosti a požadavky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1485900"/>
            <a:ext cx="8194716" cy="27013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000" dirty="0" err="1"/>
              <a:t>Lumion</a:t>
            </a:r>
            <a:r>
              <a:rPr lang="cs-CZ" sz="2000" dirty="0"/>
              <a:t> je 3D </a:t>
            </a:r>
            <a:r>
              <a:rPr lang="cs-CZ" sz="2000" dirty="0" err="1"/>
              <a:t>rendrovací</a:t>
            </a:r>
            <a:r>
              <a:rPr lang="cs-CZ" sz="2000" dirty="0"/>
              <a:t> program určený především pro projektanty a architekty.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Je schopen během několika vteřin vytvořit profesionální vizualizace a videa.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Od ostatních programů se liší využitím GPU (</a:t>
            </a:r>
            <a:r>
              <a:rPr lang="cs-CZ" sz="2000" dirty="0" err="1"/>
              <a:t>Graphic</a:t>
            </a:r>
            <a:r>
              <a:rPr lang="cs-CZ" sz="2000" dirty="0"/>
              <a:t> </a:t>
            </a:r>
            <a:r>
              <a:rPr lang="cs-CZ" sz="2000" dirty="0" err="1"/>
              <a:t>Processing</a:t>
            </a:r>
            <a:r>
              <a:rPr lang="cs-CZ" sz="2000" dirty="0"/>
              <a:t> Unit - čip na grafické kartě, který slouží jako procesor grafické karty), díky kterému je vykreslována vlastní interakce, která je založena na </a:t>
            </a:r>
            <a:r>
              <a:rPr lang="cs-CZ" sz="2000" dirty="0" err="1"/>
              <a:t>real-time</a:t>
            </a:r>
            <a:r>
              <a:rPr lang="cs-CZ" sz="2000" dirty="0"/>
              <a:t> zobrazení scény.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Díky obsáhlé knihovně nábytku, automobilů, stafážních prvků a osob je schopen i průměrný počítač </a:t>
            </a:r>
            <a:r>
              <a:rPr lang="cs-CZ" sz="2000" dirty="0" err="1"/>
              <a:t>vyrendrovat</a:t>
            </a:r>
            <a:r>
              <a:rPr lang="cs-CZ" sz="2000" dirty="0"/>
              <a:t> kvalitní výstup za poměrně krátkou dobu.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Program je také schopen spolupracovat s některými modelačními programy.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488879579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88" y="1490499"/>
            <a:ext cx="6055023" cy="516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49792"/>
            <a:ext cx="9090025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vlastnosti a požadavky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	</a:t>
            </a:r>
            <a:r>
              <a:rPr lang="cs-CZ" dirty="0"/>
              <a:t>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5036" y="1278215"/>
            <a:ext cx="2450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latin typeface="+mn-lt"/>
                <a:ea typeface="Calibri" panose="020F0502020204030204" pitchFamily="34" charset="0"/>
              </a:rPr>
              <a:t>Požadavky na hardware</a:t>
            </a:r>
            <a:endParaRPr lang="cs-CZ" b="1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225991" y="1278215"/>
            <a:ext cx="1639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www.lumion.cz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57521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První spuštění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2065763"/>
            <a:ext cx="8194716" cy="27013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400" dirty="0"/>
              <a:t>Při prvotním spuštění programu </a:t>
            </a:r>
            <a:r>
              <a:rPr lang="cs-CZ" sz="2400" dirty="0" err="1"/>
              <a:t>Lumion</a:t>
            </a:r>
            <a:r>
              <a:rPr lang="cs-CZ" sz="2400" dirty="0"/>
              <a:t> se spustí </a:t>
            </a:r>
            <a:r>
              <a:rPr lang="cs-CZ" sz="2400" dirty="0" err="1"/>
              <a:t>benchmark</a:t>
            </a:r>
            <a:r>
              <a:rPr lang="cs-CZ" sz="2400" dirty="0"/>
              <a:t> </a:t>
            </a:r>
          </a:p>
          <a:p>
            <a:pPr lvl="1">
              <a:lnSpc>
                <a:spcPct val="150000"/>
              </a:lnSpc>
            </a:pPr>
            <a:r>
              <a:rPr lang="cs-CZ" sz="2000" dirty="0"/>
              <a:t>ukazuje, jak výkonný máme počítač, a jak bude zvládat model a celkové </a:t>
            </a:r>
            <a:r>
              <a:rPr lang="cs-CZ" sz="2000" dirty="0" err="1"/>
              <a:t>rendrování</a:t>
            </a:r>
            <a:endParaRPr lang="cs-CZ" sz="2000" dirty="0"/>
          </a:p>
          <a:p>
            <a:pPr lvl="1">
              <a:lnSpc>
                <a:spcPct val="150000"/>
              </a:lnSpc>
            </a:pPr>
            <a:r>
              <a:rPr lang="cs-CZ" sz="2000" dirty="0"/>
              <a:t>za nejdůležitější jsou považovány první dva sloupce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endParaRPr lang="cs-CZ" sz="20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		</a:t>
            </a:r>
            <a:r>
              <a:rPr lang="cs-CZ" sz="1400" dirty="0">
                <a:solidFill>
                  <a:prstClr val="white"/>
                </a:solidFill>
              </a:rPr>
              <a:t>Kurzy pro společnost 4.0, CZ.02.2.69/0.0/0.0/16_031/0011591 		</a:t>
            </a:r>
            <a:r>
              <a:rPr lang="cs-CZ" dirty="0"/>
              <a:t>www.VSTECB.cz</a:t>
            </a:r>
          </a:p>
        </p:txBody>
      </p:sp>
    </p:spTree>
    <p:extLst>
      <p:ext uri="{BB962C8B-B14F-4D97-AF65-F5344CB8AC3E}">
        <p14:creationId xmlns:p14="http://schemas.microsoft.com/office/powerpoint/2010/main" val="4143007812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349792"/>
            <a:ext cx="9090025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První spuštění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7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		</a:t>
            </a:r>
            <a:r>
              <a:rPr lang="cs-CZ" dirty="0"/>
              <a:t>www.VSTECB.cz</a:t>
            </a:r>
          </a:p>
        </p:txBody>
      </p:sp>
      <p:sp>
        <p:nvSpPr>
          <p:cNvPr id="3" name="Obdélník 2"/>
          <p:cNvSpPr/>
          <p:nvPr/>
        </p:nvSpPr>
        <p:spPr>
          <a:xfrm>
            <a:off x="375036" y="1278215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+mn-lt"/>
                <a:ea typeface="Calibri" panose="020F0502020204030204" pitchFamily="34" charset="0"/>
              </a:rPr>
              <a:t>Benchmark</a:t>
            </a:r>
            <a:endParaRPr lang="cs-CZ" b="1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608129" y="6167103"/>
            <a:ext cx="1639230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cs-CZ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Zdroj: vlastní</a:t>
            </a:r>
            <a:endParaRPr lang="cs-CZ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290" name="obrázek 3" descr="H:\Lumion foto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69" y="3328798"/>
            <a:ext cx="5584461" cy="323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35870" y="1235075"/>
            <a:ext cx="588079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Grafická karta (GPU) – rychlost grafické karty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Grafická paměť – paměť pro zpracování velkých dat a modelů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Procesor CPU – rychlost procesoru (načítání scén, úpravy hotových videí…)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Systémová paměť – paměť (načítání objektů do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Lumionu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cs-CZ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15323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7331849" cy="1233488"/>
          </a:xfrm>
        </p:spPr>
        <p:txBody>
          <a:bodyPr/>
          <a:lstStyle/>
          <a:p>
            <a:r>
              <a:rPr lang="cs-CZ" altLang="cs-CZ" sz="3600" b="1" dirty="0" err="1">
                <a:solidFill>
                  <a:srgbClr val="98141B"/>
                </a:solidFill>
              </a:rPr>
              <a:t>Lumion</a:t>
            </a:r>
            <a:r>
              <a:rPr lang="cs-CZ" altLang="cs-CZ" sz="3600" b="1" dirty="0">
                <a:solidFill>
                  <a:srgbClr val="98141B"/>
                </a:solidFill>
              </a:rPr>
              <a:t> – Výběr nové scény a seznámení s prostředím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42" y="2065763"/>
            <a:ext cx="8194716" cy="27013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Na následujících obrázcích máme možnost vidět základní panel po spuštění </a:t>
            </a:r>
            <a:r>
              <a:rPr lang="cs-CZ" sz="2400" dirty="0" err="1"/>
              <a:t>Lumionu</a:t>
            </a:r>
            <a:r>
              <a:rPr lang="cs-CZ" sz="2400" dirty="0"/>
              <a:t>. 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Pro vytvoření zcela nového projektu vybereme možnost nový, kde dále vybíráme jeden z předdefinovaných 3D prostorů.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8		</a:t>
            </a:r>
            <a:r>
              <a:rPr lang="cs-CZ" sz="1400" dirty="0">
                <a:solidFill>
                  <a:prstClr val="white"/>
                </a:solidFill>
              </a:rPr>
              <a:t> Kurzy pro společnost 4.0, CZ.02.2.69/0.0/0.0/16_031/0011591 </a:t>
            </a:r>
            <a:r>
              <a:rPr lang="cs-CZ" dirty="0"/>
              <a:t>	www.VSTECB.cz</a:t>
            </a:r>
          </a:p>
        </p:txBody>
      </p:sp>
    </p:spTree>
    <p:extLst>
      <p:ext uri="{BB962C8B-B14F-4D97-AF65-F5344CB8AC3E}">
        <p14:creationId xmlns:p14="http://schemas.microsoft.com/office/powerpoint/2010/main" val="3165030974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6694</TotalTime>
  <Words>2889</Words>
  <Application>Microsoft Office PowerPoint</Application>
  <PresentationFormat>Předvádění na obrazovce (4:3)</PresentationFormat>
  <Paragraphs>253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Trebuchet MS</vt:lpstr>
      <vt:lpstr>Motiv Office</vt:lpstr>
      <vt:lpstr>BIM a virtuální realita </vt:lpstr>
      <vt:lpstr>Úvod</vt:lpstr>
      <vt:lpstr>Úvod</vt:lpstr>
      <vt:lpstr>Úvod</vt:lpstr>
      <vt:lpstr>Lumion – vlastnosti a požadavky</vt:lpstr>
      <vt:lpstr>Lumion – vlastnosti a požadavky</vt:lpstr>
      <vt:lpstr>Lumion – První spuštění</vt:lpstr>
      <vt:lpstr>Lumion – První spuštění</vt:lpstr>
      <vt:lpstr>Lumion – Výběr nové scény a seznámení s prostředím</vt:lpstr>
      <vt:lpstr>Lumion – Výběr nové scény a seznámení s prostředím</vt:lpstr>
      <vt:lpstr>Lumion – Výběr nové scény a seznámení s prostředím</vt:lpstr>
      <vt:lpstr>Lumion – Výběr nové scény a seznámení s prostředím</vt:lpstr>
      <vt:lpstr>Lumion – Výběr nové scény a seznámení s prostředím</vt:lpstr>
      <vt:lpstr>Lumion –  Model</vt:lpstr>
      <vt:lpstr>Lumion –  Model</vt:lpstr>
      <vt:lpstr>Lumion –  Model</vt:lpstr>
      <vt:lpstr>Lumion –  Model</vt:lpstr>
      <vt:lpstr>Lumion –  Model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Lumion –  Fotografie, Video, 360 panorama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Anežka Štrynková</cp:lastModifiedBy>
  <cp:revision>259</cp:revision>
  <dcterms:created xsi:type="dcterms:W3CDTF">2015-10-09T09:08:26Z</dcterms:created>
  <dcterms:modified xsi:type="dcterms:W3CDTF">2020-06-11T09:20:59Z</dcterms:modified>
</cp:coreProperties>
</file>