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2" r:id="rId1"/>
  </p:sldMasterIdLst>
  <p:notesMasterIdLst>
    <p:notesMasterId r:id="rId66"/>
  </p:notesMasterIdLst>
  <p:sldIdLst>
    <p:sldId id="256" r:id="rId2"/>
    <p:sldId id="380" r:id="rId3"/>
    <p:sldId id="407" r:id="rId4"/>
    <p:sldId id="294" r:id="rId5"/>
    <p:sldId id="408" r:id="rId6"/>
    <p:sldId id="409" r:id="rId7"/>
    <p:sldId id="410" r:id="rId8"/>
    <p:sldId id="411" r:id="rId9"/>
    <p:sldId id="412" r:id="rId10"/>
    <p:sldId id="413" r:id="rId11"/>
    <p:sldId id="414" r:id="rId12"/>
    <p:sldId id="415" r:id="rId13"/>
    <p:sldId id="416" r:id="rId14"/>
    <p:sldId id="417" r:id="rId15"/>
    <p:sldId id="418" r:id="rId16"/>
    <p:sldId id="419" r:id="rId17"/>
    <p:sldId id="420" r:id="rId18"/>
    <p:sldId id="421" r:id="rId19"/>
    <p:sldId id="422" r:id="rId20"/>
    <p:sldId id="423" r:id="rId21"/>
    <p:sldId id="424" r:id="rId22"/>
    <p:sldId id="425" r:id="rId23"/>
    <p:sldId id="427" r:id="rId24"/>
    <p:sldId id="428" r:id="rId25"/>
    <p:sldId id="429" r:id="rId26"/>
    <p:sldId id="430" r:id="rId27"/>
    <p:sldId id="431" r:id="rId28"/>
    <p:sldId id="432" r:id="rId29"/>
    <p:sldId id="433" r:id="rId30"/>
    <p:sldId id="434" r:id="rId31"/>
    <p:sldId id="435" r:id="rId32"/>
    <p:sldId id="436" r:id="rId33"/>
    <p:sldId id="437" r:id="rId34"/>
    <p:sldId id="438" r:id="rId35"/>
    <p:sldId id="439" r:id="rId36"/>
    <p:sldId id="440" r:id="rId37"/>
    <p:sldId id="441" r:id="rId38"/>
    <p:sldId id="442" r:id="rId39"/>
    <p:sldId id="443" r:id="rId40"/>
    <p:sldId id="444" r:id="rId41"/>
    <p:sldId id="445" r:id="rId42"/>
    <p:sldId id="446" r:id="rId43"/>
    <p:sldId id="447" r:id="rId44"/>
    <p:sldId id="448" r:id="rId45"/>
    <p:sldId id="449" r:id="rId46"/>
    <p:sldId id="450" r:id="rId47"/>
    <p:sldId id="451" r:id="rId48"/>
    <p:sldId id="452" r:id="rId49"/>
    <p:sldId id="453" r:id="rId50"/>
    <p:sldId id="454" r:id="rId51"/>
    <p:sldId id="455" r:id="rId52"/>
    <p:sldId id="456" r:id="rId53"/>
    <p:sldId id="457" r:id="rId54"/>
    <p:sldId id="458" r:id="rId55"/>
    <p:sldId id="459" r:id="rId56"/>
    <p:sldId id="460" r:id="rId57"/>
    <p:sldId id="461" r:id="rId58"/>
    <p:sldId id="462" r:id="rId59"/>
    <p:sldId id="463" r:id="rId60"/>
    <p:sldId id="464" r:id="rId61"/>
    <p:sldId id="465" r:id="rId62"/>
    <p:sldId id="466" r:id="rId63"/>
    <p:sldId id="467" r:id="rId64"/>
    <p:sldId id="293" r:id="rId65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4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štýlu, mriežka tabuľ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Stredný štý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7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794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>
            <a:extLst>
              <a:ext uri="{FF2B5EF4-FFF2-40B4-BE49-F238E27FC236}">
                <a16:creationId xmlns:a16="http://schemas.microsoft.com/office/drawing/2014/main" id="{E169075B-CC2A-A246-9BE2-44B3792662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dátumu 2">
            <a:extLst>
              <a:ext uri="{FF2B5EF4-FFF2-40B4-BE49-F238E27FC236}">
                <a16:creationId xmlns:a16="http://schemas.microsoft.com/office/drawing/2014/main" id="{0D72DE7B-9807-304E-B113-07106B5FE3F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966E3F7-B81A-E347-899F-ECE6E9467646}" type="datetimeFigureOut">
              <a:rPr lang="cs-CZ"/>
              <a:pPr>
                <a:defRPr/>
              </a:pPr>
              <a:t>11.06.2020</a:t>
            </a:fld>
            <a:endParaRPr lang="cs-CZ"/>
          </a:p>
        </p:txBody>
      </p:sp>
      <p:sp>
        <p:nvSpPr>
          <p:cNvPr id="4" name="Zástupný symbol obrazu snímky 3">
            <a:extLst>
              <a:ext uri="{FF2B5EF4-FFF2-40B4-BE49-F238E27FC236}">
                <a16:creationId xmlns:a16="http://schemas.microsoft.com/office/drawing/2014/main" id="{7C452DB2-D0A0-9048-BA12-FEF1EBDB4B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oznámok 4">
            <a:extLst>
              <a:ext uri="{FF2B5EF4-FFF2-40B4-BE49-F238E27FC236}">
                <a16:creationId xmlns:a16="http://schemas.microsoft.com/office/drawing/2014/main" id="{F1CC6C1C-37F6-1445-88D8-C0C315223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noProof="0"/>
              <a:t>Upravte štýl predlohy textu.</a:t>
            </a:r>
          </a:p>
          <a:p>
            <a:pPr lvl="1"/>
            <a:r>
              <a:rPr lang="sk-SK" noProof="0"/>
              <a:t>Druhá úroveň</a:t>
            </a:r>
          </a:p>
          <a:p>
            <a:pPr lvl="2"/>
            <a:r>
              <a:rPr lang="sk-SK" noProof="0"/>
              <a:t>Tretia úroveň</a:t>
            </a:r>
          </a:p>
          <a:p>
            <a:pPr lvl="3"/>
            <a:r>
              <a:rPr lang="sk-SK" noProof="0"/>
              <a:t>Štvrtá úroveň</a:t>
            </a:r>
          </a:p>
          <a:p>
            <a:pPr lvl="4"/>
            <a:r>
              <a:rPr lang="sk-SK" noProof="0"/>
              <a:t>Piata úroveň</a:t>
            </a:r>
            <a:endParaRPr lang="cs-CZ" noProof="0"/>
          </a:p>
        </p:txBody>
      </p:sp>
      <p:sp>
        <p:nvSpPr>
          <p:cNvPr id="6" name="Zástupný symbol päty 5">
            <a:extLst>
              <a:ext uri="{FF2B5EF4-FFF2-40B4-BE49-F238E27FC236}">
                <a16:creationId xmlns:a16="http://schemas.microsoft.com/office/drawing/2014/main" id="{22E57085-77BB-3B47-9F92-3AF9F2BD465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čísla snímky 6">
            <a:extLst>
              <a:ext uri="{FF2B5EF4-FFF2-40B4-BE49-F238E27FC236}">
                <a16:creationId xmlns:a16="http://schemas.microsoft.com/office/drawing/2014/main" id="{5A75D23F-AD84-E848-AE8A-0ADFDF92EB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6AC7EC-89F2-3946-BE34-997CEAFD66F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26948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 podnadpisů.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F3C24-F785-6B43-8B82-D51088DB1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E466E-40E1-4441-BABD-D347ADBFB6D7}" type="datetimeFigureOut">
              <a:rPr lang="sk-SK"/>
              <a:pPr>
                <a:defRPr/>
              </a:pPr>
              <a:t>11. 6. 2020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19104-603D-E64F-8B15-E1FCED0BC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E06A0-8F70-104A-B71B-FEC199AD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B1D7E-5C34-B64F-BD06-258E36215471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940127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0F7D6-1E73-774B-8E8B-91D80A032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74B43-6C96-4A40-A808-580195111A64}" type="datetimeFigureOut">
              <a:rPr lang="sk-SK"/>
              <a:pPr>
                <a:defRPr/>
              </a:pPr>
              <a:t>11. 6. 2020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0BF08-819A-5545-A329-7DD26A5CC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81728-870E-764A-A876-B1A2B8B83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86F83-658E-734E-B2D6-C089A0C8927C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384263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0A183-B033-BA4A-AEC1-8A75293DC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DF539-959D-B34E-8709-EBEF908FF6A6}" type="datetimeFigureOut">
              <a:rPr lang="sk-SK"/>
              <a:pPr>
                <a:defRPr/>
              </a:pPr>
              <a:t>11. 6. 2020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E993-7089-2049-8C85-FDCFD59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E5A2E-8BA7-0140-9BB0-FB6ACA88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3E346-8FF3-E940-B041-3BCDA563A3A6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603966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5C8FD-E78E-6E42-81DD-756DF3B5B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7EFCF-2DF6-BE46-9AFE-ACD35B994AF3}" type="datetimeFigureOut">
              <a:rPr lang="sk-SK"/>
              <a:pPr>
                <a:defRPr/>
              </a:pPr>
              <a:t>11. 6. 2020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E771D-66FD-BE47-A661-6E0A7D16B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27475-0B63-1144-B2E9-6BBD77776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A71C2-0F8F-7841-B85A-445BD80B66CF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592096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4BF44-6B2A-1844-B37B-CD1D88EF8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F735B-88E7-154D-BF7F-47988E167A22}" type="datetimeFigureOut">
              <a:rPr lang="sk-SK"/>
              <a:pPr>
                <a:defRPr/>
              </a:pPr>
              <a:t>11. 6. 2020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C1995-765A-4C4A-9DD7-BFC75FC9C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AE9ED-395D-7F4F-808B-F8673145A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D6F78-11B3-2F44-8E28-F00375AFEB20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084103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D738E2-C269-2B40-B4C2-A3CF465BA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F5467-32E8-8E48-8A31-046EA149BFB6}" type="datetimeFigureOut">
              <a:rPr lang="sk-SK"/>
              <a:pPr>
                <a:defRPr/>
              </a:pPr>
              <a:t>11. 6. 2020</a:t>
            </a:fld>
            <a:endParaRPr 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71B063D-6A8F-AD4F-849A-A581EEE90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A3A3F98-2A38-7F48-85B7-6BC76266D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9CFDD-4BB7-E040-A703-D885B8F7A5F8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999915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385DD28-0F5E-1B42-9C1D-0C7D2C83C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50DC9-7735-6E44-AF04-D509739D264D}" type="datetimeFigureOut">
              <a:rPr lang="sk-SK"/>
              <a:pPr>
                <a:defRPr/>
              </a:pPr>
              <a:t>11. 6. 2020</a:t>
            </a:fld>
            <a:endParaRPr lang="sk-SK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82A84F7-4ABC-864C-8E78-59689F892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E126BE7-9482-0F43-9AD5-0B4D7587F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B8B44-A719-9A43-BC2A-4E13B0219636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3408909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009EB1D-782E-F24A-B4A0-8934128A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73CED-BC59-C24A-AEAD-E0BC76ED2908}" type="datetimeFigureOut">
              <a:rPr lang="sk-SK"/>
              <a:pPr>
                <a:defRPr/>
              </a:pPr>
              <a:t>11. 6. 2020</a:t>
            </a:fld>
            <a:endParaRPr lang="sk-SK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19C14BD-AEE9-6646-A1E6-FBE6644B9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D873373-2367-D246-8B4C-A81DD391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9CACA-88A4-DF48-B2B1-21296B9A5FCD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50301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7945695-8DEE-DA4A-8514-41E338F6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8AA41-7A2C-3347-A03E-522E0D6D2781}" type="datetimeFigureOut">
              <a:rPr lang="sk-SK"/>
              <a:pPr>
                <a:defRPr/>
              </a:pPr>
              <a:t>11. 6. 2020</a:t>
            </a:fld>
            <a:endParaRPr lang="sk-SK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A309396-B8C4-EE47-9D95-CD39A5CE9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24BD09-318D-D14C-A6A3-24D073622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4A00B-BB65-9541-BBE2-F2C7D3CA9B0B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490232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F90FAF-F15B-0D4C-8B80-27CE93B7F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61FDB-6227-8840-BDF9-F018B1B7C7D3}" type="datetimeFigureOut">
              <a:rPr lang="sk-SK"/>
              <a:pPr>
                <a:defRPr/>
              </a:pPr>
              <a:t>11. 6. 2020</a:t>
            </a:fld>
            <a:endParaRPr 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9FE1757-1ACC-7C40-BD7A-9DC89F5FA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44D693-7FEB-394B-B45E-5D50D9EB0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17D85-8CDA-5F43-89CD-3D83123EFD9B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218992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7E437BD-52B9-9240-8C0C-EB718E52C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1397B-A09D-584B-BF39-D05BF5269078}" type="datetimeFigureOut">
              <a:rPr lang="sk-SK"/>
              <a:pPr>
                <a:defRPr/>
              </a:pPr>
              <a:t>11. 6. 2020</a:t>
            </a:fld>
            <a:endParaRPr 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8074C8-7A43-0141-AD2A-537E547B7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36FB60-9C80-5C46-931A-E49B2842C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303C0-B19C-2B48-9660-EBD0F9BC4F1E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630917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>
            <a:extLst>
              <a:ext uri="{FF2B5EF4-FFF2-40B4-BE49-F238E27FC236}">
                <a16:creationId xmlns:a16="http://schemas.microsoft.com/office/drawing/2014/main" id="{C2B2DCE9-C790-4D4B-BFE8-E730D894E8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en-US" altLang="cs-CZ"/>
          </a:p>
        </p:txBody>
      </p:sp>
      <p:sp>
        <p:nvSpPr>
          <p:cNvPr id="13315" name="Text Placeholder 2">
            <a:extLst>
              <a:ext uri="{FF2B5EF4-FFF2-40B4-BE49-F238E27FC236}">
                <a16:creationId xmlns:a16="http://schemas.microsoft.com/office/drawing/2014/main" id="{077999D1-192B-154C-AC4A-62B622EECB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Upravte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97F48-74BD-F041-804F-C4C6ACCACA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BE5B89-A59B-AA43-BC59-2D5FE768FFE6}" type="datetimeFigureOut">
              <a:rPr lang="sk-SK"/>
              <a:pPr>
                <a:defRPr/>
              </a:pPr>
              <a:t>11. 6. 2020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7C848-4E0D-154B-B588-3CDBAF6B8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94A79-6B55-D948-BA0A-8BD3F27F4B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9EEBE5B-DA56-624C-A424-F3D277D4DBAD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_0014 kopie-prezentace.jpg">
            <a:extLst>
              <a:ext uri="{FF2B5EF4-FFF2-40B4-BE49-F238E27FC236}">
                <a16:creationId xmlns:a16="http://schemas.microsoft.com/office/drawing/2014/main" id="{38A5ED6A-8037-0146-B03F-5CDDB9F047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8553"/>
            <a:ext cx="9144000" cy="372031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DDADF8B-464A-3F45-B014-7F0CD8566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527" y="2488493"/>
            <a:ext cx="7738946" cy="1217149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Revit</a:t>
            </a:r>
            <a:r>
              <a:rPr lang="sk-SK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sk-SK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Architecture</a:t>
            </a:r>
            <a:br>
              <a:rPr lang="sk-SK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cs-CZ" sz="2400" b="1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2050" name="Obrázek 3">
            <a:extLst>
              <a:ext uri="{FF2B5EF4-FFF2-40B4-BE49-F238E27FC236}">
                <a16:creationId xmlns:a16="http://schemas.microsoft.com/office/drawing/2014/main" id="{ABA4BAFA-7BE0-5443-9AD1-02995DFE9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860" y="976921"/>
            <a:ext cx="647053" cy="64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8774FE2-1786-5A47-AF59-59A361EE262A}"/>
              </a:ext>
            </a:extLst>
          </p:cNvPr>
          <p:cNvSpPr/>
          <p:nvPr/>
        </p:nvSpPr>
        <p:spPr>
          <a:xfrm>
            <a:off x="0" y="206375"/>
            <a:ext cx="9144000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0579023-0446-774E-AD99-603CD77DD536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200" dirty="0">
                <a:solidFill>
                  <a:prstClr val="white"/>
                </a:solidFill>
              </a:rPr>
              <a:t> Kurzy pro společnost 4.0, s registračním číslem: CZ.02.2.69/0.0/0.0/16_031/0011591 </a:t>
            </a:r>
            <a:r>
              <a:rPr lang="cs-CZ" dirty="0"/>
              <a:t>			www.VSTECB.cz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3E2E69C-E9C5-43D5-89DA-F018CCC3F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74" y="597982"/>
            <a:ext cx="6218151" cy="138003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Základní 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9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87688" y="1806553"/>
            <a:ext cx="8368623" cy="3237029"/>
          </a:xfrm>
        </p:spPr>
        <p:txBody>
          <a:bodyPr/>
          <a:lstStyle/>
          <a:p>
            <a:r>
              <a:rPr lang="cs-CZ" sz="2400" dirty="0"/>
              <a:t>Po otevření projektu se nám zobrazí pracovní plocha.</a:t>
            </a:r>
          </a:p>
          <a:p>
            <a:r>
              <a:rPr lang="cs-CZ" sz="2400" dirty="0"/>
              <a:t>Tentokrát je plocha rozdělena v základu na tři části.</a:t>
            </a:r>
          </a:p>
          <a:p>
            <a:r>
              <a:rPr lang="cs-CZ" sz="2400" dirty="0"/>
              <a:t>V horní části nalezneme pás karet, ve kterém najdeme veškeré příkazy (1). </a:t>
            </a:r>
          </a:p>
          <a:p>
            <a:r>
              <a:rPr lang="cs-CZ" sz="2400" dirty="0"/>
              <a:t>V levé části narazíme na sloupek s informacemi o vlastnostech a, především prohlížeč objektu (2) </a:t>
            </a:r>
            <a:r>
              <a:rPr lang="cs-CZ" sz="2200" i="1" dirty="0"/>
              <a:t>(z tohoto prohlížeče budeme vycházet při vytváření nového výkresu )</a:t>
            </a:r>
          </a:p>
          <a:p>
            <a:r>
              <a:rPr lang="cs-CZ" sz="2400" dirty="0"/>
              <a:t>Zbylé třetí okno, má v tomto případě funkci vlastní pracovní plochy.</a:t>
            </a:r>
            <a:r>
              <a:rPr lang="cs-CZ" sz="2400" i="1" dirty="0"/>
              <a:t> </a:t>
            </a:r>
            <a:r>
              <a:rPr lang="cs-CZ" sz="2200" i="1" dirty="0"/>
              <a:t>(Zde se nám zobrazují námi zvolené výkresy (3))</a:t>
            </a:r>
          </a:p>
          <a:p>
            <a:r>
              <a:rPr lang="cs-CZ" sz="2400" dirty="0"/>
              <a:t>Vše je naznačeno na předchozím obrázku.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975730348"/>
      </p:ext>
    </p:extLst>
  </p:cSld>
  <p:clrMapOvr>
    <a:masterClrMapping/>
  </p:clrMapOvr>
  <p:transition spd="slow"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10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87688" y="1594680"/>
            <a:ext cx="8368623" cy="3237029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/>
              <a:t>Rychlý přístup</a:t>
            </a:r>
          </a:p>
          <a:p>
            <a:r>
              <a:rPr lang="cs-CZ" sz="2400" dirty="0"/>
              <a:t>nabízí několik nejčastěji používaných příkazů jako například odměřování, kótování, řez, 3D pohled</a:t>
            </a:r>
            <a:endParaRPr lang="cs-CZ" sz="2400" b="1" dirty="0"/>
          </a:p>
        </p:txBody>
      </p:sp>
      <p:pic>
        <p:nvPicPr>
          <p:cNvPr id="3074" name="Picture 2" descr="rychlý přístu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828168"/>
            <a:ext cx="8193825" cy="189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87688" y="4259164"/>
            <a:ext cx="91020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>
              <a:lnSpc>
                <a:spcPct val="150000"/>
              </a:lnSpc>
            </a:pPr>
            <a:r>
              <a:rPr lang="cs-CZ" sz="1600" b="1" dirty="0">
                <a:latin typeface="+mn-lt"/>
                <a:ea typeface="Calibri" panose="020F0502020204030204" pitchFamily="34" charset="0"/>
              </a:rPr>
              <a:t>0.01</a:t>
            </a:r>
            <a:r>
              <a:rPr lang="cs-CZ" sz="1600" dirty="0">
                <a:latin typeface="+mn-lt"/>
                <a:ea typeface="Calibri" panose="020F0502020204030204" pitchFamily="34" charset="0"/>
              </a:rPr>
              <a:t>– Otevřít, 	</a:t>
            </a:r>
          </a:p>
          <a:p>
            <a:pPr indent="540385">
              <a:lnSpc>
                <a:spcPct val="150000"/>
              </a:lnSpc>
            </a:pPr>
            <a:r>
              <a:rPr lang="cs-CZ" sz="1600" b="1" dirty="0">
                <a:latin typeface="+mn-lt"/>
                <a:ea typeface="Calibri" panose="020F0502020204030204" pitchFamily="34" charset="0"/>
              </a:rPr>
              <a:t>0.02</a:t>
            </a:r>
            <a:r>
              <a:rPr lang="cs-CZ" sz="1600" dirty="0">
                <a:latin typeface="+mn-lt"/>
                <a:ea typeface="Calibri" panose="020F0502020204030204" pitchFamily="34" charset="0"/>
              </a:rPr>
              <a:t> - Uložit, 	</a:t>
            </a:r>
            <a:r>
              <a:rPr lang="cs-CZ" sz="1600" b="1" dirty="0">
                <a:latin typeface="+mn-lt"/>
                <a:ea typeface="Calibri" panose="020F0502020204030204" pitchFamily="34" charset="0"/>
              </a:rPr>
              <a:t>	 0.07</a:t>
            </a:r>
            <a:r>
              <a:rPr lang="cs-CZ" sz="1600" dirty="0">
                <a:latin typeface="+mn-lt"/>
                <a:ea typeface="Calibri" panose="020F0502020204030204" pitchFamily="34" charset="0"/>
              </a:rPr>
              <a:t> – popisek podle kategorie, </a:t>
            </a:r>
          </a:p>
          <a:p>
            <a:pPr indent="540385">
              <a:lnSpc>
                <a:spcPct val="150000"/>
              </a:lnSpc>
            </a:pPr>
            <a:r>
              <a:rPr lang="cs-CZ" sz="1600" b="1" dirty="0">
                <a:latin typeface="+mn-lt"/>
                <a:ea typeface="Calibri" panose="020F0502020204030204" pitchFamily="34" charset="0"/>
              </a:rPr>
              <a:t>0.03</a:t>
            </a:r>
            <a:r>
              <a:rPr lang="cs-CZ" sz="1600" dirty="0">
                <a:latin typeface="+mn-lt"/>
                <a:ea typeface="Calibri" panose="020F0502020204030204" pitchFamily="34" charset="0"/>
              </a:rPr>
              <a:t> – zpět a vpřed, 	 </a:t>
            </a:r>
            <a:r>
              <a:rPr lang="cs-CZ" sz="1600" b="1" dirty="0">
                <a:latin typeface="+mn-lt"/>
                <a:ea typeface="Calibri" panose="020F0502020204030204" pitchFamily="34" charset="0"/>
              </a:rPr>
              <a:t>0.08</a:t>
            </a:r>
            <a:r>
              <a:rPr lang="cs-CZ" sz="1600" dirty="0">
                <a:latin typeface="+mn-lt"/>
                <a:ea typeface="Calibri" panose="020F0502020204030204" pitchFamily="34" charset="0"/>
              </a:rPr>
              <a:t> – zobrazení 3D modelu, </a:t>
            </a:r>
          </a:p>
          <a:p>
            <a:pPr indent="540385">
              <a:lnSpc>
                <a:spcPct val="150000"/>
              </a:lnSpc>
            </a:pPr>
            <a:r>
              <a:rPr lang="cs-CZ" sz="1600" b="1" dirty="0">
                <a:latin typeface="+mn-lt"/>
                <a:ea typeface="Calibri" panose="020F0502020204030204" pitchFamily="34" charset="0"/>
              </a:rPr>
              <a:t>0.04</a:t>
            </a:r>
            <a:r>
              <a:rPr lang="cs-CZ" sz="1600" dirty="0">
                <a:latin typeface="+mn-lt"/>
                <a:ea typeface="Calibri" panose="020F0502020204030204" pitchFamily="34" charset="0"/>
              </a:rPr>
              <a:t> – tisk, 		 </a:t>
            </a:r>
            <a:r>
              <a:rPr lang="cs-CZ" sz="1600" b="1" dirty="0">
                <a:latin typeface="+mn-lt"/>
                <a:ea typeface="Calibri" panose="020F0502020204030204" pitchFamily="34" charset="0"/>
              </a:rPr>
              <a:t>0.09</a:t>
            </a:r>
            <a:r>
              <a:rPr lang="cs-CZ" sz="1600" dirty="0">
                <a:latin typeface="+mn-lt"/>
                <a:ea typeface="Calibri" panose="020F0502020204030204" pitchFamily="34" charset="0"/>
              </a:rPr>
              <a:t> – řez</a:t>
            </a:r>
          </a:p>
          <a:p>
            <a:pPr indent="540385">
              <a:lnSpc>
                <a:spcPct val="150000"/>
              </a:lnSpc>
            </a:pPr>
            <a:r>
              <a:rPr lang="cs-CZ" sz="1600" b="1" dirty="0">
                <a:latin typeface="+mn-lt"/>
                <a:ea typeface="Calibri" panose="020F0502020204030204" pitchFamily="34" charset="0"/>
              </a:rPr>
              <a:t>0.05</a:t>
            </a:r>
            <a:r>
              <a:rPr lang="cs-CZ" sz="1600" dirty="0">
                <a:latin typeface="+mn-lt"/>
                <a:ea typeface="Calibri" panose="020F0502020204030204" pitchFamily="34" charset="0"/>
              </a:rPr>
              <a:t> – měření, 		 </a:t>
            </a:r>
            <a:r>
              <a:rPr lang="cs-CZ" sz="1600" b="1" dirty="0">
                <a:latin typeface="+mn-lt"/>
                <a:ea typeface="Calibri" panose="020F0502020204030204" pitchFamily="34" charset="0"/>
              </a:rPr>
              <a:t>0.10</a:t>
            </a:r>
            <a:r>
              <a:rPr lang="cs-CZ" sz="1600" dirty="0">
                <a:latin typeface="+mn-lt"/>
                <a:ea typeface="Calibri" panose="020F0502020204030204" pitchFamily="34" charset="0"/>
              </a:rPr>
              <a:t> – přepínání otevřených oken (výkresů)</a:t>
            </a:r>
          </a:p>
          <a:p>
            <a:pPr indent="540385">
              <a:lnSpc>
                <a:spcPct val="150000"/>
              </a:lnSpc>
            </a:pPr>
            <a:r>
              <a:rPr lang="cs-CZ" sz="1600" b="1" dirty="0">
                <a:latin typeface="+mn-lt"/>
              </a:rPr>
              <a:t>0.06 </a:t>
            </a:r>
            <a:r>
              <a:rPr lang="cs-CZ" sz="1600" dirty="0">
                <a:latin typeface="+mn-lt"/>
              </a:rPr>
              <a:t>– kótování, </a:t>
            </a:r>
            <a:r>
              <a:rPr lang="cs-CZ" sz="1600" dirty="0">
                <a:latin typeface="+mn-lt"/>
                <a:ea typeface="Calibri" panose="020F0502020204030204" pitchFamily="34" charset="0"/>
              </a:rPr>
              <a:t>	 </a:t>
            </a:r>
            <a:r>
              <a:rPr lang="cs-CZ" sz="1600" b="1" dirty="0">
                <a:latin typeface="+mn-lt"/>
                <a:ea typeface="Calibri" panose="020F0502020204030204" pitchFamily="34" charset="0"/>
              </a:rPr>
              <a:t>0.11</a:t>
            </a:r>
            <a:r>
              <a:rPr lang="cs-CZ" sz="1600" dirty="0">
                <a:latin typeface="+mn-lt"/>
                <a:ea typeface="Calibri" panose="020F0502020204030204" pitchFamily="34" charset="0"/>
              </a:rPr>
              <a:t> – přizpůsobení panelu nástrojů rychlého přístupu</a:t>
            </a:r>
          </a:p>
        </p:txBody>
      </p:sp>
      <p:sp>
        <p:nvSpPr>
          <p:cNvPr id="9" name="Obdélník 8"/>
          <p:cNvSpPr/>
          <p:nvPr/>
        </p:nvSpPr>
        <p:spPr>
          <a:xfrm>
            <a:off x="7781538" y="4831709"/>
            <a:ext cx="1156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520710167"/>
      </p:ext>
    </p:extLst>
  </p:cSld>
  <p:clrMapOvr>
    <a:masterClrMapping/>
  </p:clrMapOvr>
  <p:transition spd="slow"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11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pic>
        <p:nvPicPr>
          <p:cNvPr id="3074" name="Picture 2" descr="rychlý přístu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86" y="4698455"/>
            <a:ext cx="7678265" cy="1780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289932" y="1658160"/>
            <a:ext cx="8776009" cy="3495908"/>
          </a:xfrm>
        </p:spPr>
        <p:txBody>
          <a:bodyPr/>
          <a:lstStyle/>
          <a:p>
            <a:r>
              <a:rPr lang="cs-CZ" sz="2200" dirty="0"/>
              <a:t>Pokud najedeme kurzorem na požadovaný příkaz, ukáže se nám většinou ve 2 fázích nápověda.</a:t>
            </a:r>
          </a:p>
          <a:p>
            <a:r>
              <a:rPr lang="cs-CZ" sz="2200" dirty="0"/>
              <a:t>První, která se objeví ihned je nápověda jednoduchá, kdy nám řekne, o jaký nástroj se jedná.</a:t>
            </a:r>
          </a:p>
          <a:p>
            <a:r>
              <a:rPr lang="cs-CZ" sz="2200" dirty="0"/>
              <a:t>Druhé fáze docílíme tím, že kurzor ponecháme delší dobu na stejném místě. </a:t>
            </a:r>
          </a:p>
          <a:p>
            <a:r>
              <a:rPr lang="cs-CZ" sz="2200" dirty="0"/>
              <a:t>Tato fáze se ukazuje pouze u některých příkazů. </a:t>
            </a:r>
          </a:p>
          <a:p>
            <a:r>
              <a:rPr lang="cs-CZ" sz="2200" dirty="0"/>
              <a:t>Jedná se o obrázkovou či animovanou nápovědu.</a:t>
            </a:r>
          </a:p>
          <a:p>
            <a:endParaRPr lang="cs-CZ" sz="2200" dirty="0"/>
          </a:p>
          <a:p>
            <a:endParaRPr lang="cs-CZ" sz="2200" b="1" dirty="0"/>
          </a:p>
        </p:txBody>
      </p:sp>
      <p:sp>
        <p:nvSpPr>
          <p:cNvPr id="9" name="Obdélník 8"/>
          <p:cNvSpPr/>
          <p:nvPr/>
        </p:nvSpPr>
        <p:spPr>
          <a:xfrm>
            <a:off x="289932" y="6201139"/>
            <a:ext cx="1156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728117619"/>
      </p:ext>
    </p:extLst>
  </p:cSld>
  <p:clrMapOvr>
    <a:masterClrMapping/>
  </p:clrMapOvr>
  <p:transition spd="slow"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12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19265" y="1430173"/>
            <a:ext cx="8368623" cy="3237029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/>
              <a:t>Architektura</a:t>
            </a:r>
          </a:p>
        </p:txBody>
      </p:sp>
      <p:sp>
        <p:nvSpPr>
          <p:cNvPr id="2" name="Obdélník 1"/>
          <p:cNvSpPr/>
          <p:nvPr/>
        </p:nvSpPr>
        <p:spPr>
          <a:xfrm>
            <a:off x="206375" y="4064421"/>
            <a:ext cx="9102001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latin typeface="+mn-lt"/>
                <a:ea typeface="Calibri" panose="020F0502020204030204" pitchFamily="34" charset="0"/>
              </a:rPr>
              <a:t>1.01</a:t>
            </a:r>
            <a:r>
              <a:rPr lang="cs-CZ" dirty="0">
                <a:latin typeface="+mn-lt"/>
                <a:ea typeface="Calibri" panose="020F0502020204030204" pitchFamily="34" charset="0"/>
              </a:rPr>
              <a:t> </a:t>
            </a:r>
            <a:r>
              <a:rPr lang="cs-CZ" dirty="0">
                <a:latin typeface="+mn-lt"/>
              </a:rPr>
              <a:t>– soubor –zde najdeme možnosti uložit, export, otevřít a tisk</a:t>
            </a:r>
            <a:endParaRPr lang="cs-CZ" dirty="0">
              <a:latin typeface="+mn-lt"/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latin typeface="+mn-lt"/>
                <a:ea typeface="Calibri" panose="020F0502020204030204" pitchFamily="34" charset="0"/>
              </a:rPr>
              <a:t>1.02</a:t>
            </a:r>
            <a:r>
              <a:rPr lang="cs-CZ" dirty="0">
                <a:latin typeface="+mn-lt"/>
                <a:ea typeface="Calibri" panose="020F0502020204030204" pitchFamily="34" charset="0"/>
              </a:rPr>
              <a:t> - </a:t>
            </a:r>
            <a:r>
              <a:rPr lang="cs-CZ" dirty="0">
                <a:latin typeface="+mn-lt"/>
              </a:rPr>
              <a:t> Architektura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cs-CZ" b="1" dirty="0">
                <a:latin typeface="+mn-lt"/>
              </a:rPr>
              <a:t>1.02a</a:t>
            </a:r>
            <a:r>
              <a:rPr lang="cs-CZ" dirty="0">
                <a:latin typeface="+mn-lt"/>
              </a:rPr>
              <a:t> – vybrat – jednoduchý nástroj pro výběr jednotlivých prvků.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cs-CZ" b="1" dirty="0">
                <a:latin typeface="+mn-lt"/>
              </a:rPr>
              <a:t>1.02b - </a:t>
            </a:r>
            <a:r>
              <a:rPr lang="cs-CZ" dirty="0">
                <a:latin typeface="+mn-lt"/>
              </a:rPr>
              <a:t>základní prvky pro vytváření stěn, oken a dveří, sloupů, střechy, podlahy, stropu</a:t>
            </a:r>
          </a:p>
          <a:p>
            <a:pPr lvl="1">
              <a:lnSpc>
                <a:spcPct val="150000"/>
              </a:lnSpc>
            </a:pPr>
            <a:r>
              <a:rPr lang="cs-CZ" dirty="0">
                <a:latin typeface="+mn-lt"/>
              </a:rPr>
              <a:t>	       - Každá stěna má své vlastnosti a parametry které lze upravovat a definovat. </a:t>
            </a:r>
          </a:p>
          <a:p>
            <a:pPr lvl="1" indent="540385">
              <a:lnSpc>
                <a:spcPct val="150000"/>
              </a:lnSpc>
            </a:pPr>
            <a:endParaRPr lang="cs-CZ" sz="1600" dirty="0"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4098" name="Picture 2" descr="pás karet architektu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78" y="1875162"/>
            <a:ext cx="8590730" cy="1576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7749944" y="1332011"/>
            <a:ext cx="1156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057685069"/>
      </p:ext>
    </p:extLst>
  </p:cSld>
  <p:clrMapOvr>
    <a:masterClrMapping/>
  </p:clrMapOvr>
  <p:transition spd="slow"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13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2" name="Obdélník 1"/>
          <p:cNvSpPr/>
          <p:nvPr/>
        </p:nvSpPr>
        <p:spPr>
          <a:xfrm>
            <a:off x="41999" y="1589932"/>
            <a:ext cx="910200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cs-CZ" b="1" dirty="0">
                <a:latin typeface="+mn-lt"/>
              </a:rPr>
              <a:t>1.02c</a:t>
            </a:r>
            <a:r>
              <a:rPr lang="cs-CZ" dirty="0">
                <a:latin typeface="+mn-lt"/>
              </a:rPr>
              <a:t> – komunikace </a:t>
            </a: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cs-CZ" dirty="0">
                <a:latin typeface="+mn-lt"/>
              </a:rPr>
              <a:t> nástroje pro tvorbu schodiště a dodatečného zábradlí</a:t>
            </a: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cs-CZ" dirty="0">
                <a:latin typeface="+mn-lt"/>
              </a:rPr>
              <a:t>Schodiště se vypočítá samo dle nastavené výšky</a:t>
            </a: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cs-CZ" dirty="0">
                <a:latin typeface="+mn-lt"/>
              </a:rPr>
              <a:t>Najdeme zde schodiště přímé, spirálovité, do tvaru L a U. 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cs-CZ" b="1" dirty="0">
                <a:latin typeface="+mn-lt"/>
              </a:rPr>
              <a:t>1.02d</a:t>
            </a:r>
            <a:r>
              <a:rPr lang="cs-CZ" dirty="0">
                <a:latin typeface="+mn-lt"/>
              </a:rPr>
              <a:t> – model </a:t>
            </a: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cs-CZ" dirty="0">
                <a:latin typeface="+mn-lt"/>
              </a:rPr>
              <a:t> zahrnuje nástroje pro vytvoření 3D nápisu na budovách, nástroj pro vytváření prvků a práci s těmito prvky.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cs-CZ" b="1" dirty="0">
                <a:latin typeface="+mn-lt"/>
              </a:rPr>
              <a:t>1.02e – </a:t>
            </a:r>
            <a:r>
              <a:rPr lang="cs-CZ" dirty="0">
                <a:latin typeface="+mn-lt"/>
              </a:rPr>
              <a:t>místnost a plocha </a:t>
            </a: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cs-CZ" dirty="0">
                <a:latin typeface="+mn-lt"/>
              </a:rPr>
              <a:t>využíváme v případě, že potřebujeme rozdělit místnosti, očíslovat místnosti, barevně rozlišit.</a:t>
            </a: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cs-CZ" dirty="0">
                <a:latin typeface="+mn-lt"/>
              </a:rPr>
              <a:t>Nástroj lze použít, pokud máme v modelu umístěnou podlahu.	</a:t>
            </a:r>
          </a:p>
          <a:p>
            <a:pPr lvl="1" indent="540385">
              <a:lnSpc>
                <a:spcPct val="150000"/>
              </a:lnSpc>
            </a:pPr>
            <a:endParaRPr lang="cs-CZ" dirty="0"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366976"/>
      </p:ext>
    </p:extLst>
  </p:cSld>
  <p:clrMapOvr>
    <a:masterClrMapping/>
  </p:clrMapOvr>
  <p:transition spd="slow"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14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2" name="Obdélník 1"/>
          <p:cNvSpPr/>
          <p:nvPr/>
        </p:nvSpPr>
        <p:spPr>
          <a:xfrm>
            <a:off x="-125269" y="1941513"/>
            <a:ext cx="9102001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cs-CZ" b="1" dirty="0">
                <a:latin typeface="+mn-lt"/>
              </a:rPr>
              <a:t>1.02f</a:t>
            </a:r>
            <a:r>
              <a:rPr lang="cs-CZ" dirty="0">
                <a:latin typeface="+mn-lt"/>
              </a:rPr>
              <a:t> – Otvor </a:t>
            </a: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cs-CZ" dirty="0">
                <a:latin typeface="+mn-lt"/>
              </a:rPr>
              <a:t>nástroje pro vytvoření otvoru ve střechách, podlahách - šachty (i v několika vrstvách), ve stěnách - průchody. 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cs-CZ" b="1" dirty="0">
                <a:latin typeface="+mn-lt"/>
              </a:rPr>
              <a:t>1.02g</a:t>
            </a:r>
            <a:r>
              <a:rPr lang="cs-CZ" i="1" dirty="0">
                <a:latin typeface="+mn-lt"/>
              </a:rPr>
              <a:t> – srovnávací rovina </a:t>
            </a: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cs-CZ" i="1" dirty="0">
                <a:latin typeface="+mn-lt"/>
              </a:rPr>
              <a:t> nástroj kterým začínáme každý projekt</a:t>
            </a:r>
            <a:r>
              <a:rPr lang="cs-CZ" dirty="0">
                <a:latin typeface="+mn-lt"/>
              </a:rPr>
              <a:t>.</a:t>
            </a: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cs-CZ" dirty="0">
                <a:latin typeface="+mn-lt"/>
              </a:rPr>
              <a:t> Osnova a podlaží. </a:t>
            </a: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cs-CZ" dirty="0">
                <a:latin typeface="+mn-lt"/>
              </a:rPr>
              <a:t>Slouží pro první vymezení prostoru. </a:t>
            </a: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cs-CZ" dirty="0">
                <a:latin typeface="+mn-lt"/>
              </a:rPr>
              <a:t>Osnova nám slouží jako vodící linky v půdorysech, zatímco podlaží nám v pohledu a později v řezu vymezuje výšky pater (podlaží), základů a celé budovy. 	</a:t>
            </a:r>
            <a:endParaRPr lang="cs-CZ" dirty="0"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70162"/>
      </p:ext>
    </p:extLst>
  </p:cSld>
  <p:clrMapOvr>
    <a:masterClrMapping/>
  </p:clrMapOvr>
  <p:transition spd="slow"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15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2" name="Obdélník 1"/>
          <p:cNvSpPr/>
          <p:nvPr/>
        </p:nvSpPr>
        <p:spPr>
          <a:xfrm>
            <a:off x="-125269" y="1941513"/>
            <a:ext cx="9102001" cy="3788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cs-CZ" b="1" dirty="0">
                <a:latin typeface="+mn-lt"/>
              </a:rPr>
              <a:t>1.02h</a:t>
            </a:r>
            <a:r>
              <a:rPr lang="cs-CZ" dirty="0">
                <a:latin typeface="+mn-lt"/>
              </a:rPr>
              <a:t> – Pracovní rovina</a:t>
            </a: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cs-CZ" dirty="0">
                <a:latin typeface="+mn-lt"/>
              </a:rPr>
              <a:t>určuje kam se vloží nové prvky</a:t>
            </a: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cs-CZ" dirty="0">
                <a:latin typeface="+mn-lt"/>
              </a:rPr>
              <a:t>Při vytváření základní konstrukce se s touto funkcí úplně nesetkáme. </a:t>
            </a: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cs-CZ" dirty="0">
                <a:latin typeface="+mn-lt"/>
              </a:rPr>
              <a:t>Pracovat s rovinou je potřeba v momentě vytváření krovu, ale někdy i při usazování vybavení objektu. </a:t>
            </a: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cs-CZ" dirty="0">
                <a:latin typeface="+mn-lt"/>
              </a:rPr>
              <a:t>Pokud se nám nedaří některý prvek umístit, jak potřebujeme, je zde možnost zobrazení roviny.</a:t>
            </a: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cs-CZ" dirty="0">
                <a:latin typeface="+mn-lt"/>
              </a:rPr>
              <a:t> Můžeme si tak zkontrolovat, jestli to není právě ten moment, kdy musíme pracovní rovinu upravit.	</a:t>
            </a:r>
            <a:endParaRPr lang="cs-CZ" dirty="0"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327989"/>
      </p:ext>
    </p:extLst>
  </p:cSld>
  <p:clrMapOvr>
    <a:masterClrMapping/>
  </p:clrMapOvr>
  <p:transition spd="slow"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16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19265" y="1430173"/>
            <a:ext cx="8368623" cy="3237029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/>
              <a:t>Konstrukce</a:t>
            </a:r>
          </a:p>
        </p:txBody>
      </p:sp>
      <p:sp>
        <p:nvSpPr>
          <p:cNvPr id="2" name="Obdélník 1"/>
          <p:cNvSpPr/>
          <p:nvPr/>
        </p:nvSpPr>
        <p:spPr>
          <a:xfrm>
            <a:off x="225783" y="3897149"/>
            <a:ext cx="8755586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latin typeface="+mn-lt"/>
                <a:ea typeface="Calibri" panose="020F0502020204030204" pitchFamily="34" charset="0"/>
              </a:rPr>
              <a:t>1.03a</a:t>
            </a:r>
            <a:r>
              <a:rPr lang="cs-CZ" dirty="0">
                <a:latin typeface="+mn-lt"/>
                <a:ea typeface="Calibri" panose="020F0502020204030204" pitchFamily="34" charset="0"/>
              </a:rPr>
              <a:t> </a:t>
            </a:r>
            <a:r>
              <a:rPr lang="cs-CZ" dirty="0">
                <a:latin typeface="+mn-lt"/>
              </a:rPr>
              <a:t>– </a:t>
            </a:r>
            <a:r>
              <a:rPr lang="cs-CZ" sz="1600" dirty="0"/>
              <a:t>konstrukce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složení je obdobné jako u karty architektura. Zde máme navíc prvky pro vytvoření nosníků, příhradových nosníků, ztužení a systému nosníků. Systém nosníků využijeme pro vytvoření krovu.	</a:t>
            </a:r>
            <a:br>
              <a:rPr lang="cs-CZ" sz="1600" dirty="0"/>
            </a:br>
            <a:endParaRPr lang="cs-CZ" sz="1600" dirty="0"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5122" name="Picture 2" descr="pás karet konstruk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4" y="1866057"/>
            <a:ext cx="9006526" cy="159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7749944" y="1332011"/>
            <a:ext cx="1156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821132174"/>
      </p:ext>
    </p:extLst>
  </p:cSld>
  <p:clrMapOvr>
    <a:masterClrMapping/>
  </p:clrMapOvr>
  <p:transition spd="slow"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17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8" name="Obdélník 7"/>
          <p:cNvSpPr/>
          <p:nvPr/>
        </p:nvSpPr>
        <p:spPr>
          <a:xfrm>
            <a:off x="206375" y="1840796"/>
            <a:ext cx="875558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latin typeface="+mn-lt"/>
                <a:ea typeface="Calibri" panose="020F0502020204030204" pitchFamily="34" charset="0"/>
              </a:rPr>
              <a:t>1.03b </a:t>
            </a:r>
            <a:r>
              <a:rPr lang="cs-CZ" dirty="0">
                <a:latin typeface="+mn-lt"/>
              </a:rPr>
              <a:t>– základy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pro vytvoření základů (patka, pás, deska) tak, aby bylo možné materiál i konstrukci zařadit do správné kategorie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Základy lze vytvořit i pomocí nástroje stěna.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Podle našich zkušeností tato možnost není vhodná, a to právě z důvodu špatného zařazení do jiné kategorie.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Tím pak může vznikat zmatek v databázi materiálů a jejich použití.</a:t>
            </a:r>
          </a:p>
        </p:txBody>
      </p:sp>
    </p:spTree>
    <p:extLst>
      <p:ext uri="{BB962C8B-B14F-4D97-AF65-F5344CB8AC3E}">
        <p14:creationId xmlns:p14="http://schemas.microsoft.com/office/powerpoint/2010/main" val="2969263935"/>
      </p:ext>
    </p:extLst>
  </p:cSld>
  <p:clrMapOvr>
    <a:masterClrMapping/>
  </p:clrMapOvr>
  <p:transition spd="slow"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18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8" name="Obdélník 7"/>
          <p:cNvSpPr/>
          <p:nvPr/>
        </p:nvSpPr>
        <p:spPr>
          <a:xfrm>
            <a:off x="388414" y="1561796"/>
            <a:ext cx="875558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latin typeface="+mn-lt"/>
              </a:rPr>
              <a:t>1.03c </a:t>
            </a:r>
            <a:r>
              <a:rPr lang="cs-CZ" dirty="0">
                <a:latin typeface="+mn-lt"/>
              </a:rPr>
              <a:t>– výztuž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pokud pracujeme na informačním modelu jako takovém, je potřeba zaznamenat do něj veškeré informace.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Je tedy vhodné zanést do modelu i informace ohledně výztuží.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Pro práci s tímto nástrojem je potřeba mít tvary výztuže předem nadefinované.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To ovšem souvisí s vytvářením nových komponentů, a to už je zase o něco složitější.</a:t>
            </a:r>
            <a:endParaRPr lang="cs-CZ" b="1" dirty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latin typeface="+mn-lt"/>
              </a:rPr>
              <a:t>1.03d</a:t>
            </a:r>
            <a:r>
              <a:rPr lang="cs-CZ" dirty="0">
                <a:latin typeface="+mn-lt"/>
              </a:rPr>
              <a:t> – otvory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znovu se nám nabízí možnosti vytváření otvorů.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Tentokrát nám karta nabízí nástroje navíc.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Jedná se o otvor vikýře a otvor na ploše.</a:t>
            </a:r>
            <a:endParaRPr lang="cs-CZ" dirty="0"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516882"/>
      </p:ext>
    </p:extLst>
  </p:cSld>
  <p:clrMapOvr>
    <a:masterClrMapping/>
  </p:clrMapOvr>
  <p:transition spd="slow"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Úvod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440" y="1604131"/>
            <a:ext cx="8392687" cy="381642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400" dirty="0"/>
              <a:t>Na úvod si řekneme pár informací a představíme si pracovní prostředí tohoto programu. 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Software </a:t>
            </a:r>
            <a:r>
              <a:rPr lang="cs-CZ" sz="2400" dirty="0" err="1"/>
              <a:t>Revit</a:t>
            </a:r>
            <a:r>
              <a:rPr lang="cs-CZ" sz="2400" dirty="0"/>
              <a:t> spadá do rodiny </a:t>
            </a:r>
            <a:r>
              <a:rPr lang="cs-CZ" sz="2400" dirty="0" err="1"/>
              <a:t>Autodesku</a:t>
            </a:r>
            <a:r>
              <a:rPr lang="cs-CZ" sz="2400" dirty="0"/>
              <a:t>. </a:t>
            </a:r>
            <a:r>
              <a:rPr lang="cs-CZ" sz="2000" i="1" dirty="0"/>
              <a:t>(Práce v něm je tedy podobná např. </a:t>
            </a:r>
            <a:r>
              <a:rPr lang="cs-CZ" sz="2000" i="1" dirty="0" err="1"/>
              <a:t>Autocadu</a:t>
            </a:r>
            <a:r>
              <a:rPr lang="cs-CZ" sz="2000" i="1" dirty="0"/>
              <a:t>)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Máme zde ale navíc možnost 3D modelu.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Verze programu </a:t>
            </a:r>
            <a:r>
              <a:rPr lang="cs-CZ" sz="2400" dirty="0" err="1"/>
              <a:t>Revit</a:t>
            </a:r>
            <a:r>
              <a:rPr lang="cs-CZ" sz="2400" dirty="0"/>
              <a:t> nejsou vzájemně plně kompatibilní. </a:t>
            </a:r>
            <a:r>
              <a:rPr lang="cs-CZ" sz="2000" i="1" dirty="0"/>
              <a:t>(To znamená, že pokud začnete pracovat ve verzi 2020, následně budete chtít projekt otevřít ve starší, nebo novější verzi, bude to pravděpodobně problém) </a:t>
            </a:r>
          </a:p>
          <a:p>
            <a:pPr>
              <a:lnSpc>
                <a:spcPct val="150000"/>
              </a:lnSpc>
            </a:pPr>
            <a:endParaRPr 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</p:spTree>
    <p:extLst>
      <p:ext uri="{BB962C8B-B14F-4D97-AF65-F5344CB8AC3E}">
        <p14:creationId xmlns:p14="http://schemas.microsoft.com/office/powerpoint/2010/main" val="460493379"/>
      </p:ext>
    </p:extLst>
  </p:cSld>
  <p:clrMapOvr>
    <a:masterClrMapping/>
  </p:clrMapOvr>
  <p:transition spd="slow"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16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8" name="Obdélník 7"/>
          <p:cNvSpPr/>
          <p:nvPr/>
        </p:nvSpPr>
        <p:spPr>
          <a:xfrm>
            <a:off x="388414" y="1810687"/>
            <a:ext cx="875558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latin typeface="+mn-lt"/>
              </a:rPr>
              <a:t>1.04</a:t>
            </a:r>
            <a:r>
              <a:rPr lang="cs-CZ" dirty="0">
                <a:latin typeface="+mn-lt"/>
              </a:rPr>
              <a:t> – systém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karty pod záložkou systém nám nabízejí nástroje pro TZB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Znovu platí, že komponenty nemusí být součástí instalované databáze a proto je potřeba jednotlivé části vytvořit.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dirty="0"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209799"/>
      </p:ext>
    </p:extLst>
  </p:cSld>
  <p:clrMapOvr>
    <a:masterClrMapping/>
  </p:clrMapOvr>
  <p:transition spd="slow"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20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	www.VSTECB.cz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82445" y="1690688"/>
            <a:ext cx="8368623" cy="3237029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/>
              <a:t>Vložit</a:t>
            </a:r>
          </a:p>
        </p:txBody>
      </p:sp>
      <p:pic>
        <p:nvPicPr>
          <p:cNvPr id="6146" name="Picture 2" descr="pás karet vlož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63" y="2602067"/>
            <a:ext cx="9018394" cy="2138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7881227" y="2356685"/>
            <a:ext cx="1156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872584885"/>
      </p:ext>
    </p:extLst>
  </p:cSld>
  <p:clrMapOvr>
    <a:masterClrMapping/>
  </p:clrMapOvr>
  <p:transition spd="slow"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21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8" name="Obdélník 7"/>
          <p:cNvSpPr/>
          <p:nvPr/>
        </p:nvSpPr>
        <p:spPr>
          <a:xfrm>
            <a:off x="388414" y="1690688"/>
            <a:ext cx="875558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b="1" dirty="0">
                <a:latin typeface="+mn-lt"/>
              </a:rPr>
              <a:t>1.05 </a:t>
            </a:r>
            <a:r>
              <a:rPr lang="cs-CZ" dirty="0">
                <a:latin typeface="+mn-lt"/>
              </a:rPr>
              <a:t>–připojování a import dalších souborů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připojením souborů méně zatěžujete počítač (procesor)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Pokud soubor naimportujeme přímo do našeho souboru, zvětšíme tím objem dat a práce se nám tak může zkomplikovat v důsledku nedostatečné kapacity počítače.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Toto platí obzvlášť při práci s mračnem bodů, jiným </a:t>
            </a:r>
            <a:r>
              <a:rPr lang="cs-CZ" dirty="0" err="1">
                <a:latin typeface="+mn-lt"/>
              </a:rPr>
              <a:t>Revit</a:t>
            </a:r>
            <a:r>
              <a:rPr lang="cs-CZ" dirty="0">
                <a:latin typeface="+mn-lt"/>
              </a:rPr>
              <a:t> souborem, či pokud potřebujeme do projektu načíst situaci.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Další výhodou pouhého připojení je i to, že změny provedené v kořenovém souboru se nám aktualizují i v našem projektu.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Lze tedy s jednotlivými částmi pracovat zvlášť.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>
              <a:latin typeface="+mn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88414" y="5014675"/>
            <a:ext cx="85214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+mn-lt"/>
              </a:rPr>
              <a:t>1.05c</a:t>
            </a:r>
            <a:r>
              <a:rPr lang="cs-CZ" dirty="0">
                <a:latin typeface="+mn-lt"/>
              </a:rPr>
              <a:t> – načíst z knihovny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jedná se o komponenty stažené, či modelované zvlášť. Pokud je potřebujeme dostat do našeho projektu, je možné použít tento nástroj.</a:t>
            </a:r>
          </a:p>
        </p:txBody>
      </p:sp>
    </p:spTree>
    <p:extLst>
      <p:ext uri="{BB962C8B-B14F-4D97-AF65-F5344CB8AC3E}">
        <p14:creationId xmlns:p14="http://schemas.microsoft.com/office/powerpoint/2010/main" val="1043315053"/>
      </p:ext>
    </p:extLst>
  </p:cSld>
  <p:clrMapOvr>
    <a:masterClrMapping/>
  </p:clrMapOvr>
  <p:transition spd="slow"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22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501846" y="1690688"/>
            <a:ext cx="8368623" cy="3237029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/>
              <a:t>Poznámky</a:t>
            </a:r>
          </a:p>
        </p:txBody>
      </p:sp>
      <p:pic>
        <p:nvPicPr>
          <p:cNvPr id="7170" name="Picture 2" descr="pás karet poznámk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31" y="2041409"/>
            <a:ext cx="8596938" cy="156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97340" y="4202348"/>
            <a:ext cx="81497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+mn-lt"/>
                <a:ea typeface="Calibri" panose="020F0502020204030204" pitchFamily="34" charset="0"/>
              </a:rPr>
              <a:t>1.06</a:t>
            </a:r>
            <a:r>
              <a:rPr lang="cs-CZ" dirty="0">
                <a:latin typeface="+mn-lt"/>
                <a:ea typeface="Calibri" panose="020F0502020204030204" pitchFamily="34" charset="0"/>
              </a:rPr>
              <a:t> – poznámky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  <a:ea typeface="Calibri" panose="020F0502020204030204" pitchFamily="34" charset="0"/>
              </a:rPr>
              <a:t>vše, co potřebujeme pro vytváření poznámek, najdeme na této kartě.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  <a:ea typeface="Calibri" panose="020F0502020204030204" pitchFamily="34" charset="0"/>
              </a:rPr>
              <a:t>Poznámky se dají vložit do aktuálního pohledu, nebo do samotného výkresu. </a:t>
            </a:r>
            <a:endParaRPr lang="cs-CZ" dirty="0">
              <a:latin typeface="+mn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7749944" y="1332011"/>
            <a:ext cx="1156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44334901"/>
      </p:ext>
    </p:extLst>
  </p:cSld>
  <p:clrMapOvr>
    <a:masterClrMapping/>
  </p:clrMapOvr>
  <p:transition spd="slow"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23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8" name="Obdélník 7"/>
          <p:cNvSpPr/>
          <p:nvPr/>
        </p:nvSpPr>
        <p:spPr>
          <a:xfrm>
            <a:off x="388414" y="1871108"/>
            <a:ext cx="875558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b="1" dirty="0">
                <a:latin typeface="+mn-lt"/>
              </a:rPr>
              <a:t>1.06a </a:t>
            </a:r>
            <a:r>
              <a:rPr lang="cs-CZ" dirty="0">
                <a:latin typeface="+mn-lt"/>
              </a:rPr>
              <a:t>- kóty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zarovnané, lineární, výškové, souřadnicové body, radiální i úhlové kóty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b="1" dirty="0">
                <a:latin typeface="+mn-lt"/>
              </a:rPr>
              <a:t>1.06b</a:t>
            </a:r>
            <a:r>
              <a:rPr lang="cs-CZ" dirty="0">
                <a:latin typeface="+mn-lt"/>
              </a:rPr>
              <a:t> - detail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připravené nástroje pro dokreslování, izolace, vymezení oblastí, či vložení předem vytvořených komponentů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b="1" dirty="0">
                <a:latin typeface="+mn-lt"/>
              </a:rPr>
              <a:t>1.06c </a:t>
            </a:r>
            <a:r>
              <a:rPr lang="cs-CZ" dirty="0">
                <a:latin typeface="+mn-lt"/>
              </a:rPr>
              <a:t>– popisek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číslování schodů, nebo například číslování místností a prostorů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b="1" dirty="0">
                <a:latin typeface="+mn-lt"/>
              </a:rPr>
              <a:t>1.06d</a:t>
            </a:r>
            <a:r>
              <a:rPr lang="cs-CZ" dirty="0">
                <a:latin typeface="+mn-lt"/>
              </a:rPr>
              <a:t> – symbol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 symboly, které jsou potřebné ve 2D pohledech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trajektorie schodiště, odkazové symboly k poznámkám (symbol se zaznamená pouze do aktuálního pohledu)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>
              <a:latin typeface="+mn-lt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4364460"/>
      </p:ext>
    </p:extLst>
  </p:cSld>
  <p:clrMapOvr>
    <a:masterClrMapping/>
  </p:clrMapOvr>
  <p:transition spd="slow"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24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501846" y="1690688"/>
            <a:ext cx="8368623" cy="3237029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/>
              <a:t>Analyzovat</a:t>
            </a:r>
          </a:p>
        </p:txBody>
      </p:sp>
      <p:pic>
        <p:nvPicPr>
          <p:cNvPr id="8194" name="Picture 2" descr="pás karet analyzova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96971"/>
            <a:ext cx="8842429" cy="1708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01846" y="4297840"/>
            <a:ext cx="2165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+mn-lt"/>
                <a:ea typeface="Calibri" panose="020F0502020204030204" pitchFamily="34" charset="0"/>
              </a:rPr>
              <a:t>1.07</a:t>
            </a:r>
            <a:r>
              <a:rPr lang="cs-CZ" dirty="0">
                <a:latin typeface="+mn-lt"/>
                <a:ea typeface="Calibri" panose="020F0502020204030204" pitchFamily="34" charset="0"/>
              </a:rPr>
              <a:t> – analyzovat </a:t>
            </a:r>
            <a:endParaRPr lang="cs-CZ" dirty="0">
              <a:latin typeface="+mn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7803551" y="1715276"/>
            <a:ext cx="1156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30396854"/>
      </p:ext>
    </p:extLst>
  </p:cSld>
  <p:clrMapOvr>
    <a:masterClrMapping/>
  </p:clrMapOvr>
  <p:transition spd="slow"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25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8" name="Obdélník 7"/>
          <p:cNvSpPr/>
          <p:nvPr/>
        </p:nvSpPr>
        <p:spPr>
          <a:xfrm>
            <a:off x="206375" y="1936180"/>
            <a:ext cx="8755586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b="1" dirty="0">
                <a:latin typeface="+mn-lt"/>
              </a:rPr>
              <a:t>1.07a</a:t>
            </a:r>
            <a:r>
              <a:rPr lang="cs-CZ" dirty="0">
                <a:latin typeface="+mn-lt"/>
              </a:rPr>
              <a:t> – prostory a zóny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nástroj pro výpočet ploch a objemů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je umístěn právě na této záložce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oddělovač prostoru - využijeme v případě, že jedna místnost je využívána za různým účelem například kuchyň a obývák </a:t>
            </a:r>
            <a:r>
              <a:rPr lang="cs-CZ" i="1" dirty="0">
                <a:latin typeface="+mn-lt"/>
              </a:rPr>
              <a:t>(Stanovíme si tak hranici místností a následně můžeme každou část očíslovat zvlášť)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 Je zde také možnost pro barevné rozlišení zón či přidání popisku prostoru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b="1" dirty="0">
                <a:latin typeface="+mn-lt"/>
              </a:rPr>
              <a:t>1.07b</a:t>
            </a:r>
            <a:r>
              <a:rPr lang="cs-CZ" dirty="0">
                <a:latin typeface="+mn-lt"/>
              </a:rPr>
              <a:t> – zprávy a výkazy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tento nástroj nyní využívat nebudeme, je ale dobré mít ho na paměti.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V momentě, kdy potřebujeme z modelu dostat výkaz materiálu či prvků, budeme tento nástroj potřebovat.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>
              <a:latin typeface="+mn-lt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5304005"/>
      </p:ext>
    </p:extLst>
  </p:cSld>
  <p:clrMapOvr>
    <a:masterClrMapping/>
  </p:clrMapOvr>
  <p:transition spd="slow"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ás karet objemy a teré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3505"/>
            <a:ext cx="9052278" cy="188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26		</a:t>
            </a:r>
            <a:r>
              <a:rPr lang="cs-CZ" sz="1400" dirty="0">
                <a:solidFill>
                  <a:prstClr val="white"/>
                </a:solidFill>
              </a:rPr>
              <a:t>Kurzy pro společnost 4.0, CZ.02.2.69/0.0/0.0/16_031/0011591 		</a:t>
            </a:r>
            <a:r>
              <a:rPr lang="cs-CZ" dirty="0"/>
              <a:t>www.VSTECB.cz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87688" y="1516876"/>
            <a:ext cx="8368623" cy="3237029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/>
              <a:t>Objemy a pozemek</a:t>
            </a:r>
          </a:p>
        </p:txBody>
      </p:sp>
      <p:sp>
        <p:nvSpPr>
          <p:cNvPr id="3" name="Obdélník 2"/>
          <p:cNvSpPr/>
          <p:nvPr/>
        </p:nvSpPr>
        <p:spPr>
          <a:xfrm>
            <a:off x="206375" y="3322171"/>
            <a:ext cx="8169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+mn-lt"/>
              </a:rPr>
              <a:t>1.08</a:t>
            </a:r>
            <a:r>
              <a:rPr lang="cs-CZ" dirty="0">
                <a:latin typeface="+mn-lt"/>
              </a:rPr>
              <a:t> – objemy a pozemek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příkazy na této kartě jsou rozdělené do dvou částí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První se zabývá objemovými prvky, které je možné do projektu vkládat z knihovny, případně si je domodelovat jako novou rodinu. </a:t>
            </a:r>
          </a:p>
        </p:txBody>
      </p:sp>
      <p:sp>
        <p:nvSpPr>
          <p:cNvPr id="10" name="Obdélník 9"/>
          <p:cNvSpPr/>
          <p:nvPr/>
        </p:nvSpPr>
        <p:spPr>
          <a:xfrm>
            <a:off x="296692" y="4690624"/>
            <a:ext cx="8755586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+mn-lt"/>
              </a:rPr>
              <a:t>1.08a</a:t>
            </a:r>
            <a:r>
              <a:rPr lang="cs-CZ" dirty="0">
                <a:latin typeface="+mn-lt"/>
              </a:rPr>
              <a:t> – Vytvořit terén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se setkáme s nástroji pro vložení a modelování terénu.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+mn-lt"/>
              </a:rPr>
              <a:t>1.08b</a:t>
            </a:r>
            <a:r>
              <a:rPr lang="cs-CZ" dirty="0">
                <a:latin typeface="+mn-lt"/>
              </a:rPr>
              <a:t> – Upravit terén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nabízejí možnosti vytváření podoblastí, hranic pozemku, rozdělování povrchů.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Na těchto nástrojích funguje výše zmiňovaná animovaná nápověda.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>
              <a:latin typeface="+mn-lt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3379622"/>
      </p:ext>
    </p:extLst>
  </p:cSld>
  <p:clrMapOvr>
    <a:masterClrMapping/>
  </p:clrMapOvr>
  <p:transition spd="slow" advClick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ás karet pohl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" y="1901588"/>
            <a:ext cx="9152060" cy="177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27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50164" y="1403199"/>
            <a:ext cx="8368623" cy="3237029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/>
              <a:t>Pohled</a:t>
            </a:r>
          </a:p>
        </p:txBody>
      </p:sp>
      <p:sp>
        <p:nvSpPr>
          <p:cNvPr id="3" name="Obdélník 2"/>
          <p:cNvSpPr/>
          <p:nvPr/>
        </p:nvSpPr>
        <p:spPr>
          <a:xfrm>
            <a:off x="206375" y="4128298"/>
            <a:ext cx="81695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+mn-lt"/>
              </a:rPr>
              <a:t>1.09a</a:t>
            </a:r>
            <a:r>
              <a:rPr lang="cs-CZ" dirty="0">
                <a:latin typeface="+mn-lt"/>
              </a:rPr>
              <a:t> – grafika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důležitá záložka z těchto možností je Viditelnost/zobrazení – zde najdeme výčet všech kategorií, které obsahuje náš soubor. V kategoriích je možné upravovat viditelnost jednotlivých prvků – pouze podle kategorie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3844771"/>
      </p:ext>
    </p:extLst>
  </p:cSld>
  <p:clrMapOvr>
    <a:masterClrMapping/>
  </p:clrMapOvr>
  <p:transition spd="slow"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28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340190" y="1626761"/>
            <a:ext cx="816951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+mn-lt"/>
              </a:rPr>
              <a:t>Co to znamená 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Například vybavení objektu jako kuchyňská linka, parapet, kuchyňská deska, stůl apod. se nám dle nastavení řadí do kategorie truhlářské výrobky.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V momentě, kdy potřebujeme tyto prvky skrýt, nebo alespoň částečně ztlumit, najdeme si v databázi kategorii truhlářské výrobky a zvolíme, jakou možnost aktuálně potřebujeme.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Jednotlivé prvky se dají skrývat jednoduše.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Označíme prvek, klikneme na pravé tlačítko myši a zvolíme ze seznamu možnost „skrýt v pohledu“ a následně zvolíme jednu z nabízených možností – prvky, kategorie, podle filtru.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Prvek se skryje v aktuálním pohledu.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Je pravděpodobné, že budete potřebovat skrytý objekt znovu zobrazit. </a:t>
            </a:r>
            <a:endParaRPr lang="cs-CZ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3359601"/>
      </p:ext>
    </p:extLst>
  </p:cSld>
  <p:clrMapOvr>
    <a:masterClrMapping/>
  </p:clrMapOvr>
  <p:transition spd="slow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Úvod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440" y="1604131"/>
            <a:ext cx="8392687" cy="381642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400" dirty="0" err="1"/>
              <a:t>Revit</a:t>
            </a:r>
            <a:r>
              <a:rPr lang="cs-CZ" sz="2400" dirty="0"/>
              <a:t> je postavený tak aby se v nadcházející době mohl využívat v rámci modernizace stavebnictví.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2200" b="1" dirty="0"/>
              <a:t>Co to znamená ? </a:t>
            </a:r>
          </a:p>
          <a:p>
            <a:pPr lvl="1">
              <a:lnSpc>
                <a:spcPct val="150000"/>
              </a:lnSpc>
            </a:pPr>
            <a:r>
              <a:rPr lang="cs-CZ" sz="2100" dirty="0" err="1"/>
              <a:t>Revit</a:t>
            </a:r>
            <a:r>
              <a:rPr lang="cs-CZ" sz="2100" dirty="0"/>
              <a:t> bude a už nyní v některých firmách je využíván pro BIM </a:t>
            </a:r>
            <a:r>
              <a:rPr lang="cs-CZ" sz="2100" i="1" dirty="0"/>
              <a:t>(</a:t>
            </a:r>
            <a:r>
              <a:rPr lang="cs-CZ" sz="2100" i="1" dirty="0" err="1"/>
              <a:t>Building</a:t>
            </a:r>
            <a:r>
              <a:rPr lang="cs-CZ" sz="2100" i="1" dirty="0"/>
              <a:t> </a:t>
            </a:r>
            <a:r>
              <a:rPr lang="cs-CZ" sz="2100" i="1" dirty="0" err="1"/>
              <a:t>information</a:t>
            </a:r>
            <a:r>
              <a:rPr lang="cs-CZ" sz="2100" i="1" dirty="0"/>
              <a:t> modelling) </a:t>
            </a:r>
            <a:r>
              <a:rPr lang="cs-CZ" sz="2100" dirty="0"/>
              <a:t>to znamená informační model budovy, nebo také digitální dvojče se vším všudy, a to od projektování přes výstavbu po užívání a údržbu.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2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</p:spTree>
    <p:extLst>
      <p:ext uri="{BB962C8B-B14F-4D97-AF65-F5344CB8AC3E}">
        <p14:creationId xmlns:p14="http://schemas.microsoft.com/office/powerpoint/2010/main" val="74226866"/>
      </p:ext>
    </p:extLst>
  </p:cSld>
  <p:clrMapOvr>
    <a:masterClrMapping/>
  </p:clrMapOvr>
  <p:transition spd="slow" advClick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29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326212" y="1941513"/>
            <a:ext cx="84915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Přes ikonku žárovky </a:t>
            </a:r>
            <a:r>
              <a:rPr lang="cs-CZ" sz="2000" b="1" dirty="0">
                <a:latin typeface="+mn-lt"/>
              </a:rPr>
              <a:t>(2)</a:t>
            </a:r>
            <a:r>
              <a:rPr lang="cs-CZ" sz="2000" dirty="0">
                <a:latin typeface="+mn-lt"/>
              </a:rPr>
              <a:t>, kterou najdeme na spodní liště pracovních oken </a:t>
            </a:r>
            <a:r>
              <a:rPr lang="cs-CZ" sz="2000" b="1" dirty="0">
                <a:latin typeface="+mn-lt"/>
              </a:rPr>
              <a:t>(1)</a:t>
            </a:r>
            <a:r>
              <a:rPr lang="cs-CZ" sz="2000" dirty="0">
                <a:latin typeface="+mn-lt"/>
              </a:rPr>
              <a:t> (řez, půdorys, 3D pohled, apod.)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Vše je vyobrazeno na následujícím obrázku.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Po stisknutí ikony se žárovkou nám pracovní plocha zrůžoví a skryté prvky se nám objeví v růžové barvě.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Kliknutím označíme prvek, který chceme zviditelnit </a:t>
            </a:r>
            <a:r>
              <a:rPr lang="cs-CZ" sz="2000" b="1" dirty="0">
                <a:latin typeface="+mn-lt"/>
              </a:rPr>
              <a:t>(3)</a:t>
            </a:r>
            <a:r>
              <a:rPr lang="cs-CZ" sz="2000" dirty="0">
                <a:latin typeface="+mn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V nabídce na pásu karet se nám objeví nová záložka „Upravit/opravit“ která nám nabízí možnost „Zobrazit kategorii“ </a:t>
            </a:r>
            <a:r>
              <a:rPr lang="cs-CZ" sz="2000" b="1" dirty="0">
                <a:latin typeface="+mn-lt"/>
              </a:rPr>
              <a:t>(4)</a:t>
            </a:r>
            <a:r>
              <a:rPr lang="cs-CZ" sz="2000" dirty="0">
                <a:latin typeface="+mn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Přes tento příkaz vybraný prvek znovu zviditelníme.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Režim skrytých prvků vypneme opětovným kliknutím na žárovku.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1" dirty="0">
              <a:latin typeface="+mn-lt"/>
            </a:endParaRPr>
          </a:p>
          <a:p>
            <a:endParaRPr lang="cs-CZ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3946750"/>
      </p:ext>
    </p:extLst>
  </p:cSld>
  <p:clrMapOvr>
    <a:masterClrMapping/>
  </p:clrMapOvr>
  <p:transition spd="slow"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30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326212" y="1336021"/>
            <a:ext cx="84915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+mn-lt"/>
              </a:rPr>
              <a:t>Skryté prvky</a:t>
            </a:r>
          </a:p>
          <a:p>
            <a:endParaRPr lang="cs-CZ" sz="2000" b="1" dirty="0">
              <a:latin typeface="+mn-lt"/>
            </a:endParaRPr>
          </a:p>
        </p:txBody>
      </p:sp>
      <p:pic>
        <p:nvPicPr>
          <p:cNvPr id="11266" name="Picture 2" descr="skryté prvk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716167"/>
            <a:ext cx="8852389" cy="473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7469894" y="1344043"/>
            <a:ext cx="1156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281995150"/>
      </p:ext>
    </p:extLst>
  </p:cSld>
  <p:clrMapOvr>
    <a:masterClrMapping/>
  </p:clrMapOvr>
  <p:transition spd="slow"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31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487244" y="2219683"/>
            <a:ext cx="81695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+mn-lt"/>
              </a:rPr>
              <a:t>1.09b</a:t>
            </a:r>
            <a:r>
              <a:rPr lang="cs-CZ" dirty="0">
                <a:latin typeface="+mn-lt"/>
              </a:rPr>
              <a:t> – Vytvořit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záložka pro vytvoření řezů, vybrání detailů, půdorysných pohledů a 3D zobrazení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+mn-lt"/>
              </a:rPr>
              <a:t>1.09c</a:t>
            </a:r>
            <a:r>
              <a:rPr lang="cs-CZ" dirty="0">
                <a:latin typeface="+mn-lt"/>
              </a:rPr>
              <a:t> – kompletace výkresu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jsou dvě možnosti pro vytvoření nového výkresu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Jedna z možností je právě přes tuto záložku a příkaz výkres.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Objeví se nám nabídka s formáty výkresů.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Po potvrzení se otevře nový prázdný výkres s popisovým polem.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9195888"/>
      </p:ext>
    </p:extLst>
  </p:cSld>
  <p:clrMapOvr>
    <a:masterClrMapping/>
  </p:clrMapOvr>
  <p:transition spd="slow" advClick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ás karet správ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6" y="1839657"/>
            <a:ext cx="8959948" cy="211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32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34538" y="1403200"/>
            <a:ext cx="8384250" cy="538314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/>
              <a:t>Správa</a:t>
            </a:r>
          </a:p>
        </p:txBody>
      </p:sp>
      <p:sp>
        <p:nvSpPr>
          <p:cNvPr id="3" name="Obdélník 2"/>
          <p:cNvSpPr/>
          <p:nvPr/>
        </p:nvSpPr>
        <p:spPr>
          <a:xfrm>
            <a:off x="334538" y="4416031"/>
            <a:ext cx="8169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+mn-lt"/>
              </a:rPr>
              <a:t>1.10</a:t>
            </a:r>
            <a:r>
              <a:rPr lang="cs-CZ" dirty="0">
                <a:latin typeface="+mn-lt"/>
              </a:rPr>
              <a:t> – záložka správy nám nabízí mnoho možností pro úpravu a nastavení potřebných nástrojů</a:t>
            </a:r>
          </a:p>
        </p:txBody>
      </p:sp>
    </p:spTree>
    <p:extLst>
      <p:ext uri="{BB962C8B-B14F-4D97-AF65-F5344CB8AC3E}">
        <p14:creationId xmlns:p14="http://schemas.microsoft.com/office/powerpoint/2010/main" val="1660583898"/>
      </p:ext>
    </p:extLst>
  </p:cSld>
  <p:clrMapOvr>
    <a:masterClrMapping/>
  </p:clrMapOvr>
  <p:transition spd="slow" advClick="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33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	</a:t>
            </a:r>
            <a:r>
              <a:rPr lang="cs-CZ" dirty="0"/>
              <a:t>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386883" y="1777623"/>
            <a:ext cx="816951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1.10a </a:t>
            </a:r>
            <a:r>
              <a:rPr lang="cs-CZ" dirty="0"/>
              <a:t>– Nastavení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 Možnost nastavení materiálů, jednotek projektu, globální parametrů.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V této počáteční fázi je pro nás z karty nastavení nejpodstatnější možnost úprav materiálů.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I zde ale platí, že čím více materiálů do modelu navolíme, tím více dat musí počítač zpracovávat, a tak se rychlost zpracování počítače může snížit.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1.10b</a:t>
            </a:r>
            <a:r>
              <a:rPr lang="cs-CZ" dirty="0"/>
              <a:t> – Doplňková nastavení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na obrázku je paletka doplňkových nastavení rozbalená.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V těchto záložkách lze upravovat nastavení materiálových položek, popisky pohledů a řezů.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Pro nás je v tuto chvíli opět důležitá jen jedna část a ta se týká nastavení stylu a typu čar </a:t>
            </a:r>
            <a:r>
              <a:rPr lang="cs-CZ" b="1" dirty="0"/>
              <a:t>(1)</a:t>
            </a:r>
            <a:r>
              <a:rPr lang="cs-CZ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Na následujícím obrázku je zjednodušeně ukázán postup nastavení čar. 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4032926"/>
      </p:ext>
    </p:extLst>
  </p:cSld>
  <p:clrMapOvr>
    <a:masterClrMapping/>
  </p:clrMapOvr>
  <p:transition spd="slow" advClick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34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386883" y="1777623"/>
            <a:ext cx="81695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+mn-lt"/>
              </a:rPr>
              <a:t>Nastavení čar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zobrazíme si možnost „Tloušťky čar“ </a:t>
            </a:r>
            <a:r>
              <a:rPr lang="cs-CZ" sz="2000" b="1" dirty="0">
                <a:latin typeface="+mn-lt"/>
              </a:rPr>
              <a:t>(a)</a:t>
            </a:r>
            <a:r>
              <a:rPr lang="cs-CZ" sz="2000" dirty="0">
                <a:latin typeface="+mn-lt"/>
              </a:rPr>
              <a:t> dle měřítka výkresu a požadavku na </a:t>
            </a:r>
            <a:r>
              <a:rPr lang="cs-CZ" sz="2000" dirty="0" err="1">
                <a:latin typeface="+mn-lt"/>
              </a:rPr>
              <a:t>toušťku</a:t>
            </a:r>
            <a:r>
              <a:rPr lang="cs-CZ" sz="2000" dirty="0">
                <a:latin typeface="+mn-lt"/>
              </a:rPr>
              <a:t> čáry získáme číslo, v našem případě číslo tři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Číslo si musíme zapamatovat a potvrdíme „OK“.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Zobrazíme tabulku „Vzory čar“ </a:t>
            </a:r>
            <a:r>
              <a:rPr lang="cs-CZ" sz="2000" b="1" dirty="0">
                <a:latin typeface="+mn-lt"/>
              </a:rPr>
              <a:t>(b)</a:t>
            </a:r>
            <a:r>
              <a:rPr lang="cs-CZ" sz="2000" dirty="0">
                <a:latin typeface="+mn-lt"/>
              </a:rPr>
              <a:t> najdeme potřebný vzor, jméno si zapamatujeme a potvrdíme „OK“.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Nyní otevřeme nabídku „Styly čar“ </a:t>
            </a:r>
            <a:r>
              <a:rPr lang="cs-CZ" sz="2000" b="1" dirty="0">
                <a:latin typeface="+mn-lt"/>
              </a:rPr>
              <a:t>(c)</a:t>
            </a:r>
            <a:r>
              <a:rPr lang="cs-CZ" sz="2000" dirty="0">
                <a:latin typeface="+mn-lt"/>
              </a:rPr>
              <a:t>, zadáme požadavek „Nový“ a zapamatované údaje zaznamenáme do tabulky, přiřadíme jméno a barvu a potvrdíme.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4303318"/>
      </p:ext>
    </p:extLst>
  </p:cSld>
  <p:clrMapOvr>
    <a:masterClrMapping/>
  </p:clrMapOvr>
  <p:transition spd="slow" advClick="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35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297673" y="1423680"/>
            <a:ext cx="8169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+mn-lt"/>
              </a:rPr>
              <a:t>Nové typy čar</a:t>
            </a:r>
            <a:endParaRPr lang="cs-CZ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+mn-lt"/>
            </a:endParaRPr>
          </a:p>
        </p:txBody>
      </p:sp>
      <p:pic>
        <p:nvPicPr>
          <p:cNvPr id="13314" name="Picture 2" descr="typy č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3" y="1941513"/>
            <a:ext cx="8584927" cy="4588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7653999" y="1614955"/>
            <a:ext cx="1156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78946875"/>
      </p:ext>
    </p:extLst>
  </p:cSld>
  <p:clrMapOvr>
    <a:masterClrMapping/>
  </p:clrMapOvr>
  <p:transition spd="slow" advClick="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362686"/>
            <a:ext cx="9090025" cy="872389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36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297673" y="1423680"/>
            <a:ext cx="8169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+mn-lt"/>
              </a:rPr>
              <a:t>Prohlížeč projektu</a:t>
            </a:r>
            <a:endParaRPr lang="cs-CZ" sz="2000" dirty="0">
              <a:latin typeface="+mn-lt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7653999" y="1614955"/>
            <a:ext cx="1156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400" dirty="0"/>
          </a:p>
        </p:txBody>
      </p:sp>
      <p:pic>
        <p:nvPicPr>
          <p:cNvPr id="14338" name="Picture 2" descr="prohlížeč projekt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6358"/>
            <a:ext cx="9087781" cy="351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169092"/>
      </p:ext>
    </p:extLst>
  </p:cSld>
  <p:clrMapOvr>
    <a:masterClrMapping/>
  </p:clrMapOvr>
  <p:transition spd="slow" advClick="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37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464942" y="2081183"/>
            <a:ext cx="86790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+mn-lt"/>
              </a:rPr>
              <a:t>Prohlížeč projektu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důležitá část pracovní plochy pro práci s objektem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Najdeme zde výpis pohledů, výkresů, řezů, půdorysů a později legend či výkazů.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Odkazy v prohlížeči projektu úzce souvisí s třetí částí, a to s vlastní pracovní plochou.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První kroky při vytváření nového souboru musí vycházet odtud.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7269411"/>
      </p:ext>
    </p:extLst>
  </p:cSld>
  <p:clrMapOvr>
    <a:masterClrMapping/>
  </p:clrMapOvr>
  <p:transition spd="slow" advClick="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38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119254" y="1502688"/>
            <a:ext cx="867905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Vytvoříme si půdorysy </a:t>
            </a:r>
            <a:r>
              <a:rPr lang="cs-CZ" b="1" dirty="0">
                <a:latin typeface="+mn-lt"/>
              </a:rPr>
              <a:t>(2)</a:t>
            </a:r>
            <a:r>
              <a:rPr lang="cs-CZ" dirty="0">
                <a:latin typeface="+mn-lt"/>
              </a:rPr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V záložce pohledy </a:t>
            </a:r>
            <a:r>
              <a:rPr lang="cs-CZ" b="1" dirty="0">
                <a:latin typeface="+mn-lt"/>
              </a:rPr>
              <a:t>(1)</a:t>
            </a:r>
            <a:r>
              <a:rPr lang="cs-CZ" dirty="0">
                <a:latin typeface="+mn-lt"/>
              </a:rPr>
              <a:t> v prohlížeči projektu vybereme libovolný pohled (jižní, severní, východní, západní).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Otevřeme ho přetažením na pracovní plochu, nebo dvojklikem.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Objeví se nám pohled, a protože pracujeme v přednastavené šabloně, tak se nám zobrazí přednastavené výškové osy.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Ty upravíme dle vlastních požadavků.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Způsobů pro přidávání výškových os je více.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První jsme si představili při procházení pásu karet na záložce architektury mezi nástroji srovnávací roviny.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Druhý způsob je jednoduchý, kliknutím označíme jednu z os, klikneme pravé tlačítko myši a z nabídky vybereme možnost vytvořit podobné.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Následně přejedeme do prostoru a v požadovaném místě vytvoříme novou osu.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Výšku lze přepsáním upravit.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V momentě, kdy vytvoříme novou výšku, vytvoří se nám zároveň nové podlaží – tedy položka v kategorii půdorysy </a:t>
            </a:r>
            <a:r>
              <a:rPr lang="cs-CZ" b="1" dirty="0">
                <a:latin typeface="+mn-lt"/>
              </a:rPr>
              <a:t>(2).</a:t>
            </a:r>
            <a:endParaRPr lang="cs-CZ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1273909"/>
      </p:ext>
    </p:extLst>
  </p:cSld>
  <p:clrMapOvr>
    <a:masterClrMapping/>
  </p:clrMapOvr>
  <p:transition spd="slow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Úvod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3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720725" y="1941513"/>
            <a:ext cx="7886700" cy="3237029"/>
          </a:xfrm>
        </p:spPr>
        <p:txBody>
          <a:bodyPr/>
          <a:lstStyle/>
          <a:p>
            <a:r>
              <a:rPr lang="cs-CZ" sz="2400" dirty="0"/>
              <a:t>Informace uvedené v následující části prezentace jsou čerpané především z našich zkušeností.</a:t>
            </a:r>
          </a:p>
          <a:p>
            <a:r>
              <a:rPr lang="cs-CZ" sz="2400" dirty="0"/>
              <a:t>Proto není vyloučeno, že by některé kroky šli provést jiným způsobem.</a:t>
            </a:r>
          </a:p>
          <a:p>
            <a:r>
              <a:rPr lang="cs-CZ" sz="2400" dirty="0"/>
              <a:t>Obrázkové i textové materiály jsou vytvářeny na základě pracovních zkušeností ve verzi </a:t>
            </a:r>
            <a:r>
              <a:rPr lang="cs-CZ" sz="2400" dirty="0" err="1"/>
              <a:t>Revit</a:t>
            </a:r>
            <a:r>
              <a:rPr lang="cs-CZ" sz="2400" dirty="0"/>
              <a:t> 2018. </a:t>
            </a:r>
          </a:p>
          <a:p>
            <a:r>
              <a:rPr lang="cs-CZ" sz="2400" dirty="0"/>
              <a:t>Je tedy možné, že se prostředí novějších či starších verzí bude v některých případech lišit.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886907291"/>
      </p:ext>
    </p:extLst>
  </p:cSld>
  <p:clrMapOvr>
    <a:masterClrMapping/>
  </p:clrMapOvr>
  <p:transition spd="slow" advClick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39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232471" y="2283273"/>
            <a:ext cx="867905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V prohlížeči projektu nalezneme také kategorii 3D pohled </a:t>
            </a:r>
            <a:r>
              <a:rPr lang="cs-CZ" sz="2000" b="1" dirty="0">
                <a:latin typeface="+mn-lt"/>
              </a:rPr>
              <a:t>(3)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Po </a:t>
            </a:r>
            <a:r>
              <a:rPr lang="cs-CZ" sz="2000" dirty="0" err="1">
                <a:latin typeface="+mn-lt"/>
              </a:rPr>
              <a:t>rozkliknutí</a:t>
            </a:r>
            <a:r>
              <a:rPr lang="cs-CZ" sz="2000" dirty="0">
                <a:latin typeface="+mn-lt"/>
              </a:rPr>
              <a:t> se jen přepneme do pohledu 3D prohlížeče.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Jedná se tedy jen o jinou cestu jak se dostat k prohlížení a kontrole 3D modelu.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Jedna z dalších možností je již uvedena v popisu rychlého přístupu </a:t>
            </a:r>
            <a:r>
              <a:rPr lang="cs-CZ" sz="2000" b="1" dirty="0">
                <a:latin typeface="+mn-lt"/>
              </a:rPr>
              <a:t>(0)</a:t>
            </a:r>
            <a:r>
              <a:rPr lang="cs-CZ" sz="2000" dirty="0">
                <a:latin typeface="+mn-lt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4255995"/>
      </p:ext>
    </p:extLst>
  </p:cSld>
  <p:clrMapOvr>
    <a:masterClrMapping/>
  </p:clrMapOvr>
  <p:transition spd="slow" advClick="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40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232471" y="1662207"/>
            <a:ext cx="8679058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900" dirty="0">
                <a:latin typeface="+mn-lt"/>
              </a:rPr>
              <a:t>Kategorie výkresy </a:t>
            </a:r>
            <a:r>
              <a:rPr lang="cs-CZ" sz="1900" b="1" dirty="0">
                <a:latin typeface="+mn-lt"/>
              </a:rPr>
              <a:t>(4)</a:t>
            </a:r>
            <a:r>
              <a:rPr lang="cs-CZ" sz="1900" dirty="0">
                <a:latin typeface="+mn-lt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900" dirty="0">
                <a:latin typeface="+mn-lt"/>
              </a:rPr>
              <a:t>obsahuje seznam všech vytvořených výkresů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900" dirty="0">
                <a:latin typeface="+mn-lt"/>
              </a:rPr>
              <a:t>Máme znovu více možností, jak vytvořit výkres.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900" dirty="0">
                <a:latin typeface="+mn-lt"/>
              </a:rPr>
              <a:t>První již zmiňovaný na záložce Pohled v záložce kompozice výkresů.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900" dirty="0">
                <a:latin typeface="+mn-lt"/>
              </a:rPr>
              <a:t>Druhý přímo v prohlížeči projektu.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900" dirty="0">
                <a:latin typeface="+mn-lt"/>
              </a:rPr>
              <a:t>Pravým tlačítkem myši klikneme na kategorii výkresu a vybereme možnost „Nový výkres“ dále je postup stejný jako u první možnosti.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900" dirty="0">
                <a:latin typeface="+mn-lt"/>
              </a:rPr>
              <a:t>Tímto způsobem si vytvoříme prázdný výkres, potřebné informace do něj dostaneme přetažením odkazu například půdorysu na plochu výkresu.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900" dirty="0">
                <a:latin typeface="+mn-lt"/>
              </a:rPr>
              <a:t>Půdorys umístíme na plochu výkresu tak jak potřebujeme. V seznamu výkresů se nám výkres automaticky přejmenuje podle toho, jakou část projektu jsme na výkres vložili.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900" dirty="0">
                <a:latin typeface="+mn-lt"/>
              </a:rPr>
              <a:t>Jakékoliv úpravy v projektu se automaticky projeví ve výkresech, které se dané problematiky týkají.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9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8687792"/>
      </p:ext>
    </p:extLst>
  </p:cSld>
  <p:clrMapOvr>
    <a:masterClrMapping/>
  </p:clrMapOvr>
  <p:transition spd="slow" advClick="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331787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41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232471" y="1373614"/>
            <a:ext cx="86790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latin typeface="+mn-lt"/>
              </a:rPr>
              <a:t>Výkresy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b="1" dirty="0">
              <a:latin typeface="+mn-lt"/>
            </a:endParaRPr>
          </a:p>
        </p:txBody>
      </p:sp>
      <p:pic>
        <p:nvPicPr>
          <p:cNvPr id="15362" name="Picture 2" descr="Výkres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71" y="1987550"/>
            <a:ext cx="8888747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32471" y="5558820"/>
            <a:ext cx="1156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884970347"/>
      </p:ext>
    </p:extLst>
  </p:cSld>
  <p:clrMapOvr>
    <a:masterClrMapping/>
  </p:clrMapOvr>
  <p:transition spd="slow" advClick="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331787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42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232471" y="1373614"/>
            <a:ext cx="86790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latin typeface="+mn-lt"/>
              </a:rPr>
              <a:t>Vlastnosti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b="1" dirty="0">
              <a:latin typeface="+mn-lt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7733928" y="1382910"/>
            <a:ext cx="1156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400" dirty="0"/>
          </a:p>
        </p:txBody>
      </p:sp>
      <p:pic>
        <p:nvPicPr>
          <p:cNvPr id="1026" name="Picture 2" descr="Vlastnost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24" y="1976993"/>
            <a:ext cx="8999176" cy="3951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728479"/>
      </p:ext>
    </p:extLst>
  </p:cSld>
  <p:clrMapOvr>
    <a:masterClrMapping/>
  </p:clrMapOvr>
  <p:transition spd="slow" advClick="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43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332832" y="1781468"/>
            <a:ext cx="86790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+mn-lt"/>
              </a:rPr>
              <a:t>Vlastnosti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Ve stejném sloupci jako je prohlížeč projektu, nalezneme v záložce také vlastnosti.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Jedná se o další velmi důležitý informační prvek.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Mimo to, že nám říká informace o aktuálně otevřeném onu například půdorysu, říká nám také informace o zvoleném objektu, případně do něj my zadáváme požadované vlastnosti při vytváření prvků stěn, oken, dveří atd.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4977857"/>
      </p:ext>
    </p:extLst>
  </p:cSld>
  <p:clrMapOvr>
    <a:masterClrMapping/>
  </p:clrMapOvr>
  <p:transition spd="slow" advClick="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44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355135" y="1690688"/>
            <a:ext cx="867905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Vlastnosti půdorysu </a:t>
            </a:r>
            <a:r>
              <a:rPr lang="cs-CZ" sz="2000" b="1" dirty="0">
                <a:latin typeface="+mn-lt"/>
              </a:rPr>
              <a:t>(1)</a:t>
            </a:r>
            <a:r>
              <a:rPr lang="cs-CZ" sz="2000" dirty="0">
                <a:latin typeface="+mn-lt"/>
              </a:rPr>
              <a:t> a dalších pracovních oken se dělí na několik kategorií.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Najdeme zde kategorii grafiky, podkladu, rozsahu, identifikační data a fázování.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Z kategorie „grafika“ nás zajímá měřítko, úroveň detailu, přepsání viditelnosti „Podklad“ je užitečným pomocníkem při zakreslování vícepodlažní budovy, střechy apod.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V kolonce „Rozsah“ si můžeme vybrat podlaží, které se nám promítne světle šedou barvou, jako podklad na základě kterého můžeme správně navázat na předcházející podlaží.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V případě že pracujeme na výkresu stávající stavby, využijeme také kategorii „Fázování“ kde v kolonce fáze můžeme nastavovat, v jaké fázi se konstrukce nachází. Zda jde o novou či existující konstrukci.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2328081"/>
      </p:ext>
    </p:extLst>
  </p:cSld>
  <p:clrMapOvr>
    <a:masterClrMapping/>
  </p:clrMapOvr>
  <p:transition spd="slow" advClick="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45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355135" y="1690688"/>
            <a:ext cx="867905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Vlastnosti označeného, či právě vytvářeného prvku </a:t>
            </a:r>
            <a:r>
              <a:rPr lang="cs-CZ" sz="2000" b="1" dirty="0">
                <a:latin typeface="+mn-lt"/>
              </a:rPr>
              <a:t>(2)</a:t>
            </a:r>
            <a:r>
              <a:rPr lang="cs-CZ" sz="2000" dirty="0">
                <a:latin typeface="+mn-lt"/>
              </a:rPr>
              <a:t> mají také své rozdělení do kategorií.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Zde se jedná o kategorie vazby, konstrukce, rozměry, identifikační data, fázování a jiné.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U některých prvků můžou být navíc kategorie materiály, stavba a grafika.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Nejdůležitější pro nás je kategorie vazby.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Obsah informací této kategorie se liší dle zvoleného prvku.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Mezi základní informace patří podlaží – například u oken nám tato informace říká, ve kterém podlaží se okno nachází, dále také kde má výšku parapetu.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U stěny jsou nám k dispozici informace o výšce, nebo připojení horní a dolní vazby.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2897743"/>
      </p:ext>
    </p:extLst>
  </p:cSld>
  <p:clrMapOvr>
    <a:masterClrMapping/>
  </p:clrMapOvr>
  <p:transition spd="slow" advClick="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46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355135" y="1690688"/>
            <a:ext cx="84877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Na panelu vlastností v horní části nalezneme důležitý nástroj „Upravit typ“.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Tento nástroj používáme při vytváření prvků stěny, podlahy, střechy, oken apod.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Na následujícím obrázku je zobrazen postup vytváření nové stěny pomocí tohoto příkazu.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Máme opět více možností, jak stěnu vytvořit.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Pod ikonou „Rodina“ zvolíme možnost základní stěna a pod ikonou „Typ“ máme nabídku již nadefinovaných stěn.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Jednu z variant vybereme, potvrdíme a nyní můžeme začít s vynášením nové stěny.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2967096"/>
      </p:ext>
    </p:extLst>
  </p:cSld>
  <p:clrMapOvr>
    <a:masterClrMapping/>
  </p:clrMapOvr>
  <p:transition spd="slow" advClick="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47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418248" y="1485900"/>
            <a:ext cx="84877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+mn-lt"/>
              </a:rPr>
              <a:t>Upravit typ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1" dirty="0">
              <a:latin typeface="+mn-lt"/>
            </a:endParaRPr>
          </a:p>
        </p:txBody>
      </p:sp>
      <p:pic>
        <p:nvPicPr>
          <p:cNvPr id="2050" name="Picture 2" descr="Upravit ty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14" y="1367879"/>
            <a:ext cx="6723216" cy="519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418248" y="6259711"/>
            <a:ext cx="1156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204646712"/>
      </p:ext>
    </p:extLst>
  </p:cSld>
  <p:clrMapOvr>
    <a:masterClrMapping/>
  </p:clrMapOvr>
  <p:transition spd="slow" advClick="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48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422042" y="2008455"/>
            <a:ext cx="848778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latin typeface="+mn-lt"/>
              </a:rPr>
              <a:t>Nabídka předem definovaných stěn není bohatá, a proto je potřeba připravit si vlastní seznam námi nejpoužívanějších skladeb stěn.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latin typeface="+mn-lt"/>
              </a:rPr>
              <a:t>Začínáme stejně jako při vytváření již přednastavené stěny.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latin typeface="+mn-lt"/>
              </a:rPr>
              <a:t>V kategorii „Typ“ vybereme jakoukoli stěnu a zvolíme možnost duplikovat.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latin typeface="+mn-lt"/>
              </a:rPr>
              <a:t>Pojmenujeme novou typ stěny a potvrdíme.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latin typeface="+mn-lt"/>
              </a:rPr>
              <a:t>V kategorii „Stavba“ vybereme možnost upravit.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latin typeface="+mn-lt"/>
              </a:rPr>
              <a:t>Otevře se nám nové okno pro nastavení skladby stěny.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latin typeface="+mn-lt"/>
              </a:rPr>
              <a:t>Následující obrázek zobrazuje zmiňované okno pro nastavení skladby.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latin typeface="+mn-lt"/>
              </a:rPr>
              <a:t>Vrstvy do skladby přidáváme příkazem „Vložit“.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7847925"/>
      </p:ext>
    </p:extLst>
  </p:cSld>
  <p:clrMapOvr>
    <a:masterClrMapping/>
  </p:clrMapOvr>
  <p:transition spd="slow"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prostředí – hlavní nabídka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4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528290" y="1583473"/>
            <a:ext cx="8414988" cy="3190915"/>
          </a:xfrm>
        </p:spPr>
        <p:txBody>
          <a:bodyPr/>
          <a:lstStyle/>
          <a:p>
            <a:r>
              <a:rPr lang="cs-CZ" sz="2400" dirty="0"/>
              <a:t>Hlavní nabídka se zobrazí po spuštění programu.</a:t>
            </a:r>
          </a:p>
          <a:p>
            <a:r>
              <a:rPr lang="cs-CZ" sz="2400" dirty="0"/>
              <a:t>Okno v horní polovině nabízí – vytvoření nového dokumentu (1)</a:t>
            </a:r>
          </a:p>
          <a:p>
            <a:pPr marL="0" indent="0">
              <a:buNone/>
            </a:pPr>
            <a:r>
              <a:rPr lang="cs-CZ" sz="2400" dirty="0"/>
              <a:t>			    - otevření již vytvořeného dokumentu (2)	</a:t>
            </a:r>
          </a:p>
        </p:txBody>
      </p:sp>
      <p:sp>
        <p:nvSpPr>
          <p:cNvPr id="2" name="Obdélník 1"/>
          <p:cNvSpPr/>
          <p:nvPr/>
        </p:nvSpPr>
        <p:spPr>
          <a:xfrm>
            <a:off x="385084" y="6150230"/>
            <a:ext cx="1192891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cs-CZ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Picture 2" descr="Hlavní nabídka Rev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5" y="2952942"/>
            <a:ext cx="6919254" cy="357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617081"/>
      </p:ext>
    </p:extLst>
  </p:cSld>
  <p:clrMapOvr>
    <a:masterClrMapping/>
  </p:clrMapOvr>
  <p:transition spd="slow" advClick="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49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418248" y="1485900"/>
            <a:ext cx="84877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+mn-lt"/>
              </a:rPr>
              <a:t>Upravit skladby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1" dirty="0">
              <a:latin typeface="+mn-lt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18248" y="6259711"/>
            <a:ext cx="1156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400" dirty="0"/>
          </a:p>
        </p:txBody>
      </p:sp>
      <p:pic>
        <p:nvPicPr>
          <p:cNvPr id="3074" name="Picture 2" descr="Upravit skl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47" y="1882844"/>
            <a:ext cx="8190493" cy="437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816080"/>
      </p:ext>
    </p:extLst>
  </p:cSld>
  <p:clrMapOvr>
    <a:masterClrMapping/>
  </p:clrMapOvr>
  <p:transition spd="slow" advClick="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50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455495" y="1584709"/>
            <a:ext cx="848778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latin typeface="+mn-lt"/>
              </a:rPr>
              <a:t>U tvorby nové skladby zadáváme funkci vrstvy – tento krok je důležitý z důvodu zalomení u připojování k podlažím.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latin typeface="+mn-lt"/>
              </a:rPr>
              <a:t>Zadáváme, zda má vrstva nosnou funkci, pokud ano, vybereme možnost konstrukce.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latin typeface="+mn-lt"/>
              </a:rPr>
              <a:t>Můžeme zvolit materiál, zde platí opět jít jednoduchou cestou, abychom nezatěžovaly chod programu velkým množstvím dat.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latin typeface="+mn-lt"/>
              </a:rPr>
              <a:t>Je tedy dobré zvážit volbu textur.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latin typeface="+mn-lt"/>
              </a:rPr>
              <a:t>V dalším kroku zvolíme tloušťku jednotlivých vrstev.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latin typeface="+mn-lt"/>
              </a:rPr>
              <a:t>Nyní se vrátíme zpět k pracovnímu oknu.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latin typeface="+mn-lt"/>
              </a:rPr>
              <a:t>Již byl zmíněn nástroj pro zapínání viditelnosti.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latin typeface="+mn-lt"/>
              </a:rPr>
              <a:t>Nástroj se nachází na spodní liště pracovního okna.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latin typeface="+mn-lt"/>
              </a:rPr>
              <a:t>Na zmiňované liště máme k dispozici několik důležitých nástrojů.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6337670"/>
      </p:ext>
    </p:extLst>
  </p:cSld>
  <p:clrMapOvr>
    <a:masterClrMapping/>
  </p:clrMapOvr>
  <p:transition spd="slow" advClick="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51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418248" y="1485900"/>
            <a:ext cx="84877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+mn-lt"/>
              </a:rPr>
              <a:t>Nástroje spodní  lišty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1" dirty="0">
              <a:latin typeface="+mn-lt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7588482" y="1126289"/>
            <a:ext cx="1156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400" dirty="0"/>
          </a:p>
        </p:txBody>
      </p:sp>
      <p:pic>
        <p:nvPicPr>
          <p:cNvPr id="4098" name="Picture 2" descr="nástroje spodní liš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379" y="1382232"/>
            <a:ext cx="5851215" cy="199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14222" y="3300967"/>
            <a:ext cx="863034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cs-CZ" sz="1600" b="1" dirty="0">
                <a:latin typeface="+mn-lt"/>
                <a:ea typeface="Calibri" panose="020F0502020204030204" pitchFamily="34" charset="0"/>
              </a:rPr>
              <a:t>1</a:t>
            </a:r>
            <a:r>
              <a:rPr lang="cs-CZ" sz="1600" dirty="0">
                <a:latin typeface="+mn-lt"/>
                <a:ea typeface="Calibri" panose="020F0502020204030204" pitchFamily="34" charset="0"/>
              </a:rPr>
              <a:t> – měřítko výkresu – dle požadavků lze nastavovat měřítko výkresu</a:t>
            </a:r>
          </a:p>
          <a:p>
            <a:pPr algn="just">
              <a:spcAft>
                <a:spcPts val="1000"/>
              </a:spcAft>
            </a:pPr>
            <a:r>
              <a:rPr lang="cs-CZ" sz="1600" b="1" dirty="0">
                <a:latin typeface="+mn-lt"/>
                <a:ea typeface="Calibri" panose="020F0502020204030204" pitchFamily="34" charset="0"/>
              </a:rPr>
              <a:t>2</a:t>
            </a:r>
            <a:r>
              <a:rPr lang="cs-CZ" sz="1600" dirty="0">
                <a:latin typeface="+mn-lt"/>
                <a:ea typeface="Calibri" panose="020F0502020204030204" pitchFamily="34" charset="0"/>
              </a:rPr>
              <a:t> – Úroveň detailu – k dispozici máme 3 úrovně vykreslení detailu (hrubý, střední, jemný)</a:t>
            </a:r>
          </a:p>
          <a:p>
            <a:pPr algn="just">
              <a:spcAft>
                <a:spcPts val="1000"/>
              </a:spcAft>
            </a:pPr>
            <a:r>
              <a:rPr lang="cs-CZ" sz="1600" b="1" dirty="0">
                <a:latin typeface="+mn-lt"/>
                <a:ea typeface="Calibri" panose="020F0502020204030204" pitchFamily="34" charset="0"/>
              </a:rPr>
              <a:t>3</a:t>
            </a:r>
            <a:r>
              <a:rPr lang="cs-CZ" sz="1600" dirty="0">
                <a:latin typeface="+mn-lt"/>
                <a:ea typeface="Calibri" panose="020F0502020204030204" pitchFamily="34" charset="0"/>
              </a:rPr>
              <a:t> – Styl zobrazení – nástroj nám nabízí pět stylů zobrazení 2D výkresu i 3D modelu. (drátový pohled, skrytou hranu, stínovaný, konzistentní barvy a realistické zobrazení) Realistické zobrazení nám zobrazuje zadané textury.</a:t>
            </a:r>
            <a:endParaRPr lang="cs-CZ" sz="1600" b="1" dirty="0">
              <a:latin typeface="+mn-lt"/>
              <a:ea typeface="Calibri" panose="020F0502020204030204" pitchFamily="34" charset="0"/>
            </a:endParaRPr>
          </a:p>
          <a:p>
            <a:pPr algn="just">
              <a:spcAft>
                <a:spcPts val="1000"/>
              </a:spcAft>
            </a:pPr>
            <a:r>
              <a:rPr lang="cs-CZ" sz="1600" b="1" dirty="0">
                <a:latin typeface="+mn-lt"/>
                <a:ea typeface="Calibri" panose="020F0502020204030204" pitchFamily="34" charset="0"/>
              </a:rPr>
              <a:t>4</a:t>
            </a:r>
            <a:r>
              <a:rPr lang="cs-CZ" sz="1600" dirty="0">
                <a:latin typeface="+mn-lt"/>
                <a:ea typeface="Calibri" panose="020F0502020204030204" pitchFamily="34" charset="0"/>
              </a:rPr>
              <a:t> </a:t>
            </a:r>
            <a:r>
              <a:rPr lang="cs-CZ" sz="1600" b="1" dirty="0">
                <a:latin typeface="+mn-lt"/>
                <a:ea typeface="Calibri" panose="020F0502020204030204" pitchFamily="34" charset="0"/>
              </a:rPr>
              <a:t>– </a:t>
            </a:r>
            <a:r>
              <a:rPr lang="cs-CZ" sz="1600" dirty="0">
                <a:latin typeface="+mn-lt"/>
                <a:ea typeface="Calibri" panose="020F0502020204030204" pitchFamily="34" charset="0"/>
              </a:rPr>
              <a:t>Trajektorie slunce</a:t>
            </a:r>
          </a:p>
          <a:p>
            <a:pPr algn="just">
              <a:spcAft>
                <a:spcPts val="1000"/>
              </a:spcAft>
            </a:pPr>
            <a:r>
              <a:rPr lang="cs-CZ" sz="1600" b="1" dirty="0">
                <a:latin typeface="+mn-lt"/>
                <a:ea typeface="Calibri" panose="020F0502020204030204" pitchFamily="34" charset="0"/>
              </a:rPr>
              <a:t>5</a:t>
            </a:r>
            <a:r>
              <a:rPr lang="cs-CZ" sz="1600" dirty="0">
                <a:latin typeface="+mn-lt"/>
                <a:ea typeface="Calibri" panose="020F0502020204030204" pitchFamily="34" charset="0"/>
              </a:rPr>
              <a:t> – Stíny</a:t>
            </a:r>
          </a:p>
          <a:p>
            <a:pPr algn="just">
              <a:spcAft>
                <a:spcPts val="1000"/>
              </a:spcAft>
            </a:pPr>
            <a:r>
              <a:rPr lang="cs-CZ" sz="1600" b="1" dirty="0">
                <a:latin typeface="+mn-lt"/>
                <a:ea typeface="Calibri" panose="020F0502020204030204" pitchFamily="34" charset="0"/>
              </a:rPr>
              <a:t>6</a:t>
            </a:r>
            <a:r>
              <a:rPr lang="cs-CZ" sz="1600" dirty="0">
                <a:latin typeface="+mn-lt"/>
                <a:ea typeface="Calibri" panose="020F0502020204030204" pitchFamily="34" charset="0"/>
              </a:rPr>
              <a:t> – Zobrazit ořezovou oblast – ořezová oblast nám umožňuje vymezit viditelnou oblast výkresu</a:t>
            </a:r>
          </a:p>
          <a:p>
            <a:pPr algn="just">
              <a:spcAft>
                <a:spcPts val="1000"/>
              </a:spcAft>
            </a:pPr>
            <a:r>
              <a:rPr lang="cs-CZ" sz="1600" b="1" dirty="0">
                <a:latin typeface="+mn-lt"/>
                <a:ea typeface="Calibri" panose="020F0502020204030204" pitchFamily="34" charset="0"/>
              </a:rPr>
              <a:t>7</a:t>
            </a:r>
            <a:r>
              <a:rPr lang="cs-CZ" sz="1600" dirty="0">
                <a:latin typeface="+mn-lt"/>
                <a:ea typeface="Calibri" panose="020F0502020204030204" pitchFamily="34" charset="0"/>
              </a:rPr>
              <a:t> – Zobrazit skryté prvky –pro zobrazení všech neviditelných prvků. Lze tak vybrat a zviditelnit požadované prvky.</a:t>
            </a:r>
            <a:endParaRPr lang="cs-CZ" sz="1600" dirty="0"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942798"/>
      </p:ext>
    </p:extLst>
  </p:cSld>
  <p:clrMapOvr>
    <a:masterClrMapping/>
  </p:clrMapOvr>
  <p:transition spd="slow" advClick="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obrazit ořezovou obla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15" y="1615814"/>
            <a:ext cx="5967780" cy="4951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52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418248" y="1569648"/>
            <a:ext cx="84877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+mn-lt"/>
              </a:rPr>
              <a:t>Zobrazit ořezovou část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1" dirty="0">
              <a:latin typeface="+mn-lt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7749944" y="1332011"/>
            <a:ext cx="1156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61605094"/>
      </p:ext>
    </p:extLst>
  </p:cSld>
  <p:clrMapOvr>
    <a:masterClrMapping/>
  </p:clrMapOvr>
  <p:transition spd="slow" advClick="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52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455495" y="1584709"/>
            <a:ext cx="810864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latin typeface="+mn-lt"/>
              </a:rPr>
              <a:t>Možnosti exportování souboru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err="1">
                <a:latin typeface="+mn-lt"/>
              </a:rPr>
              <a:t>Revit</a:t>
            </a:r>
            <a:r>
              <a:rPr lang="cs-CZ" sz="2400" dirty="0">
                <a:latin typeface="+mn-lt"/>
              </a:rPr>
              <a:t> má standartní formát *.</a:t>
            </a:r>
            <a:r>
              <a:rPr lang="cs-CZ" sz="2400" dirty="0" err="1">
                <a:latin typeface="+mn-lt"/>
              </a:rPr>
              <a:t>rvt</a:t>
            </a:r>
            <a:r>
              <a:rPr lang="cs-CZ" sz="2400" dirty="0">
                <a:latin typeface="+mn-lt"/>
              </a:rPr>
              <a:t>, standartní formát šablony je *.rte.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Tyto formáty jsou výhradně pro použití programu </a:t>
            </a:r>
            <a:r>
              <a:rPr lang="cs-CZ" sz="2400" dirty="0" err="1">
                <a:latin typeface="+mn-lt"/>
              </a:rPr>
              <a:t>Revit</a:t>
            </a:r>
            <a:r>
              <a:rPr lang="cs-CZ" sz="2400" dirty="0">
                <a:latin typeface="+mn-lt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Pro nás je tedy důležitá možnost exportování.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Soubor můžeme exportovat z aktivního okna půdorysu, ale nabídka formátů je velmi omezené.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Máme zde možnost exportování z aktivního okna 3D pohledu, kde se nám nabídka formátů o pár možností rozšíří.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8020984"/>
      </p:ext>
    </p:extLst>
  </p:cSld>
  <p:clrMapOvr>
    <a:masterClrMapping/>
  </p:clrMapOvr>
  <p:transition spd="slow" advClick="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54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	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455495" y="1673841"/>
            <a:ext cx="848778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K nástroji exportovat se dostaneme přes základní záložku, která je promítnuta na začátku pásu karet.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Mluvíme tedy o známé záložce „Soubor“.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Po rozbalení této záložky se nám objeví možnosti vytvoření nového souboru, otevření stávajícího souboru, tisk, možnosti nastavení, možnosti uložení, rejstřík posledních souborů a již zmiňovaný export.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Kolik možností se nám objeví pod příkazem export, to záleží na otevřeném aktivním okně – jak již bylo zmíněno.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Následující dva obrázky znázorňují obě dvě situace.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7854081"/>
      </p:ext>
    </p:extLst>
  </p:cSld>
  <p:clrMapOvr>
    <a:masterClrMapping/>
  </p:clrMapOvr>
  <p:transition spd="slow" advClick="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55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206375" y="1408431"/>
            <a:ext cx="84877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+mn-lt"/>
              </a:rPr>
              <a:t>Aktivní okno půdorysu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1" dirty="0">
              <a:latin typeface="+mn-lt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7749944" y="1332011"/>
            <a:ext cx="1156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400" dirty="0"/>
          </a:p>
        </p:txBody>
      </p:sp>
      <p:pic>
        <p:nvPicPr>
          <p:cNvPr id="6146" name="Picture 2" descr="Export s aktivním oknem půdorys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864044"/>
            <a:ext cx="8699655" cy="454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907942"/>
      </p:ext>
    </p:extLst>
  </p:cSld>
  <p:clrMapOvr>
    <a:masterClrMapping/>
  </p:clrMapOvr>
  <p:transition spd="slow" advClick="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56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206375" y="1408431"/>
            <a:ext cx="84877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+mn-lt"/>
              </a:rPr>
              <a:t>Aktivní okno 3D pohledu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1" dirty="0">
              <a:latin typeface="+mn-lt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7749944" y="1332011"/>
            <a:ext cx="1156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400" dirty="0"/>
          </a:p>
        </p:txBody>
      </p:sp>
      <p:pic>
        <p:nvPicPr>
          <p:cNvPr id="7170" name="Picture 2" descr="Export s aktivním oknem 3D pohled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875427"/>
            <a:ext cx="8699655" cy="453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493306"/>
      </p:ext>
    </p:extLst>
  </p:cSld>
  <p:clrMapOvr>
    <a:masterClrMapping/>
  </p:clrMapOvr>
  <p:transition spd="slow" advClick="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57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455495" y="1673841"/>
            <a:ext cx="848778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err="1">
                <a:latin typeface="+mn-lt"/>
              </a:rPr>
              <a:t>Revit</a:t>
            </a:r>
            <a:r>
              <a:rPr lang="cs-CZ" sz="2400" dirty="0">
                <a:latin typeface="+mn-lt"/>
              </a:rPr>
              <a:t> si vytváří automatické zálohy souboru.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Zálohy se ukládají na stejné místo, kde máme uložený soubor.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Počet záloh je automaticky nastavený přibližně na 25 souborů a více.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Toto velké množství lze upravovat podle vlastních požadavků, stejně jako interval automatického zálohování.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Interval zálohování nastavíme snadno.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Ve stejné záložce jako je například možnost pro exportování, najdeme příkaz „Možnosti“.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8432587"/>
      </p:ext>
    </p:extLst>
  </p:cSld>
  <p:clrMapOvr>
    <a:masterClrMapping/>
  </p:clrMapOvr>
  <p:transition spd="slow" advClick="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58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	</a:t>
            </a:r>
            <a:r>
              <a:rPr lang="cs-CZ" dirty="0"/>
              <a:t>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206375" y="1408431"/>
            <a:ext cx="84877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+mn-lt"/>
              </a:rPr>
              <a:t>Interval automatické zálohy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1" dirty="0">
              <a:latin typeface="+mn-lt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7749944" y="1332011"/>
            <a:ext cx="1156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400" dirty="0"/>
          </a:p>
        </p:txBody>
      </p:sp>
      <p:pic>
        <p:nvPicPr>
          <p:cNvPr id="8194" name="Picture 2" descr="Možnosti - interval automatické záloh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88" y="1864044"/>
            <a:ext cx="8895497" cy="46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323264"/>
      </p:ext>
    </p:extLst>
  </p:cSld>
  <p:clrMapOvr>
    <a:masterClrMapping/>
  </p:clrMapOvr>
  <p:transition spd="slow"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prostředí – hlavní nabídka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5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72533" y="1535731"/>
            <a:ext cx="7886700" cy="3237029"/>
          </a:xfrm>
        </p:spPr>
        <p:txBody>
          <a:bodyPr/>
          <a:lstStyle/>
          <a:p>
            <a:r>
              <a:rPr lang="cs-CZ" sz="2400" dirty="0"/>
              <a:t>Otevřít dokument můžeme dvěma způsoby:</a:t>
            </a:r>
          </a:p>
          <a:p>
            <a:pPr lvl="1"/>
            <a:r>
              <a:rPr lang="cs-CZ" sz="2100" dirty="0"/>
              <a:t>Na levé straně pod nadpisem projekty</a:t>
            </a:r>
          </a:p>
          <a:p>
            <a:pPr lvl="1"/>
            <a:r>
              <a:rPr lang="cs-CZ" sz="2100" dirty="0"/>
              <a:t>Otevření pomocí rychlého přístupu formou oken zobrazujících poslední projekty	</a:t>
            </a:r>
          </a:p>
        </p:txBody>
      </p:sp>
      <p:sp>
        <p:nvSpPr>
          <p:cNvPr id="2" name="Obdélník 1"/>
          <p:cNvSpPr/>
          <p:nvPr/>
        </p:nvSpPr>
        <p:spPr>
          <a:xfrm>
            <a:off x="385084" y="6150230"/>
            <a:ext cx="1192891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cs-CZ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Picture 2" descr="Hlavní nabídka Rev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835" y="2927085"/>
            <a:ext cx="7047570" cy="3640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350610"/>
      </p:ext>
    </p:extLst>
  </p:cSld>
  <p:clrMapOvr>
    <a:masterClrMapping/>
  </p:clrMapOvr>
  <p:transition spd="slow" advClick="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24904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59</a:t>
            </a:r>
            <a:r>
              <a:rPr lang="cs-CZ" sz="1400" dirty="0"/>
              <a:t>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502507" y="1658392"/>
            <a:ext cx="8313383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latin typeface="+mn-lt"/>
              </a:rPr>
              <a:t>Zobrazí se nám nabídka obsahující více kategorií.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latin typeface="+mn-lt"/>
              </a:rPr>
              <a:t>V kategorii „Obecné“ se nám jako první možnost nabízí volba nastavení intervalu zálohy.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latin typeface="+mn-lt"/>
              </a:rPr>
              <a:t>V kategorii „Uživatelské rozhraní“ najdeme možnosti pro nastavení klávesových zkratek.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latin typeface="+mn-lt"/>
              </a:rPr>
              <a:t>Možnost nastavení počtu záloh zde nenajdeme.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latin typeface="+mn-lt"/>
              </a:rPr>
              <a:t>Tato funkce se skrývá mezi příkazy během nastavení ukládání souboru.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latin typeface="+mn-lt"/>
              </a:rPr>
              <a:t>Pro nastavení počtu záloh musíme na záložce „Soubor“ zvolit možnost „Uložit jako“.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latin typeface="+mn-lt"/>
              </a:rPr>
              <a:t>Vybereme možnost uložit jako projekt a otevře se nám okno pro výběr umístění souboru.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latin typeface="+mn-lt"/>
              </a:rPr>
              <a:t>Nyní nás zajímá příkaz „Možnosti…“ v pravém dolním rohu.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latin typeface="+mn-lt"/>
              </a:rPr>
              <a:t>Následující obrázek znázorňuje další postup.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2851067"/>
      </p:ext>
    </p:extLst>
  </p:cSld>
  <p:clrMapOvr>
    <a:masterClrMapping/>
  </p:clrMapOvr>
  <p:transition spd="slow" advClick="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60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206375" y="1408431"/>
            <a:ext cx="84877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+mn-lt"/>
              </a:rPr>
              <a:t>Možnosti nastavení počtu záloh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1" dirty="0">
              <a:latin typeface="+mn-lt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7749944" y="1332011"/>
            <a:ext cx="1156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400" dirty="0"/>
          </a:p>
        </p:txBody>
      </p:sp>
      <p:pic>
        <p:nvPicPr>
          <p:cNvPr id="9218" name="Picture 2" descr="Nastavení počtu zálo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9743"/>
            <a:ext cx="9144000" cy="473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844005"/>
      </p:ext>
    </p:extLst>
  </p:cSld>
  <p:clrMapOvr>
    <a:masterClrMapping/>
  </p:clrMapOvr>
  <p:transition spd="slow" advClick="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384403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61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720725" y="2232546"/>
            <a:ext cx="75335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Příkaz „Možnosti“ nám otevře potřebnou tabulku.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Hned v úvodu najdeme kolonku pro nastavení minimálního počtu záloh.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Napíšeme požadovaný počet, potvrdíme „OK“ a následně „Uložit“.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699491"/>
      </p:ext>
    </p:extLst>
  </p:cSld>
  <p:clrMapOvr>
    <a:masterClrMapping/>
  </p:clrMapOvr>
  <p:transition spd="slow" advClick="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62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720725" y="1674223"/>
            <a:ext cx="753350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latin typeface="+mn-lt"/>
              </a:rPr>
              <a:t>Kontrolní otázky</a:t>
            </a:r>
          </a:p>
          <a:p>
            <a:endParaRPr lang="cs-CZ" sz="2400" b="1" dirty="0">
              <a:latin typeface="+mn-lt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cs-CZ" sz="2400" dirty="0">
                <a:latin typeface="+mn-lt"/>
              </a:rPr>
              <a:t>Jaký je rozdíl mezi importem a připojením souborů?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400" dirty="0">
                <a:latin typeface="+mn-lt"/>
              </a:rPr>
              <a:t>Do jakých kategorií jsou rozděleny vlastnosti vytvářeného prvku?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400" dirty="0">
                <a:latin typeface="+mn-lt"/>
              </a:rPr>
              <a:t>K čemu slouží funkce vrstva?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400" dirty="0">
                <a:latin typeface="+mn-lt"/>
              </a:rPr>
              <a:t>Jak si vytvoříme vlastní stěnu?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400" dirty="0">
                <a:latin typeface="+mn-lt"/>
              </a:rPr>
              <a:t>Jak probíhá zálohování souboru v softwaru </a:t>
            </a:r>
            <a:r>
              <a:rPr lang="cs-CZ" sz="2400" dirty="0" err="1">
                <a:latin typeface="+mn-lt"/>
              </a:rPr>
              <a:t>Revit</a:t>
            </a:r>
            <a:r>
              <a:rPr lang="cs-CZ" sz="2400" dirty="0">
                <a:latin typeface="+mn-lt"/>
              </a:rPr>
              <a:t>?</a:t>
            </a:r>
          </a:p>
          <a:p>
            <a:endParaRPr lang="cs-CZ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5104392"/>
      </p:ext>
    </p:extLst>
  </p:cSld>
  <p:clrMapOvr>
    <a:masterClrMapping/>
  </p:clrMapOvr>
  <p:transition spd="slow" advClick="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DADF8B-464A-3F45-B014-7F0CD8566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82825"/>
            <a:ext cx="9144000" cy="23002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/>
              <a:t>Děkuji za pozornost</a:t>
            </a:r>
            <a:br>
              <a:rPr lang="sk-SK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cs-CZ" sz="2400" b="1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12290" name="Obrázek 3">
            <a:extLst>
              <a:ext uri="{FF2B5EF4-FFF2-40B4-BE49-F238E27FC236}">
                <a16:creationId xmlns:a16="http://schemas.microsoft.com/office/drawing/2014/main" id="{D821E6C9-A6C4-FA4F-B59C-4B1B4BCE6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17684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8774FE2-1786-5A47-AF59-59A361EE262A}"/>
              </a:ext>
            </a:extLst>
          </p:cNvPr>
          <p:cNvSpPr/>
          <p:nvPr/>
        </p:nvSpPr>
        <p:spPr>
          <a:xfrm>
            <a:off x="0" y="206375"/>
            <a:ext cx="9144000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0579023-0446-774E-AD99-603CD77DD536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								</a:t>
            </a:r>
          </a:p>
        </p:txBody>
      </p:sp>
      <p:sp>
        <p:nvSpPr>
          <p:cNvPr id="12293" name="Obdélník 2">
            <a:extLst>
              <a:ext uri="{FF2B5EF4-FFF2-40B4-BE49-F238E27FC236}">
                <a16:creationId xmlns:a16="http://schemas.microsoft.com/office/drawing/2014/main" id="{73229695-8A7F-9A48-B36C-61F6DD808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0" y="4979988"/>
            <a:ext cx="1841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r>
              <a:rPr lang="cs-CZ" altLang="cs-CZ"/>
              <a:t>www.VSTECB.cz</a:t>
            </a:r>
          </a:p>
        </p:txBody>
      </p:sp>
      <p:sp>
        <p:nvSpPr>
          <p:cNvPr id="12294" name="Obdélník 6">
            <a:extLst>
              <a:ext uri="{FF2B5EF4-FFF2-40B4-BE49-F238E27FC236}">
                <a16:creationId xmlns:a16="http://schemas.microsoft.com/office/drawing/2014/main" id="{CA32D294-5702-1A46-8E39-0799E8F81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1050" y="4378325"/>
            <a:ext cx="24320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r>
              <a:rPr lang="cs-CZ" altLang="cs-CZ" dirty="0"/>
              <a:t>dedic@mail.vstecb.cz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prostředí – hlavní nabídka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6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87688" y="1806553"/>
            <a:ext cx="8368623" cy="3237029"/>
          </a:xfrm>
        </p:spPr>
        <p:txBody>
          <a:bodyPr/>
          <a:lstStyle/>
          <a:p>
            <a:r>
              <a:rPr lang="cs-CZ" sz="2400" dirty="0"/>
              <a:t>Zvolením možnosti „nový“, se otevře další okno s nabídkou vytvoření nového projektu podle šablony.</a:t>
            </a:r>
          </a:p>
          <a:p>
            <a:r>
              <a:rPr lang="cs-CZ" sz="2400" dirty="0"/>
              <a:t>Šablonu zvolíme buďto předinstalovanou, nebo ji nejprve vytvoříme. </a:t>
            </a:r>
            <a:r>
              <a:rPr lang="cs-CZ" sz="2000" i="1" dirty="0"/>
              <a:t>(V takovém případě by, jsme zvolili možnost vytvoření nové šablony)</a:t>
            </a:r>
          </a:p>
          <a:p>
            <a:r>
              <a:rPr lang="cs-CZ" sz="2400" dirty="0"/>
              <a:t>Tvorba šablony je náročnější, tou se nyní zabývat nebudeme.</a:t>
            </a:r>
          </a:p>
          <a:p>
            <a:r>
              <a:rPr lang="cs-CZ" sz="2400" dirty="0"/>
              <a:t>Popis prostředí provedeme na připraveném ukázkovém projektu. </a:t>
            </a:r>
          </a:p>
          <a:p>
            <a:r>
              <a:rPr lang="cs-CZ" sz="2400" dirty="0"/>
              <a:t>Projekt najdeme v horní polovině hlavní nabídky v oknech rychlého přístupu.</a:t>
            </a:r>
            <a:r>
              <a:rPr lang="cs-CZ" sz="2000" i="1" dirty="0"/>
              <a:t> (Námi označen jako číslo 3 na předchozím obrázku)</a:t>
            </a:r>
          </a:p>
        </p:txBody>
      </p:sp>
    </p:spTree>
    <p:extLst>
      <p:ext uri="{BB962C8B-B14F-4D97-AF65-F5344CB8AC3E}">
        <p14:creationId xmlns:p14="http://schemas.microsoft.com/office/powerpoint/2010/main" val="2036377880"/>
      </p:ext>
    </p:extLst>
  </p:cSld>
  <p:clrMapOvr>
    <a:masterClrMapping/>
  </p:clrMapOvr>
  <p:transition spd="slow"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Popis prostředí – hlavní nabídka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7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72533" y="1535731"/>
            <a:ext cx="7886700" cy="3237029"/>
          </a:xfrm>
        </p:spPr>
        <p:txBody>
          <a:bodyPr/>
          <a:lstStyle/>
          <a:p>
            <a:r>
              <a:rPr lang="cs-CZ" sz="2400" dirty="0"/>
              <a:t>Nadpis Rodiny:</a:t>
            </a:r>
          </a:p>
          <a:p>
            <a:pPr lvl="1"/>
            <a:r>
              <a:rPr lang="cs-CZ" sz="2000" dirty="0"/>
              <a:t>slouží k úpravám a vytváření nových komponentů</a:t>
            </a:r>
          </a:p>
          <a:p>
            <a:pPr lvl="1"/>
            <a:r>
              <a:rPr lang="cs-CZ" sz="2000" dirty="0"/>
              <a:t>Tato část se nás nyní netýká, a proto se vrátíme k ukázkovému projektu.</a:t>
            </a:r>
          </a:p>
          <a:p>
            <a:pPr lvl="1"/>
            <a:endParaRPr lang="cs-CZ" sz="1700" dirty="0"/>
          </a:p>
        </p:txBody>
      </p:sp>
      <p:sp>
        <p:nvSpPr>
          <p:cNvPr id="2" name="Obdélník 1"/>
          <p:cNvSpPr/>
          <p:nvPr/>
        </p:nvSpPr>
        <p:spPr>
          <a:xfrm>
            <a:off x="385084" y="6150230"/>
            <a:ext cx="1192891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cs-CZ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Picture 2" descr="Hlavní nabídka Rev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835" y="2927085"/>
            <a:ext cx="7047570" cy="3640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897896"/>
      </p:ext>
    </p:extLst>
  </p:cSld>
  <p:clrMapOvr>
    <a:masterClrMapping/>
  </p:clrMapOvr>
  <p:transition spd="slow"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Základní popis pracovního prostředí</a:t>
            </a:r>
            <a:endParaRPr lang="cs-CZ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8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2" name="Obdélník 1"/>
          <p:cNvSpPr/>
          <p:nvPr/>
        </p:nvSpPr>
        <p:spPr>
          <a:xfrm>
            <a:off x="124279" y="6244439"/>
            <a:ext cx="1192891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cs-CZ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050" name="Picture 2" descr="Pracovní ploch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9" y="1485900"/>
            <a:ext cx="9065941" cy="481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7889987" y="1235075"/>
            <a:ext cx="1156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227896349"/>
      </p:ext>
    </p:extLst>
  </p:cSld>
  <p:clrMapOvr>
    <a:masterClrMapping/>
  </p:clrMapOvr>
  <p:transition spd="slow" advClick="0"/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7499</TotalTime>
  <Words>4986</Words>
  <Application>Microsoft Office PowerPoint</Application>
  <PresentationFormat>Předvádění na obrazovce (4:3)</PresentationFormat>
  <Paragraphs>459</Paragraphs>
  <Slides>64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70" baseType="lpstr">
      <vt:lpstr>Arial</vt:lpstr>
      <vt:lpstr>Calibri</vt:lpstr>
      <vt:lpstr>Calibri Light</vt:lpstr>
      <vt:lpstr>Times New Roman</vt:lpstr>
      <vt:lpstr>Trebuchet MS</vt:lpstr>
      <vt:lpstr>Motiv Office</vt:lpstr>
      <vt:lpstr>Revit Architecture </vt:lpstr>
      <vt:lpstr>Úvod</vt:lpstr>
      <vt:lpstr>Úvod</vt:lpstr>
      <vt:lpstr>Úvod</vt:lpstr>
      <vt:lpstr>Popis prostředí – hlavní nabídka</vt:lpstr>
      <vt:lpstr>Popis prostředí – hlavní nabídka</vt:lpstr>
      <vt:lpstr>Popis prostředí – hlavní nabídka</vt:lpstr>
      <vt:lpstr>Popis prostředí – hlavní nabídka</vt:lpstr>
      <vt:lpstr>Základní popis pracovního prostředí</vt:lpstr>
      <vt:lpstr>Základní 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Popis pracovního prostředí</vt:lpstr>
      <vt:lpstr>Prezentace aplikace PowerPoint</vt:lpstr>
      <vt:lpstr>Děkuji za pozornost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Monika</dc:creator>
  <cp:lastModifiedBy>Anežka Štrynková</cp:lastModifiedBy>
  <cp:revision>318</cp:revision>
  <dcterms:created xsi:type="dcterms:W3CDTF">2015-10-09T09:08:26Z</dcterms:created>
  <dcterms:modified xsi:type="dcterms:W3CDTF">2020-06-11T09:42:50Z</dcterms:modified>
</cp:coreProperties>
</file>