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72"/>
  </p:notesMasterIdLst>
  <p:sldIdLst>
    <p:sldId id="256" r:id="rId2"/>
    <p:sldId id="380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394" r:id="rId70"/>
    <p:sldId id="293" r:id="rId7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4058"/>
            <a:ext cx="9144000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Archicad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17" y="946446"/>
            <a:ext cx="708268" cy="70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743546-5708-45C3-A76D-E6ED62772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1" y="610561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Spuštění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 otevření / vytvoření nového projektu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679538"/>
            <a:ext cx="8194716" cy="2961500"/>
          </a:xfrm>
        </p:spPr>
        <p:txBody>
          <a:bodyPr/>
          <a:lstStyle/>
          <a:p>
            <a:endParaRPr lang="cs-CZ" sz="2400" dirty="0"/>
          </a:p>
          <a:p>
            <a:pPr lvl="1"/>
            <a:r>
              <a:rPr lang="cs-CZ" dirty="0"/>
              <a:t>Program se spustí poklepem na ikonu </a:t>
            </a:r>
            <a:r>
              <a:rPr lang="cs-CZ" dirty="0" err="1"/>
              <a:t>ARCHICADu</a:t>
            </a:r>
            <a:r>
              <a:rPr lang="cs-CZ" dirty="0"/>
              <a:t> v instalační složce programu.</a:t>
            </a:r>
          </a:p>
          <a:p>
            <a:pPr lvl="1"/>
            <a:r>
              <a:rPr lang="cs-CZ" dirty="0"/>
              <a:t>Po spuštění programu a následné automatické kontrole licence se objeví okno </a:t>
            </a:r>
            <a:r>
              <a:rPr lang="cs-CZ" i="1" dirty="0"/>
              <a:t>Spustit ARCHICAD</a:t>
            </a:r>
            <a:r>
              <a:rPr lang="cs-CZ" dirty="0"/>
              <a:t>, ve kterém je na výběr z možností </a:t>
            </a:r>
            <a:r>
              <a:rPr lang="cs-CZ" i="1" dirty="0"/>
              <a:t>Vytvořit nový projekt</a:t>
            </a:r>
            <a:r>
              <a:rPr lang="cs-CZ" dirty="0"/>
              <a:t> nebo </a:t>
            </a:r>
            <a:r>
              <a:rPr lang="cs-CZ" i="1" dirty="0"/>
              <a:t>Otevřít projekt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Při volbě </a:t>
            </a:r>
            <a:r>
              <a:rPr lang="cs-CZ" i="1" dirty="0"/>
              <a:t>Vytvořit nový projekt</a:t>
            </a:r>
            <a:r>
              <a:rPr lang="cs-CZ" dirty="0"/>
              <a:t> se vytvoří nový prázdný projekt s výchozí šablonou, která je nastavena dle aktuální verze programu, popř. lze vybrat další dodatečně vložené šablony.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756314956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Spuštění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 otevření / vytvoření nového projektu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211" y="1396205"/>
            <a:ext cx="8591299" cy="2961500"/>
          </a:xfrm>
        </p:spPr>
        <p:txBody>
          <a:bodyPr/>
          <a:lstStyle/>
          <a:p>
            <a:endParaRPr lang="cs-CZ" sz="2300" dirty="0"/>
          </a:p>
          <a:p>
            <a:pPr lvl="1"/>
            <a:r>
              <a:rPr lang="cs-CZ" sz="2300" dirty="0"/>
              <a:t>Současně lze použít </a:t>
            </a:r>
            <a:r>
              <a:rPr lang="cs-CZ" sz="2300" i="1" dirty="0"/>
              <a:t>Nastavení poslední projektu</a:t>
            </a:r>
            <a:r>
              <a:rPr lang="cs-CZ" sz="2300" dirty="0"/>
              <a:t>, které umožňuje pokračovat v práci se všemi předvolbami projektu aktuálními v době posledního ukončení programu. Výběrem </a:t>
            </a:r>
            <a:r>
              <a:rPr lang="cs-CZ" sz="2300" i="1" dirty="0"/>
              <a:t>Otevřít projekt </a:t>
            </a:r>
            <a:r>
              <a:rPr lang="cs-CZ" sz="2300" dirty="0"/>
              <a:t>lze otevřít stávající soubor sólového projektu, popřípadě je možné se připojit k </a:t>
            </a:r>
            <a:r>
              <a:rPr lang="cs-CZ" sz="2300" i="1" dirty="0" err="1"/>
              <a:t>Teamwork</a:t>
            </a:r>
            <a:r>
              <a:rPr lang="cs-CZ" sz="2300" i="1" dirty="0"/>
              <a:t> projektu</a:t>
            </a:r>
            <a:r>
              <a:rPr lang="cs-CZ" sz="2300" dirty="0"/>
              <a:t> nebo poslední ukončený projekt.</a:t>
            </a:r>
          </a:p>
          <a:p>
            <a:pPr lvl="1"/>
            <a:r>
              <a:rPr lang="cs-CZ" sz="2300" dirty="0"/>
              <a:t>U volby </a:t>
            </a:r>
            <a:r>
              <a:rPr lang="cs-CZ" sz="2300" i="1" dirty="0"/>
              <a:t>Profilu pracovního prostředí</a:t>
            </a:r>
            <a:r>
              <a:rPr lang="cs-CZ" sz="2300" dirty="0"/>
              <a:t>, u vytvářeného nebo otevíraného projektu, lze využít </a:t>
            </a:r>
            <a:r>
              <a:rPr lang="cs-CZ" sz="2300" i="1" dirty="0"/>
              <a:t>Výchozí profil</a:t>
            </a:r>
            <a:r>
              <a:rPr lang="cs-CZ" sz="2300" dirty="0"/>
              <a:t>, který představuje výrobcem dodávané nastavení pracovního prostředí.</a:t>
            </a:r>
          </a:p>
          <a:p>
            <a:pPr lvl="1"/>
            <a:r>
              <a:rPr lang="cs-CZ" sz="2300" dirty="0"/>
              <a:t>Projekty je rovněž možné vytvářet a otevírat i ve spuštěném programu přes menu </a:t>
            </a:r>
            <a:r>
              <a:rPr lang="cs-CZ" sz="2300" i="1" dirty="0"/>
              <a:t>Soubor</a:t>
            </a:r>
            <a:r>
              <a:rPr lang="cs-CZ" sz="2300" dirty="0"/>
              <a:t>. Spouštěcí okno </a:t>
            </a:r>
            <a:r>
              <a:rPr lang="cs-CZ" sz="2300" dirty="0" err="1"/>
              <a:t>ARCHICADu</a:t>
            </a:r>
            <a:r>
              <a:rPr lang="cs-CZ" sz="2300" dirty="0"/>
              <a:t> spolu s možnostmi voleb je zobrazeno na následujícím obrázku.</a:t>
            </a:r>
          </a:p>
          <a:p>
            <a:pPr lvl="1"/>
            <a:endParaRPr lang="cs-CZ" sz="23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992956607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Spuštění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a otevření / vytvoření nového projektu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211" y="1396204"/>
            <a:ext cx="8591299" cy="4547395"/>
          </a:xfrm>
        </p:spPr>
        <p:txBody>
          <a:bodyPr/>
          <a:lstStyle/>
          <a:p>
            <a:endParaRPr lang="cs-CZ" sz="2300" dirty="0"/>
          </a:p>
          <a:p>
            <a:pPr lvl="1"/>
            <a:endParaRPr lang="cs-CZ" sz="23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80" y="1790809"/>
            <a:ext cx="6393753" cy="41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78235" y="5896979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61657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Šablona a pracovní prostředí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655" y="1396205"/>
            <a:ext cx="8226657" cy="2961500"/>
          </a:xfrm>
        </p:spPr>
        <p:txBody>
          <a:bodyPr/>
          <a:lstStyle/>
          <a:p>
            <a:endParaRPr lang="cs-CZ" sz="2400" dirty="0"/>
          </a:p>
          <a:p>
            <a:r>
              <a:rPr lang="cs-CZ" sz="2400" i="1" dirty="0"/>
              <a:t>Šablona</a:t>
            </a:r>
            <a:r>
              <a:rPr lang="cs-CZ" sz="2400" dirty="0"/>
              <a:t> je soubor projektu sloužící jen pro čtení s příponou </a:t>
            </a:r>
            <a:r>
              <a:rPr lang="cs-CZ" sz="2400" i="1" dirty="0"/>
              <a:t>.</a:t>
            </a:r>
            <a:r>
              <a:rPr lang="cs-CZ" sz="2400" i="1" dirty="0" err="1"/>
              <a:t>tpl</a:t>
            </a:r>
            <a:r>
              <a:rPr lang="cs-CZ" sz="2400" dirty="0"/>
              <a:t>, obsahující všechna nastavení předvoleb projektu, nastavení vložených prvků projektu a výchozích nastavení nástrojů projektu. </a:t>
            </a:r>
          </a:p>
          <a:p>
            <a:r>
              <a:rPr lang="cs-CZ" sz="2400" i="1" dirty="0"/>
              <a:t>Pracovní prostředí</a:t>
            </a:r>
            <a:r>
              <a:rPr lang="cs-CZ" sz="2400" dirty="0"/>
              <a:t> představuje styl používání funkcí programu a uspořádání různých paletek, panelů nástrojů a nabídek.</a:t>
            </a:r>
          </a:p>
          <a:p>
            <a:r>
              <a:rPr lang="cs-CZ" sz="2400" i="1" dirty="0"/>
              <a:t>Pracovní prostředí</a:t>
            </a:r>
            <a:r>
              <a:rPr lang="cs-CZ" sz="2400" dirty="0"/>
              <a:t> lze přizpůsobit podle úkolů a schopností potřebných v aktuální fázi vývoje projektu, tudíž lze vybírat vyhrazený profil pracovního prostředí (rozvržení), který obsahuje pouze funkce potřebné pro tvorbu virtuálního modelu.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21404081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Šablona a pracovní prostředí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655" y="1396205"/>
            <a:ext cx="8226657" cy="2961500"/>
          </a:xfrm>
        </p:spPr>
        <p:txBody>
          <a:bodyPr/>
          <a:lstStyle/>
          <a:p>
            <a:endParaRPr lang="cs-CZ" sz="2400" dirty="0"/>
          </a:p>
          <a:p>
            <a:r>
              <a:rPr lang="cs-CZ" sz="2400" dirty="0"/>
              <a:t>Nastavení pracovního prostředí je rozděleno do šesti samostatných schémat a to uživatelských předvoleb, firemních standardů, klávesových zkratek, rozvržení nástrojů, uspořádání příkazů a pracovního prostoru.</a:t>
            </a:r>
          </a:p>
          <a:p>
            <a:r>
              <a:rPr lang="cs-CZ" sz="2400" dirty="0"/>
              <a:t>Vlastní schémata a uložená nastavení lze libovolně kombinovat a vytvářet Profily pracovního prostředí, které lze uložit a exportovat / importovat pro použití na jiných počítačích.</a:t>
            </a:r>
          </a:p>
          <a:p>
            <a:r>
              <a:rPr lang="cs-CZ" sz="2400" dirty="0"/>
              <a:t>ARCHICAD je dodáván s výchozími profily: </a:t>
            </a:r>
            <a:r>
              <a:rPr lang="cs-CZ" sz="2400" i="1" dirty="0"/>
              <a:t>Profil standardní, Profil pro vizualizaci</a:t>
            </a:r>
            <a:r>
              <a:rPr lang="cs-CZ" sz="2400" dirty="0"/>
              <a:t> a </a:t>
            </a:r>
            <a:r>
              <a:rPr lang="cs-CZ" sz="2400" i="1" dirty="0"/>
              <a:t>Profil pro výkresy</a:t>
            </a:r>
            <a:r>
              <a:rPr lang="cs-CZ" sz="2400" dirty="0"/>
              <a:t>.</a:t>
            </a:r>
          </a:p>
          <a:p>
            <a:r>
              <a:rPr lang="cs-CZ" sz="2400" dirty="0"/>
              <a:t>Tyto předdefinované profily jsou navrženy pro seznámení s programem a pro práci vněm.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106914632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Šablona a pracovní prostředí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671" y="2007219"/>
            <a:ext cx="8226657" cy="4224010"/>
          </a:xfrm>
        </p:spPr>
        <p:txBody>
          <a:bodyPr/>
          <a:lstStyle/>
          <a:p>
            <a:pPr lvl="0"/>
            <a:r>
              <a:rPr lang="cs-CZ" sz="2400" i="1" dirty="0"/>
              <a:t>Standardní (výchozí) profil</a:t>
            </a:r>
            <a:r>
              <a:rPr lang="cs-CZ" sz="2400" dirty="0"/>
              <a:t> je navržen tak, aby odpovídal průběhu práce v běžných architektonických postupech. Nabídky, příkazy, paletky kreseb a panel nástrojů viditelnosti jsou optimalizovány pro snadný přístup k nástrojům a funkcím, potřebným ke konstrukci virtuální budovy. </a:t>
            </a:r>
          </a:p>
          <a:p>
            <a:r>
              <a:rPr lang="cs-CZ" sz="2400" i="1" dirty="0"/>
              <a:t>Profil pro výkresy</a:t>
            </a:r>
            <a:r>
              <a:rPr lang="cs-CZ" sz="2400" dirty="0"/>
              <a:t> vkládá běžně používané příkazy pro práci s výkresy a publikacemi, které jsou k dispozici. </a:t>
            </a:r>
          </a:p>
          <a:p>
            <a:pPr lvl="0"/>
            <a:r>
              <a:rPr lang="cs-CZ" sz="2400" i="1" dirty="0"/>
              <a:t>Profil pro vizualizaci</a:t>
            </a:r>
            <a:r>
              <a:rPr lang="cs-CZ" sz="2400" dirty="0"/>
              <a:t> je užitečný při dosažení určitého stavu nastavení a tvorbě výstupu z 3D obrázků, například průlety a foto-zobrazování. </a:t>
            </a:r>
          </a:p>
          <a:p>
            <a:endParaRPr lang="cs-CZ" sz="2400" dirty="0"/>
          </a:p>
          <a:p>
            <a:pPr lvl="0"/>
            <a:endParaRPr lang="cs-CZ" sz="2400" dirty="0"/>
          </a:p>
          <a:p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992745566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671" y="2332907"/>
            <a:ext cx="8226657" cy="2961500"/>
          </a:xfrm>
        </p:spPr>
        <p:txBody>
          <a:bodyPr/>
          <a:lstStyle/>
          <a:p>
            <a:r>
              <a:rPr lang="cs-CZ" sz="2400" dirty="0"/>
              <a:t>Uživatelské prostředí zahrnuje </a:t>
            </a:r>
            <a:r>
              <a:rPr lang="cs-CZ" sz="2400" i="1" dirty="0"/>
              <a:t>Hlavní paletky </a:t>
            </a:r>
            <a:r>
              <a:rPr lang="cs-CZ" sz="2400" dirty="0"/>
              <a:t>(</a:t>
            </a:r>
            <a:r>
              <a:rPr lang="cs-CZ" sz="2400" i="1" dirty="0"/>
              <a:t>Nástrojová paletka, Navigátor,  </a:t>
            </a:r>
            <a:r>
              <a:rPr lang="cs-CZ" sz="2400" i="1" dirty="0" err="1"/>
              <a:t>Infopaletku</a:t>
            </a:r>
            <a:r>
              <a:rPr lang="cs-CZ" sz="2400" i="1" dirty="0"/>
              <a:t>, Rychlé volby,…</a:t>
            </a:r>
            <a:r>
              <a:rPr lang="cs-CZ" sz="2400" dirty="0"/>
              <a:t>)</a:t>
            </a:r>
            <a:r>
              <a:rPr lang="cs-CZ" sz="2400" i="1" dirty="0"/>
              <a:t>,</a:t>
            </a:r>
            <a:r>
              <a:rPr lang="cs-CZ" sz="2400" dirty="0"/>
              <a:t> </a:t>
            </a:r>
            <a:r>
              <a:rPr lang="cs-CZ" sz="2400" i="1" dirty="0"/>
              <a:t>Plovoucí paletky </a:t>
            </a:r>
            <a:r>
              <a:rPr lang="cs-CZ" sz="2400" dirty="0"/>
              <a:t>a </a:t>
            </a:r>
            <a:r>
              <a:rPr lang="cs-CZ" sz="2400" i="1" dirty="0"/>
              <a:t>Výkresovou plochu 2D/3D zobrazení</a:t>
            </a:r>
            <a:r>
              <a:rPr lang="cs-CZ" sz="2400" dirty="0"/>
              <a:t>. Výchozí, výrobcem nastavené uživatelské prostředí programu je zobrazeno na obrázku.</a:t>
            </a:r>
          </a:p>
          <a:p>
            <a:endParaRPr lang="cs-CZ" sz="2400" dirty="0"/>
          </a:p>
          <a:p>
            <a:pPr lvl="0"/>
            <a:endParaRPr lang="cs-CZ" sz="2400" dirty="0"/>
          </a:p>
          <a:p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475981101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	 </a:t>
            </a:r>
            <a:r>
              <a:rPr lang="cs-CZ" dirty="0"/>
              <a:t>	www.VSTECB.cz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6" y="1610787"/>
            <a:ext cx="7720749" cy="46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690470" y="6151990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40697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 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01</a:t>
            </a:r>
            <a:r>
              <a:rPr lang="cs-CZ" sz="2400" dirty="0"/>
              <a:t> </a:t>
            </a:r>
            <a:r>
              <a:rPr lang="cs-CZ" sz="2400" i="1" dirty="0"/>
              <a:t>Příkazy</a:t>
            </a:r>
            <a:r>
              <a:rPr lang="cs-CZ" sz="2400" dirty="0"/>
              <a:t> - Paletka obsahuje standardní okna typu </a:t>
            </a:r>
            <a:r>
              <a:rPr lang="cs-CZ" sz="2400" i="1" dirty="0"/>
              <a:t>Soubor, Úpravy, Zobrazení </a:t>
            </a:r>
            <a:r>
              <a:rPr lang="cs-CZ" sz="2400" dirty="0"/>
              <a:t>aj., které odkazují na nastavení dílčích částí pracovního prostředí, atributů a konstrukčních prvků. Současně umožňují práci se souborem (nový, uložit) a odkazují na různé doplňky programu (</a:t>
            </a:r>
            <a:r>
              <a:rPr lang="cs-CZ" sz="2400" dirty="0" err="1"/>
              <a:t>RoofMaker</a:t>
            </a:r>
            <a:r>
              <a:rPr lang="cs-CZ" sz="2400" dirty="0"/>
              <a:t>, </a:t>
            </a:r>
            <a:r>
              <a:rPr lang="cs-CZ" sz="2400" dirty="0" err="1"/>
              <a:t>TrussMaker</a:t>
            </a:r>
            <a:r>
              <a:rPr lang="cs-CZ" sz="2400" dirty="0"/>
              <a:t> aj.)</a:t>
            </a:r>
          </a:p>
          <a:p>
            <a:r>
              <a:rPr lang="cs-CZ" sz="2400" b="1" dirty="0"/>
              <a:t>02</a:t>
            </a:r>
            <a:r>
              <a:rPr lang="cs-CZ" sz="2400" dirty="0"/>
              <a:t> </a:t>
            </a:r>
            <a:r>
              <a:rPr lang="cs-CZ" sz="2400" i="1" dirty="0"/>
              <a:t>Nástrojové lišty - Nástrojová lišta</a:t>
            </a:r>
            <a:r>
              <a:rPr lang="cs-CZ" sz="2400" dirty="0"/>
              <a:t> rovněž slouží k editaci prvků a představuje souhrn příkazů nebo nabídek vyobrazených ve formě textu nebo ikon a seskupených podle tématu.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2153817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03 </a:t>
            </a:r>
            <a:r>
              <a:rPr lang="cs-CZ" sz="2400" i="1" dirty="0" err="1"/>
              <a:t>Infopaletka</a:t>
            </a:r>
            <a:r>
              <a:rPr lang="cs-CZ" sz="2400" i="1" dirty="0"/>
              <a:t> - </a:t>
            </a:r>
            <a:r>
              <a:rPr lang="cs-CZ" sz="2400" i="1" dirty="0" err="1"/>
              <a:t>Infopaletka</a:t>
            </a:r>
            <a:r>
              <a:rPr lang="cs-CZ" sz="2400" i="1" dirty="0"/>
              <a:t> </a:t>
            </a:r>
            <a:r>
              <a:rPr lang="cs-CZ" sz="2400" dirty="0"/>
              <a:t>se zobrazuje po výběru nástroje z </a:t>
            </a:r>
            <a:r>
              <a:rPr lang="cs-CZ" sz="2400" i="1" dirty="0"/>
              <a:t>Nástrojové paletky</a:t>
            </a:r>
            <a:r>
              <a:rPr lang="cs-CZ" sz="2400" dirty="0"/>
              <a:t> nebo po označení prvku. Obsahuje nejdůležitější okna pro definování parametrů a nastavení vybraného nástroje nebo prvku. Změny provedené v </a:t>
            </a:r>
            <a:r>
              <a:rPr lang="cs-CZ" sz="2400" i="1" dirty="0" err="1"/>
              <a:t>Infopaletce</a:t>
            </a:r>
            <a:r>
              <a:rPr lang="cs-CZ" sz="2400" dirty="0"/>
              <a:t> ovlivní editovatelné prvky. </a:t>
            </a:r>
          </a:p>
          <a:p>
            <a:r>
              <a:rPr lang="cs-CZ" sz="2400" b="1" dirty="0"/>
              <a:t>04</a:t>
            </a:r>
            <a:r>
              <a:rPr lang="cs-CZ" sz="2400" dirty="0"/>
              <a:t> </a:t>
            </a:r>
            <a:r>
              <a:rPr lang="cs-CZ" sz="2400" i="1" dirty="0"/>
              <a:t>Nástrojová paletka - Nástrojová paletka </a:t>
            </a:r>
            <a:r>
              <a:rPr lang="cs-CZ" sz="2400" dirty="0"/>
              <a:t>je standardně zobrazena v levém sloupci okna </a:t>
            </a:r>
            <a:r>
              <a:rPr lang="cs-CZ" sz="2400" dirty="0" err="1"/>
              <a:t>ARCHICADu</a:t>
            </a:r>
            <a:r>
              <a:rPr lang="cs-CZ" sz="2400" dirty="0"/>
              <a:t>. Obsahuje různé nástroje pro označování, 3D modelování, 2D kreslení a vizualizaci. </a:t>
            </a:r>
            <a:r>
              <a:rPr lang="cs-CZ" sz="2400" i="1" dirty="0"/>
              <a:t>Nástrojová paletka </a:t>
            </a:r>
            <a:r>
              <a:rPr lang="cs-CZ" sz="2400" dirty="0"/>
              <a:t>je rozdělena na skupiny nástrojů pro výběr, 3D model, 2D dokument a další, což umožňuje snazší orientaci a vyhledávání požadovaného nástroje.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36944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ARCHICAD je CAD/BIM software určený pro architekty a projektanty, se schopností pracovat s technologií 3D modelování virtuální budovy a současně produkovat 2D výkresy všech stupňů projektové dokumentace.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Skrze jednoduché a srozumitelné pracovní 3D prostředí uživatel „staví“ dům z konstrukčních prvků jako jsou stěny, sloupy, desky, schodiště, střecha, výplně otvorů a velká škála nejen stavebních objektů.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Konstrukčním prvkům lze definovat jednotlivé parametry a vlastnosti, popř. je možné využít přednastavených konstrukcí (např. sendviče stěn, podlah a střech, dále výplně otvorů aj.).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600942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19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2361406"/>
            <a:ext cx="7886700" cy="4351338"/>
          </a:xfrm>
        </p:spPr>
        <p:txBody>
          <a:bodyPr/>
          <a:lstStyle/>
          <a:p>
            <a:r>
              <a:rPr lang="cs-CZ" sz="2400" b="1" dirty="0"/>
              <a:t>05 </a:t>
            </a:r>
            <a:r>
              <a:rPr lang="cs-CZ" sz="2400" i="1" dirty="0"/>
              <a:t>Rekonstrukce - </a:t>
            </a:r>
            <a:r>
              <a:rPr lang="cs-CZ" sz="2400" dirty="0"/>
              <a:t>Paletka rekonstrukce slouží k přiřazení stavu při rekonstrukci vybraným prvkům a lze skrze ní přepínat filtry rekonstrukce, popř. omezit zobrazení dle aktuálního filtru. Filtry se týkají stávajícího, nového a bouraného stavu prvků, popř. je zde možnost koordinace mezi filtry. To umožňuje vytvořit výkresy dle požadovaného stavu rekonstrukce. 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6124518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20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1725612"/>
            <a:ext cx="7886700" cy="4351338"/>
          </a:xfrm>
        </p:spPr>
        <p:txBody>
          <a:bodyPr/>
          <a:lstStyle/>
          <a:p>
            <a:r>
              <a:rPr lang="cs-CZ" sz="2300" b="1" dirty="0"/>
              <a:t>06 </a:t>
            </a:r>
            <a:r>
              <a:rPr lang="cs-CZ" sz="2300" i="1" dirty="0"/>
              <a:t>Navigátor </a:t>
            </a:r>
            <a:r>
              <a:rPr lang="cs-CZ" sz="2300" dirty="0"/>
              <a:t>a </a:t>
            </a:r>
            <a:r>
              <a:rPr lang="cs-CZ" sz="2300" i="1" dirty="0"/>
              <a:t>Organizér</a:t>
            </a:r>
            <a:r>
              <a:rPr lang="cs-CZ" sz="2300" dirty="0"/>
              <a:t> - Paletka </a:t>
            </a:r>
            <a:r>
              <a:rPr lang="cs-CZ" sz="2300" i="1" dirty="0"/>
              <a:t>Navigátor</a:t>
            </a:r>
            <a:r>
              <a:rPr lang="cs-CZ" sz="2300" dirty="0"/>
              <a:t> představuje stromovou strukturu, která umožňuje tvorbu celého strukturovaného projektu, což usnadňuje orientaci v něm.  Současně slouží k přepínání zobrazení a bodů zobrazení virtuální budovy.  Struktura projektu je zobrazena ve třech mapách:</a:t>
            </a:r>
          </a:p>
          <a:p>
            <a:pPr lvl="1"/>
            <a:r>
              <a:rPr lang="cs-CZ" sz="2100" dirty="0"/>
              <a:t>Mapa projektu – představuje stromovou strukturu možných pohledů tj. bodů zobrazení na virtuální model budovy, kdy bod zobrazení představuje náhled na nějakou část projektu. </a:t>
            </a:r>
          </a:p>
          <a:p>
            <a:pPr lvl="1"/>
            <a:r>
              <a:rPr lang="cs-CZ" sz="2100" dirty="0"/>
              <a:t>Mapa zobrazení – obsahuje uložená zobrazení modelu neboli uložené verze bodů zobrazení s určeným nastavením zobrazení pro daný účel. </a:t>
            </a:r>
          </a:p>
          <a:p>
            <a:pPr lvl="1"/>
            <a:r>
              <a:rPr lang="cs-CZ" sz="2100" dirty="0"/>
              <a:t>Výkresová složka – slouží k uložení všech výkresů a kreseb z architektonického projektu.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890525410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sz="2000" dirty="0"/>
              <a:t>		</a:t>
            </a:r>
            <a:r>
              <a:rPr lang="cs-CZ" dirty="0"/>
              <a:t>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1915183"/>
            <a:ext cx="7886700" cy="4351338"/>
          </a:xfrm>
        </p:spPr>
        <p:txBody>
          <a:bodyPr/>
          <a:lstStyle/>
          <a:p>
            <a:r>
              <a:rPr lang="cs-CZ" sz="2200" dirty="0"/>
              <a:t>Paletka </a:t>
            </a:r>
            <a:r>
              <a:rPr lang="cs-CZ" sz="2200" i="1" dirty="0"/>
              <a:t>Organizér</a:t>
            </a:r>
            <a:r>
              <a:rPr lang="cs-CZ" sz="2200" dirty="0"/>
              <a:t> je přímo vázaný na </a:t>
            </a:r>
            <a:r>
              <a:rPr lang="cs-CZ" sz="2200" i="1" dirty="0"/>
              <a:t>Navigátoru</a:t>
            </a:r>
            <a:r>
              <a:rPr lang="cs-CZ" sz="2200" dirty="0"/>
              <a:t> a obsahuje téměř stejné ovládací prvky. Rozdílem jsou dvě stromové struktury </a:t>
            </a:r>
            <a:r>
              <a:rPr lang="cs-CZ" sz="2200" i="1" dirty="0"/>
              <a:t>Organizéru</a:t>
            </a:r>
            <a:r>
              <a:rPr lang="cs-CZ" sz="2200" dirty="0"/>
              <a:t> sloužící ke snadnějšímu přesouvání a kopírování zobrazení a výkresů mezi mapami.</a:t>
            </a:r>
          </a:p>
          <a:p>
            <a:r>
              <a:rPr lang="cs-CZ" sz="2200" dirty="0"/>
              <a:t>Organizér slouží k editování zobrazení tj. jeho nastavení a volby ukládání (cílová složka, formát ukládaného souboru, …) a následně k publikaci zobrazení.</a:t>
            </a:r>
          </a:p>
          <a:p>
            <a:r>
              <a:rPr lang="cs-CZ" sz="2200" i="1" dirty="0"/>
              <a:t>Navigátor</a:t>
            </a:r>
            <a:r>
              <a:rPr lang="cs-CZ" sz="2200" dirty="0"/>
              <a:t> (a částečně i </a:t>
            </a:r>
            <a:r>
              <a:rPr lang="cs-CZ" sz="2200" i="1" dirty="0"/>
              <a:t>Organizér)</a:t>
            </a:r>
            <a:r>
              <a:rPr lang="cs-CZ" sz="2200" dirty="0"/>
              <a:t> obsahuje doplňkové funkce jakou je např. </a:t>
            </a:r>
            <a:r>
              <a:rPr lang="cs-CZ" sz="2200" i="1" dirty="0"/>
              <a:t>Sada publikací projektu</a:t>
            </a:r>
            <a:r>
              <a:rPr lang="cs-CZ" sz="2200" dirty="0"/>
              <a:t>, která slouží k nastavení publikovatelných položek, metody publikace a výběru formátu.</a:t>
            </a:r>
          </a:p>
          <a:p>
            <a:r>
              <a:rPr lang="cs-CZ" sz="2200" dirty="0"/>
              <a:t>Každá položka publikace se přímo odkazuje na zobrazení nebo na výkres. 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96245522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2007219"/>
            <a:ext cx="7886700" cy="4351338"/>
          </a:xfrm>
        </p:spPr>
        <p:txBody>
          <a:bodyPr/>
          <a:lstStyle/>
          <a:p>
            <a:r>
              <a:rPr lang="cs-CZ" sz="2400" b="1" dirty="0"/>
              <a:t>07</a:t>
            </a:r>
            <a:r>
              <a:rPr lang="cs-CZ" sz="2400" dirty="0"/>
              <a:t> </a:t>
            </a:r>
            <a:r>
              <a:rPr lang="cs-CZ" sz="2400" i="1" dirty="0"/>
              <a:t>Rychlé volby</a:t>
            </a:r>
            <a:r>
              <a:rPr lang="cs-CZ" sz="2400" dirty="0"/>
              <a:t> - Lišta </a:t>
            </a:r>
            <a:r>
              <a:rPr lang="cs-CZ" sz="2400" i="1" dirty="0"/>
              <a:t>Rychlé volby</a:t>
            </a:r>
            <a:r>
              <a:rPr lang="cs-CZ" sz="2400" dirty="0"/>
              <a:t> je standardně zobrazena na spodní hraně okna </a:t>
            </a:r>
            <a:r>
              <a:rPr lang="cs-CZ" sz="2400" dirty="0" err="1"/>
              <a:t>ARCHICADu</a:t>
            </a:r>
            <a:r>
              <a:rPr lang="cs-CZ" sz="2400" dirty="0"/>
              <a:t>. Zobrazuje volby aktuálně otevřené záložky a slouží pro rychlé změny všech nastavení včetně přístupu k oknům nastavení souvisejících předvoleb. Mezi nastavení dostupná v liště </a:t>
            </a:r>
            <a:r>
              <a:rPr lang="cs-CZ" sz="2400" i="1" dirty="0"/>
              <a:t>Rychlé volby </a:t>
            </a:r>
            <a:r>
              <a:rPr lang="cs-CZ" sz="2400" dirty="0"/>
              <a:t>patří </a:t>
            </a:r>
            <a:r>
              <a:rPr lang="cs-CZ" sz="2400" i="1" dirty="0"/>
              <a:t>Zvětšení, Orientace, Kombinace vrstev, Měřítko, Částečné zobrazení konstrukce, Sada per, Kombinace voleb zobrazení modelu a grafických stylů, Filtr pro rekonstrukce, Kóty </a:t>
            </a:r>
            <a:r>
              <a:rPr lang="cs-CZ" sz="2400" dirty="0"/>
              <a:t>a</a:t>
            </a:r>
            <a:r>
              <a:rPr lang="cs-CZ" sz="2400" i="1" dirty="0"/>
              <a:t> 3D styly. </a:t>
            </a:r>
          </a:p>
          <a:p>
            <a:r>
              <a:rPr lang="cs-CZ" sz="2400" b="1" dirty="0"/>
              <a:t>08,09</a:t>
            </a:r>
            <a:r>
              <a:rPr lang="cs-CZ" sz="2400" dirty="0"/>
              <a:t> Rozvržení (pracovní plocha) 2D/3D okna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509245213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Uživatelské rozhraní </a:t>
            </a:r>
            <a:r>
              <a:rPr lang="cs-CZ" sz="32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ARCHICADu</a:t>
            </a:r>
            <a:br>
              <a:rPr lang="cs-CZ" sz="3600" dirty="0"/>
            </a:b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23 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200721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Plovoucí paletky</a:t>
            </a:r>
            <a:endParaRPr lang="cs-CZ" sz="2400" dirty="0"/>
          </a:p>
          <a:p>
            <a:r>
              <a:rPr lang="cs-CZ" sz="2400" i="1" dirty="0"/>
              <a:t>Plovoucí paletka </a:t>
            </a:r>
            <a:r>
              <a:rPr lang="cs-CZ" sz="2400" dirty="0"/>
              <a:t>zobrazuje seskupené řady ikon zastávající jednotlivé příkazy a související volby.</a:t>
            </a:r>
          </a:p>
          <a:p>
            <a:r>
              <a:rPr lang="cs-CZ" sz="2400" dirty="0"/>
              <a:t>Paletka se zobrazí při zadávání prvku nebo po výběru již vloženého prvku pro účely jeho úprav.</a:t>
            </a:r>
          </a:p>
          <a:p>
            <a:r>
              <a:rPr lang="cs-CZ" sz="2400" dirty="0"/>
              <a:t>Obsah paletky se liší v závislosti na typu označeného prvku, součásti prvku pro úpravu (hrana, uzel nebo povrch) a druh aktivního okna (2D výkres nebo 3D model). 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616650239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zeď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2007219"/>
            <a:ext cx="7886700" cy="4351338"/>
          </a:xfrm>
        </p:spPr>
        <p:txBody>
          <a:bodyPr/>
          <a:lstStyle/>
          <a:p>
            <a:r>
              <a:rPr lang="cs-CZ" sz="2300" dirty="0"/>
              <a:t>V </a:t>
            </a:r>
            <a:r>
              <a:rPr lang="cs-CZ" sz="2300" dirty="0" err="1"/>
              <a:t>ArchiCADu</a:t>
            </a:r>
            <a:r>
              <a:rPr lang="cs-CZ" sz="2300" dirty="0"/>
              <a:t> je možné kreslit zdi přímé, zakřivené, šikmé, lichoběžníkové a polygonální.</a:t>
            </a:r>
          </a:p>
          <a:p>
            <a:r>
              <a:rPr lang="cs-CZ" sz="2300" dirty="0"/>
              <a:t>Zdi lze vytvářet zdi vodorovné, šikmé a dvojité šikmé (zkosené).</a:t>
            </a:r>
          </a:p>
          <a:p>
            <a:r>
              <a:rPr lang="cs-CZ" sz="2300" dirty="0"/>
              <a:t>Konstrukce zdí mohou být jednoduché tvořeny jedním materiálem (např. cihlou) nebo sendvičové, složeny z několika materiálů (např. cihla s tepelným izolantem včetně omítek).</a:t>
            </a:r>
          </a:p>
          <a:p>
            <a:r>
              <a:rPr lang="cs-CZ" sz="2300" dirty="0"/>
              <a:t>Současně lze tvořit profilované zdi vlastního tvaru s vlastní kombinací materiálu.</a:t>
            </a:r>
          </a:p>
          <a:p>
            <a:r>
              <a:rPr lang="cs-CZ" sz="2300" dirty="0"/>
              <a:t>Některé objekty jako jsou například dveře a okna lze umístit pouze do zdí. 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290806953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618330"/>
            <a:ext cx="678544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</a:t>
            </a:r>
            <a:r>
              <a:rPr lang="cs-CZ" altLang="cs-CZ" sz="3000" b="1" dirty="0">
                <a:solidFill>
                  <a:srgbClr val="C00000"/>
                </a:solidFill>
              </a:rPr>
              <a:t>– nastavení vlastností prvku a jeho atributů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		</a:t>
            </a:r>
            <a:r>
              <a:rPr lang="cs-CZ" dirty="0"/>
              <a:t>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6715" y="2190651"/>
            <a:ext cx="7886700" cy="1550020"/>
          </a:xfrm>
        </p:spPr>
        <p:txBody>
          <a:bodyPr/>
          <a:lstStyle/>
          <a:p>
            <a:r>
              <a:rPr lang="cs-CZ" sz="2400" dirty="0"/>
              <a:t>Nastavení vlastností a atributů konstrukčního prvku </a:t>
            </a:r>
            <a:r>
              <a:rPr lang="cs-CZ" sz="2400" i="1" dirty="0"/>
              <a:t>Zeď </a:t>
            </a:r>
            <a:r>
              <a:rPr lang="cs-CZ" sz="2400" dirty="0"/>
              <a:t>jsou možné skrze </a:t>
            </a:r>
            <a:r>
              <a:rPr lang="cs-CZ" sz="2400" dirty="0" err="1"/>
              <a:t>Info</a:t>
            </a:r>
            <a:r>
              <a:rPr lang="cs-CZ" sz="2400" dirty="0"/>
              <a:t> paletku nebo dialogové okno </a:t>
            </a:r>
            <a:r>
              <a:rPr lang="cs-CZ" sz="2400" i="1" dirty="0"/>
              <a:t>Výchozí nastavení zdí</a:t>
            </a:r>
            <a:r>
              <a:rPr lang="cs-CZ" sz="2400" dirty="0"/>
              <a:t>, které jsou zobrazeny na následujících obrázcích s vyobrazením nejdůležitějších nastavení.</a:t>
            </a:r>
          </a:p>
          <a:p>
            <a:endParaRPr lang="cs-CZ" sz="23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" y="4041504"/>
            <a:ext cx="9049894" cy="118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00513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09984"/>
            <a:ext cx="6785440" cy="1304692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</a:t>
            </a:r>
            <a:r>
              <a:rPr lang="cs-CZ" altLang="cs-CZ" sz="3000" b="1" dirty="0">
                <a:solidFill>
                  <a:srgbClr val="C00000"/>
                </a:solidFill>
              </a:rPr>
              <a:t>– nastavení vlastností prvku a jeho atributů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26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1536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1" y="1798310"/>
            <a:ext cx="7320698" cy="476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97642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20635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referenční čára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27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9018" y="1725612"/>
            <a:ext cx="7886700" cy="4351338"/>
          </a:xfrm>
        </p:spPr>
        <p:txBody>
          <a:bodyPr/>
          <a:lstStyle/>
          <a:p>
            <a:r>
              <a:rPr lang="cs-CZ" sz="2400" dirty="0"/>
              <a:t>Funkce </a:t>
            </a:r>
            <a:r>
              <a:rPr lang="cs-CZ" sz="2400" i="1" dirty="0"/>
              <a:t>Referenční čára</a:t>
            </a:r>
            <a:r>
              <a:rPr lang="cs-CZ" sz="2400" dirty="0"/>
              <a:t> zastává několik úkolů. Zprvu vytváří aktivní body a hrany, skrze které je možno </a:t>
            </a:r>
            <a:r>
              <a:rPr lang="cs-CZ" sz="2400" i="1" dirty="0"/>
              <a:t>Zeď </a:t>
            </a:r>
            <a:r>
              <a:rPr lang="cs-CZ" sz="2400" dirty="0"/>
              <a:t>vybrat, přesunovat a měnit její vlastnosti.</a:t>
            </a:r>
          </a:p>
          <a:p>
            <a:r>
              <a:rPr lang="cs-CZ" sz="2400" dirty="0"/>
              <a:t>Definováním pořadí koncových bodů zdi je určen směr zdi. Současně pomáhá k vytvoření přesného spojení zdí pro čisté průsečíky.</a:t>
            </a:r>
          </a:p>
          <a:p>
            <a:r>
              <a:rPr lang="cs-CZ" sz="2400" dirty="0"/>
              <a:t>Dle zvolené konstrukční metody je těleso zdi rozvinuto podél jedné nebo obou stran referenční čáry (interiér / čelo / exteriér).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933222758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20635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referenční čára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2111" y="2230689"/>
            <a:ext cx="7886700" cy="3166501"/>
          </a:xfrm>
        </p:spPr>
        <p:txBody>
          <a:bodyPr/>
          <a:lstStyle/>
          <a:p>
            <a:r>
              <a:rPr lang="cs-CZ" sz="2400" dirty="0"/>
              <a:t>To je důležité z hlediska určení strany zdi při volbě materiálů 3D modelu.</a:t>
            </a:r>
          </a:p>
          <a:p>
            <a:r>
              <a:rPr lang="cs-CZ" sz="2400" dirty="0"/>
              <a:t>V závislosti na straně referenční čáry vybrané zdi je rovněž možnost volby některých příkazů malé paletky.</a:t>
            </a:r>
          </a:p>
          <a:p>
            <a:r>
              <a:rPr lang="cs-CZ" sz="2400" i="1" dirty="0"/>
              <a:t>Referenční čára </a:t>
            </a:r>
            <a:r>
              <a:rPr lang="cs-CZ" sz="2400" dirty="0"/>
              <a:t>se zobrazí během kreslení zdi v podobě silné černé čáry se šipkou ukazující směr vedení zdi. </a:t>
            </a:r>
          </a:p>
        </p:txBody>
      </p:sp>
    </p:spTree>
    <p:extLst>
      <p:ext uri="{BB962C8B-B14F-4D97-AF65-F5344CB8AC3E}">
        <p14:creationId xmlns:p14="http://schemas.microsoft.com/office/powerpoint/2010/main" val="2388401702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369896"/>
            <a:ext cx="8194716" cy="4741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300" dirty="0"/>
              <a:t>Současně lze modelovat libovolné 3D obrazce či konstrukce, dále modelovat terén popř. je možné ho automaticky vygenerovat vložením geometrických souřadnic.</a:t>
            </a:r>
          </a:p>
          <a:p>
            <a:pPr>
              <a:lnSpc>
                <a:spcPct val="100000"/>
              </a:lnSpc>
            </a:pPr>
            <a:r>
              <a:rPr lang="cs-CZ" sz="2300" dirty="0"/>
              <a:t>Z takto vzniklého virtuálního modelu budovy lze následně generovat 2D výkresy půdorysů, řezů, pohledů a detailů, včetně tabulek, výkazů a výpisů.</a:t>
            </a:r>
          </a:p>
          <a:p>
            <a:pPr>
              <a:lnSpc>
                <a:spcPct val="100000"/>
              </a:lnSpc>
            </a:pPr>
            <a:r>
              <a:rPr lang="cs-CZ" sz="2300" dirty="0"/>
              <a:t>Díky možnosti volby typu rekonstrukce lze vytvářet projektovou dokumentaci v různých fázích výstavby (stávající / bourané / nové).</a:t>
            </a:r>
          </a:p>
          <a:p>
            <a:pPr>
              <a:lnSpc>
                <a:spcPct val="100000"/>
              </a:lnSpc>
            </a:pPr>
            <a:r>
              <a:rPr lang="cs-CZ" sz="2300" dirty="0"/>
              <a:t>Ke grafické úpravě výkresů slouží standartní 2D prvky typu kóta, poznámka, čára, křivka, kružnice, výplň a další. ARCHICAD také umožňuje tvorbu animací a vizualizací skrze základní a rozšířené </a:t>
            </a:r>
            <a:r>
              <a:rPr lang="cs-CZ" sz="2300" dirty="0" err="1"/>
              <a:t>renderovací</a:t>
            </a:r>
            <a:r>
              <a:rPr lang="cs-CZ" sz="2300" dirty="0"/>
              <a:t> </a:t>
            </a:r>
            <a:r>
              <a:rPr lang="cs-CZ" sz="2300" dirty="0" err="1"/>
              <a:t>enginy</a:t>
            </a:r>
            <a:r>
              <a:rPr lang="cs-CZ" sz="2300" dirty="0"/>
              <a:t>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75955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	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043822389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tvorba přímé obdélníkové zdi, řetězce zdí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29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118597"/>
            <a:ext cx="7886700" cy="3166501"/>
          </a:xfrm>
        </p:spPr>
        <p:txBody>
          <a:bodyPr/>
          <a:lstStyle/>
          <a:p>
            <a:r>
              <a:rPr lang="cs-CZ" sz="2400" dirty="0"/>
              <a:t>Geometrická metoda </a:t>
            </a:r>
            <a:r>
              <a:rPr lang="cs-CZ" sz="2400" i="1" dirty="0"/>
              <a:t>Přímá zeď</a:t>
            </a:r>
            <a:r>
              <a:rPr lang="cs-CZ" sz="2400" dirty="0"/>
              <a:t> vytvoří jeden přímý segment zdi ve směru referenční čáry.</a:t>
            </a:r>
          </a:p>
          <a:p>
            <a:r>
              <a:rPr lang="cs-CZ" sz="2400" dirty="0"/>
              <a:t>Metodou </a:t>
            </a:r>
            <a:r>
              <a:rPr lang="cs-CZ" sz="2400" i="1" dirty="0"/>
              <a:t>Obdélníková zeď</a:t>
            </a:r>
            <a:r>
              <a:rPr lang="cs-CZ" sz="2400" dirty="0"/>
              <a:t> lze po definování diagonální čáry obdélníku vytvořit čtyři segmenty zdí s rohovými uzly.</a:t>
            </a:r>
          </a:p>
          <a:p>
            <a:r>
              <a:rPr lang="cs-CZ" sz="2400" dirty="0"/>
              <a:t>Řetězec zdí představuje navazující spojení prvků přímých a zakřivených zdí s automaticky shodnými hranami / koncovými body referenční čáry. </a:t>
            </a:r>
          </a:p>
        </p:txBody>
      </p:sp>
    </p:spTree>
    <p:extLst>
      <p:ext uri="{BB962C8B-B14F-4D97-AF65-F5344CB8AC3E}">
        <p14:creationId xmlns:p14="http://schemas.microsoft.com/office/powerpoint/2010/main" val="380187843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tvorba přímé obdélníkové zdi, řetězce zdí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30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61397"/>
            <a:ext cx="7886700" cy="3166501"/>
          </a:xfrm>
        </p:spPr>
        <p:txBody>
          <a:bodyPr/>
          <a:lstStyle/>
          <a:p>
            <a:r>
              <a:rPr lang="cs-CZ" sz="2400" dirty="0"/>
              <a:t>Zvoleným konstrukčním prvkem </a:t>
            </a:r>
            <a:r>
              <a:rPr lang="cs-CZ" sz="2400" i="1" dirty="0"/>
              <a:t>Zeď</a:t>
            </a:r>
            <a:r>
              <a:rPr lang="cs-CZ" sz="2400" dirty="0"/>
              <a:t> nadefinujeme skrze </a:t>
            </a:r>
            <a:r>
              <a:rPr lang="cs-CZ" sz="2400" dirty="0" err="1"/>
              <a:t>Info</a:t>
            </a:r>
            <a:r>
              <a:rPr lang="cs-CZ" sz="2400" dirty="0"/>
              <a:t> paletku</a:t>
            </a:r>
            <a:r>
              <a:rPr lang="cs-CZ" sz="2400" i="1" dirty="0"/>
              <a:t> </a:t>
            </a:r>
            <a:r>
              <a:rPr lang="cs-CZ" sz="2400" dirty="0"/>
              <a:t>popř. z dialogového okna požadované parametry zdi (rozměry, napojení, volba geometrické metody aj.) a vlastnosti atributů (umístění referenční čáry, dále zobrazení čar, výplní, materiálů aj.).</a:t>
            </a:r>
          </a:p>
          <a:p>
            <a:r>
              <a:rPr lang="cs-CZ" sz="2400" dirty="0"/>
              <a:t>Pro zadání prvního bodu / rohu zdi stačí kliknout do libovolné plochy půdorysu požadovaného podlaží. Doporučuje se však začít v projektovém počátku, souřadnice X; Y [0;0].</a:t>
            </a:r>
          </a:p>
          <a:p>
            <a:r>
              <a:rPr lang="cs-CZ" sz="2400" dirty="0"/>
              <a:t>Druhý bod zdi lze definovat polárním systémem a to zadáním vzdálenosti R a úhlu α, nebo přesně v pravoúhlém ortogonálním systému zadáváním souřadnic X; Y do pole Informátoru. </a:t>
            </a:r>
          </a:p>
        </p:txBody>
      </p:sp>
    </p:spTree>
    <p:extLst>
      <p:ext uri="{BB962C8B-B14F-4D97-AF65-F5344CB8AC3E}">
        <p14:creationId xmlns:p14="http://schemas.microsoft.com/office/powerpoint/2010/main" val="3744112789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tvorba přímé obdélníkové zdi, řetězce zdí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61397"/>
            <a:ext cx="7886700" cy="316650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Poznámka: </a:t>
            </a:r>
          </a:p>
          <a:p>
            <a:r>
              <a:rPr lang="cs-CZ" sz="2400" dirty="0"/>
              <a:t>Při nastavení výšky projektového počátku zdi k domovskému podlaží je možné uvažovat zápornou hodnotu v rozsahu tloušťky skladby vnitřní podlahy, tj. zakládací spára zdiva je ve výškové úrovni horní hrany podkladní desky.</a:t>
            </a:r>
          </a:p>
          <a:p>
            <a:r>
              <a:rPr lang="cs-CZ" sz="2400" dirty="0"/>
              <a:t>Celková výška stěny je následně tvořena světlou výškou místnosti a tloušťkou vnitřní podlahy.</a:t>
            </a:r>
          </a:p>
          <a:p>
            <a:r>
              <a:rPr lang="cs-CZ" sz="2400" dirty="0"/>
              <a:t>Možností však existuje více v závislosti na konstrukčním řešení stěny a nastavení podlaží.</a:t>
            </a:r>
          </a:p>
          <a:p>
            <a:r>
              <a:rPr lang="cs-CZ" sz="2400" dirty="0"/>
              <a:t>Při volbě umístění referenční čáry u obvodového zdiva dbáme na jejím umístění při vnějším povrchu zdiva. </a:t>
            </a:r>
          </a:p>
        </p:txBody>
      </p:sp>
    </p:spTree>
    <p:extLst>
      <p:ext uri="{BB962C8B-B14F-4D97-AF65-F5344CB8AC3E}">
        <p14:creationId xmlns:p14="http://schemas.microsoft.com/office/powerpoint/2010/main" val="3535605477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914406"/>
            <a:ext cx="7886700" cy="3914213"/>
          </a:xfrm>
        </p:spPr>
        <p:txBody>
          <a:bodyPr/>
          <a:lstStyle/>
          <a:p>
            <a:r>
              <a:rPr lang="cs-CZ" sz="2400" dirty="0"/>
              <a:t>Deska je základním horizontálním stavebním blokem </a:t>
            </a:r>
            <a:r>
              <a:rPr lang="cs-CZ" sz="2400" dirty="0" err="1"/>
              <a:t>ArchiCADu</a:t>
            </a:r>
            <a:r>
              <a:rPr lang="cs-CZ" sz="2400" dirty="0"/>
              <a:t>, její použití lze uplatnit pro vytvoření podlahy nebo dělící plochy.</a:t>
            </a:r>
          </a:p>
          <a:p>
            <a:r>
              <a:rPr lang="cs-CZ" sz="2400" dirty="0"/>
              <a:t>Stejně jako </a:t>
            </a:r>
            <a:r>
              <a:rPr lang="cs-CZ" sz="2400" i="1" dirty="0"/>
              <a:t>Zeď</a:t>
            </a:r>
            <a:r>
              <a:rPr lang="cs-CZ" sz="2400" dirty="0"/>
              <a:t> může být konstrukce desky jednoduchá (např. monolitický železobeton) nebo sendvičová (např. nosná konstrukce a další souvrství podlahy).</a:t>
            </a:r>
          </a:p>
          <a:p>
            <a:r>
              <a:rPr lang="cs-CZ" sz="2400" dirty="0"/>
              <a:t>Desku lze kreslit geometrickou metodou polygonu, obdélníku a natočeného obdélníku a lze je vytvářet se svislým nebo definovaným úhlem hrany (boku/čela). </a:t>
            </a:r>
          </a:p>
        </p:txBody>
      </p:sp>
    </p:spTree>
    <p:extLst>
      <p:ext uri="{BB962C8B-B14F-4D97-AF65-F5344CB8AC3E}">
        <p14:creationId xmlns:p14="http://schemas.microsoft.com/office/powerpoint/2010/main" val="977183560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	 </a:t>
            </a:r>
            <a:r>
              <a:rPr lang="cs-CZ" dirty="0"/>
              <a:t>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8289" y="1555237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Nastavení vlastností prvku a jeho atributů</a:t>
            </a:r>
            <a:endParaRPr lang="cs-CZ" sz="2400" dirty="0"/>
          </a:p>
          <a:p>
            <a:r>
              <a:rPr lang="cs-CZ" sz="2400" dirty="0"/>
              <a:t>Nastavení vlastností a atributů konstrukčního prvku </a:t>
            </a:r>
            <a:r>
              <a:rPr lang="cs-CZ" sz="2400" i="1" dirty="0"/>
              <a:t>Deska </a:t>
            </a:r>
            <a:r>
              <a:rPr lang="cs-CZ" sz="2400" dirty="0"/>
              <a:t>jsou možné skrze </a:t>
            </a:r>
            <a:r>
              <a:rPr lang="cs-CZ" sz="2400" dirty="0" err="1"/>
              <a:t>Info</a:t>
            </a:r>
            <a:r>
              <a:rPr lang="cs-CZ" sz="2400" dirty="0"/>
              <a:t> paletku nebo dialogové okno </a:t>
            </a:r>
            <a:r>
              <a:rPr lang="cs-CZ" sz="2400" i="1" dirty="0"/>
              <a:t>Výchozí nastavení zdí</a:t>
            </a:r>
            <a:r>
              <a:rPr lang="cs-CZ" sz="2400" dirty="0"/>
              <a:t>, které jsou zobrazeny na obrázcích č. X a č. X s vyobrazením nejdůležitějších nastavení.</a:t>
            </a:r>
          </a:p>
          <a:p>
            <a:endParaRPr lang="cs-CZ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209409"/>
            <a:ext cx="8722602" cy="7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06688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4" y="1607344"/>
            <a:ext cx="7710294" cy="49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	</a:t>
            </a:r>
            <a:r>
              <a:rPr lang="cs-CZ" dirty="0"/>
              <a:t>	www.VSTECB.cz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53914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75400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Referenční rovina </a:t>
            </a:r>
            <a:endParaRPr lang="cs-CZ" sz="2400" dirty="0"/>
          </a:p>
          <a:p>
            <a:r>
              <a:rPr lang="cs-CZ" sz="2400" dirty="0"/>
              <a:t>Každá deska má referenční rovinu, která je důležitá z hlediska vytváření průniků s ostatními prvky.</a:t>
            </a:r>
          </a:p>
          <a:p>
            <a:r>
              <a:rPr lang="cs-CZ" sz="2400" dirty="0"/>
              <a:t>Volba referenční roviny usnadňuje uspořádání průniků a umožňuje kontrolu změn vzniklých případnou úpravou konstrukce desky.</a:t>
            </a:r>
          </a:p>
          <a:p>
            <a:r>
              <a:rPr lang="cs-CZ" sz="2400" dirty="0"/>
              <a:t>Změnou referenční roviny desky dojde k přizpůsobení změně v celé konstrukci desky, přičemž předchozí napojení zůstávají nezměněna. </a:t>
            </a:r>
          </a:p>
        </p:txBody>
      </p:sp>
    </p:spTree>
    <p:extLst>
      <p:ext uri="{BB962C8B-B14F-4D97-AF65-F5344CB8AC3E}">
        <p14:creationId xmlns:p14="http://schemas.microsoft.com/office/powerpoint/2010/main" val="2125136710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36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4836" y="2204055"/>
            <a:ext cx="7886700" cy="3914213"/>
          </a:xfrm>
        </p:spPr>
        <p:txBody>
          <a:bodyPr/>
          <a:lstStyle/>
          <a:p>
            <a:r>
              <a:rPr lang="cs-CZ" sz="2400" dirty="0"/>
              <a:t>U jednoduché desky jsou možné dvě umístění referenční roviny a to v rovině na horním nebo spodním povrchu desky.</a:t>
            </a:r>
          </a:p>
          <a:p>
            <a:r>
              <a:rPr lang="cs-CZ" sz="2400" dirty="0"/>
              <a:t>Sendvičová deska umožňuje čtyři referenční roviny a to v rovině horní a spodní povrch nosné vrstvy a horní a spodní povrch desky.</a:t>
            </a:r>
          </a:p>
          <a:p>
            <a:r>
              <a:rPr lang="cs-CZ" sz="2400" dirty="0"/>
              <a:t>Ve 3D se </a:t>
            </a:r>
            <a:r>
              <a:rPr lang="cs-CZ" sz="2400" i="1" dirty="0"/>
              <a:t>Referenční rovina </a:t>
            </a:r>
            <a:r>
              <a:rPr lang="cs-CZ" sz="2400" dirty="0"/>
              <a:t>zobrazuje jako tenká modrá čára a její tvar odpovídá průmětu povrchu desky.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6091730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37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75400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Tvorba desky</a:t>
            </a:r>
            <a:endParaRPr lang="cs-CZ" sz="2400" dirty="0"/>
          </a:p>
          <a:p>
            <a:r>
              <a:rPr lang="cs-CZ" sz="2400" dirty="0"/>
              <a:t>Desku lze vyvářet buď v okně půdorysu nebo 3D okně pomocí jedné z geometrických metod zobrazených v </a:t>
            </a:r>
            <a:r>
              <a:rPr lang="cs-CZ" sz="2400" dirty="0" err="1"/>
              <a:t>Info</a:t>
            </a:r>
            <a:r>
              <a:rPr lang="cs-CZ" sz="2400" dirty="0"/>
              <a:t> paletce.</a:t>
            </a:r>
          </a:p>
          <a:p>
            <a:r>
              <a:rPr lang="cs-CZ" sz="2400" dirty="0"/>
              <a:t>V případě volby metody polygonu je vytvoření konstrukce desky závislé na definování uzlových bodů (zpravidla obrys svislé konstrukce stěn).</a:t>
            </a:r>
          </a:p>
          <a:p>
            <a:r>
              <a:rPr lang="cs-CZ" sz="2400" dirty="0"/>
              <a:t>Polygonální metoda umožňuje vytvářet přímé a zakřivené obrysy desky, volba se zobrazí v malé paletce během kreslení desky. </a:t>
            </a:r>
          </a:p>
        </p:txBody>
      </p:sp>
    </p:spTree>
    <p:extLst>
      <p:ext uri="{BB962C8B-B14F-4D97-AF65-F5344CB8AC3E}">
        <p14:creationId xmlns:p14="http://schemas.microsoft.com/office/powerpoint/2010/main" val="3400843555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Deska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333112"/>
            <a:ext cx="7886700" cy="3914213"/>
          </a:xfrm>
        </p:spPr>
        <p:txBody>
          <a:bodyPr/>
          <a:lstStyle/>
          <a:p>
            <a:r>
              <a:rPr lang="cs-CZ" sz="2400" dirty="0"/>
              <a:t>U metody obdélníkové (pravoúhlé / pravoúhlé natočené) je konstrukce desky definována dvěma protějšími uzly její diagonály.</a:t>
            </a:r>
          </a:p>
          <a:p>
            <a:r>
              <a:rPr lang="cs-CZ" sz="2400" dirty="0"/>
              <a:t>Pravoúhlá deska je vždy ortogonálně srovnána se sítí. U metody pravoúhlé natočené je pro vytvoření konstrukce desky vyžadováno určení vektoru natočení. </a:t>
            </a:r>
          </a:p>
        </p:txBody>
      </p:sp>
    </p:spTree>
    <p:extLst>
      <p:ext uri="{BB962C8B-B14F-4D97-AF65-F5344CB8AC3E}">
        <p14:creationId xmlns:p14="http://schemas.microsoft.com/office/powerpoint/2010/main" val="3993285638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369896"/>
            <a:ext cx="8194716" cy="4741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Součástí </a:t>
            </a:r>
            <a:r>
              <a:rPr lang="cs-CZ" sz="2400" dirty="0" err="1"/>
              <a:t>ARCHICADu</a:t>
            </a:r>
            <a:r>
              <a:rPr lang="cs-CZ" sz="2400" dirty="0"/>
              <a:t> je rozsáhlá knihovna objektů obsahující nábytek, speciální konstrukční prvky, prvky technického zařízení budov a prvky pro tvorbu vizualizací (stafážní prvky, objekty a textury).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Dále je ARCHICAD vybaven různými doplňky (</a:t>
            </a:r>
            <a:r>
              <a:rPr lang="cs-CZ" sz="2400" dirty="0" err="1"/>
              <a:t>add</a:t>
            </a:r>
            <a:r>
              <a:rPr lang="cs-CZ" sz="2400" dirty="0"/>
              <a:t>-ony) umožňující generování a editaci konstrukcí krovů a vazníků (</a:t>
            </a:r>
            <a:r>
              <a:rPr lang="cs-CZ" sz="2400" dirty="0" err="1"/>
              <a:t>RoofMaker</a:t>
            </a:r>
            <a:r>
              <a:rPr lang="cs-CZ" sz="2400" dirty="0"/>
              <a:t>, </a:t>
            </a:r>
            <a:r>
              <a:rPr lang="cs-CZ" sz="2400" dirty="0" err="1"/>
              <a:t>TrussMaker</a:t>
            </a:r>
            <a:r>
              <a:rPr lang="cs-CZ" sz="2400" dirty="0"/>
              <a:t>).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Další doplňky slouží např. k tvorbě virtuálního technického prostředí budovy a jeho koordinaci (TZB Modelář), energetickému hodnocení modelu, simulaci výstavby, modelování 3D zón a jiné. </a:t>
            </a:r>
            <a:endParaRPr lang="cs-CZ" sz="23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606022788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střecha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39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75400"/>
            <a:ext cx="7886700" cy="3914213"/>
          </a:xfrm>
        </p:spPr>
        <p:txBody>
          <a:bodyPr/>
          <a:lstStyle/>
          <a:p>
            <a:r>
              <a:rPr lang="cs-CZ" sz="2400" dirty="0"/>
              <a:t>Střecha je flexibilním prvkem </a:t>
            </a:r>
            <a:r>
              <a:rPr lang="cs-CZ" sz="2400" dirty="0" err="1"/>
              <a:t>ARCHICADu</a:t>
            </a:r>
            <a:r>
              <a:rPr lang="cs-CZ" sz="2400" dirty="0"/>
              <a:t> určeným pro tvorbu standartních i abstraktních 3D tvarů uplatňovaných pro různé účely, například střešní pláště nebo nakloněné konstrukce.</a:t>
            </a:r>
          </a:p>
          <a:p>
            <a:r>
              <a:rPr lang="cs-CZ" sz="2400" dirty="0"/>
              <a:t>Skladba konstrukce střechy může být jednoduchá nebo sendvičová.</a:t>
            </a:r>
          </a:p>
          <a:p>
            <a:r>
              <a:rPr lang="cs-CZ" sz="2400" dirty="0"/>
              <a:t>Dle volby geometrické metody lze vytvářet střechy samostatné nebo složené. </a:t>
            </a:r>
          </a:p>
        </p:txBody>
      </p:sp>
    </p:spTree>
    <p:extLst>
      <p:ext uri="{BB962C8B-B14F-4D97-AF65-F5344CB8AC3E}">
        <p14:creationId xmlns:p14="http://schemas.microsoft.com/office/powerpoint/2010/main" val="1279737755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střecha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40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84295"/>
            <a:ext cx="7886700" cy="3914213"/>
          </a:xfrm>
        </p:spPr>
        <p:txBody>
          <a:bodyPr/>
          <a:lstStyle/>
          <a:p>
            <a:r>
              <a:rPr lang="cs-CZ" sz="2400" dirty="0"/>
              <a:t>Střešní rovinou je možné ořezat konstrukční prvky </a:t>
            </a:r>
            <a:r>
              <a:rPr lang="cs-CZ" sz="2400" i="1" dirty="0"/>
              <a:t>Zeď </a:t>
            </a:r>
            <a:r>
              <a:rPr lang="cs-CZ" sz="2400" dirty="0"/>
              <a:t>a </a:t>
            </a:r>
            <a:r>
              <a:rPr lang="cs-CZ" sz="2400" i="1" dirty="0"/>
              <a:t>Deska.</a:t>
            </a:r>
          </a:p>
          <a:p>
            <a:r>
              <a:rPr lang="cs-CZ" sz="2400" dirty="0"/>
              <a:t>Při tvorbě nosné konstrukce střechy lze využít doplňku </a:t>
            </a:r>
            <a:r>
              <a:rPr lang="cs-CZ" sz="2400" i="1" dirty="0" err="1"/>
              <a:t>RoofMaker</a:t>
            </a:r>
            <a:r>
              <a:rPr lang="cs-CZ" sz="2400" dirty="0"/>
              <a:t>, který po nastavení základních parametrů dokáže automaticky vygenerovat jednotlivé objekty (konstrukční prvky) střechy jako jsou pozednice, vazné trámy, vaznice, krokve a kleštiny.</a:t>
            </a:r>
          </a:p>
          <a:p>
            <a:r>
              <a:rPr lang="cs-CZ" sz="2400" dirty="0"/>
              <a:t>Nosnou konstrukci střechy lze vytvořit i samostatnými konstrukčními prvky v nástroji </a:t>
            </a:r>
            <a:r>
              <a:rPr lang="cs-CZ" sz="2400" i="1" dirty="0"/>
              <a:t>Objekty</a:t>
            </a:r>
            <a:r>
              <a:rPr lang="cs-CZ" sz="2400" dirty="0"/>
              <a:t>, v základní knihovně konstrukcí.</a:t>
            </a:r>
          </a:p>
          <a:p>
            <a:r>
              <a:rPr lang="cs-CZ" sz="2400" dirty="0"/>
              <a:t>Knihovna rovněž obsahuje i základní výrobcem dodané dřevěné vazníky. </a:t>
            </a:r>
          </a:p>
        </p:txBody>
      </p:sp>
    </p:spTree>
    <p:extLst>
      <p:ext uri="{BB962C8B-B14F-4D97-AF65-F5344CB8AC3E}">
        <p14:creationId xmlns:p14="http://schemas.microsoft.com/office/powerpoint/2010/main" val="1572298558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střecha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754835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Nastavení vlastností prvku a jeho atributů</a:t>
            </a:r>
            <a:endParaRPr lang="cs-CZ" sz="2400" dirty="0"/>
          </a:p>
          <a:p>
            <a:r>
              <a:rPr lang="cs-CZ" sz="2400" dirty="0"/>
              <a:t>Nastavení vlastností a atributů konstrukčního prvku </a:t>
            </a:r>
            <a:r>
              <a:rPr lang="cs-CZ" sz="2400" i="1" dirty="0"/>
              <a:t>Deska </a:t>
            </a:r>
            <a:r>
              <a:rPr lang="cs-CZ" sz="2400" dirty="0"/>
              <a:t>jsou možné skrze </a:t>
            </a:r>
            <a:r>
              <a:rPr lang="cs-CZ" sz="2400" dirty="0" err="1"/>
              <a:t>Info</a:t>
            </a:r>
            <a:r>
              <a:rPr lang="cs-CZ" sz="2400" dirty="0"/>
              <a:t> paletku nebo dialogové okno </a:t>
            </a:r>
            <a:r>
              <a:rPr lang="cs-CZ" sz="2400" i="1" dirty="0"/>
              <a:t>Výchozí nastavení střech</a:t>
            </a:r>
            <a:r>
              <a:rPr lang="cs-CZ" sz="2400" dirty="0"/>
              <a:t>, které jsou zobrazeny na obrázcích s vyobrazením nejdůležitějších nastavení.</a:t>
            </a:r>
          </a:p>
          <a:p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087191"/>
            <a:ext cx="8907385" cy="9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79633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9" y="1576781"/>
            <a:ext cx="7934906" cy="47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střecha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1809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střecha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204055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Referenční čára </a:t>
            </a:r>
            <a:endParaRPr lang="cs-CZ" sz="2400" dirty="0"/>
          </a:p>
          <a:p>
            <a:r>
              <a:rPr lang="cs-CZ" sz="2400" dirty="0"/>
              <a:t>Výšková úroveň střechy a sklon střechy jsou měřeny od </a:t>
            </a:r>
            <a:r>
              <a:rPr lang="cs-CZ" sz="2400" i="1" dirty="0"/>
              <a:t>Referenční čáry </a:t>
            </a:r>
            <a:r>
              <a:rPr lang="cs-CZ" sz="2400" dirty="0"/>
              <a:t>nebo od </a:t>
            </a:r>
            <a:r>
              <a:rPr lang="cs-CZ" sz="2400" i="1" dirty="0"/>
              <a:t>Referenčního polygonu</a:t>
            </a:r>
            <a:r>
              <a:rPr lang="cs-CZ" sz="2400" dirty="0"/>
              <a:t>, které představují netisknutelné čáry nakreslené při tvorbě střechy. Ty lze graficky upravovat, čímž se změní celý tvar střechy. </a:t>
            </a:r>
          </a:p>
          <a:p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85384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střecha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21289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200" i="1" dirty="0"/>
              <a:t>Tvorba střechy</a:t>
            </a:r>
            <a:endParaRPr lang="cs-CZ" sz="2200" dirty="0"/>
          </a:p>
          <a:p>
            <a:r>
              <a:rPr lang="cs-CZ" sz="2200" i="1" dirty="0"/>
              <a:t>Samostatná</a:t>
            </a:r>
            <a:r>
              <a:rPr lang="cs-CZ" sz="2200" dirty="0"/>
              <a:t> </a:t>
            </a:r>
            <a:r>
              <a:rPr lang="cs-CZ" sz="2200" i="1" dirty="0"/>
              <a:t>střecha </a:t>
            </a:r>
            <a:r>
              <a:rPr lang="cs-CZ" sz="2200" dirty="0"/>
              <a:t>představuje geometrický prvek jedné střešní roviny.</a:t>
            </a:r>
          </a:p>
          <a:p>
            <a:r>
              <a:rPr lang="cs-CZ" sz="2200" dirty="0"/>
              <a:t>Střešní rovinu lze vytvořit konstrukční metodou polygonu, obdélníku a natočeného obdélníku.</a:t>
            </a:r>
          </a:p>
          <a:p>
            <a:r>
              <a:rPr lang="cs-CZ" sz="2200" dirty="0"/>
              <a:t>Vytvořením více samostatných střešních rovin lze vytvářit jednoduché i složité konstrukce (pláště) střech pultových, sedlových. valbových, mansardových a jiných.</a:t>
            </a:r>
          </a:p>
          <a:p>
            <a:r>
              <a:rPr lang="cs-CZ" sz="2200" i="1" dirty="0"/>
              <a:t>Složená střecha </a:t>
            </a:r>
            <a:r>
              <a:rPr lang="cs-CZ" sz="2200" dirty="0"/>
              <a:t>vytváří jeden geometrický prvek (skupinu) složený z více střešních rovin.</a:t>
            </a:r>
          </a:p>
          <a:p>
            <a:r>
              <a:rPr lang="cs-CZ" sz="2200" dirty="0"/>
              <a:t>Úpravou vlastností jedné střešní roviny se ostatní střešní roviny automaticky přizpůsobí změně.</a:t>
            </a:r>
          </a:p>
          <a:p>
            <a:r>
              <a:rPr lang="cs-CZ" sz="2200" dirty="0"/>
              <a:t>Složenou střechu lze rovněž rozdělit na samostatné střešní roviny.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170524" y="5984722"/>
            <a:ext cx="1192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90123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Nástroj dveře a okna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944175"/>
            <a:ext cx="7886700" cy="3914213"/>
          </a:xfrm>
        </p:spPr>
        <p:txBody>
          <a:bodyPr/>
          <a:lstStyle/>
          <a:p>
            <a:r>
              <a:rPr lang="cs-CZ" sz="2400" dirty="0"/>
              <a:t>V </a:t>
            </a:r>
            <a:r>
              <a:rPr lang="cs-CZ" sz="2400" dirty="0" err="1"/>
              <a:t>ARCHICADu</a:t>
            </a:r>
            <a:r>
              <a:rPr lang="cs-CZ" sz="2400" dirty="0"/>
              <a:t> napodobují nástroje </a:t>
            </a:r>
            <a:r>
              <a:rPr lang="cs-CZ" sz="2400" i="1" dirty="0"/>
              <a:t>Dveře </a:t>
            </a:r>
            <a:r>
              <a:rPr lang="cs-CZ" sz="2400" dirty="0"/>
              <a:t>a </a:t>
            </a:r>
            <a:r>
              <a:rPr lang="cs-CZ" sz="2400" i="1" dirty="0"/>
              <a:t>Okna </a:t>
            </a:r>
            <a:r>
              <a:rPr lang="cs-CZ" sz="2400" dirty="0"/>
              <a:t>vzhled a chování skutečných výplní otvorů.</a:t>
            </a:r>
          </a:p>
          <a:p>
            <a:r>
              <a:rPr lang="cs-CZ" sz="2400" dirty="0"/>
              <a:t>Nastavení a tvorba výplní otvorů je totožná.</a:t>
            </a:r>
          </a:p>
          <a:p>
            <a:r>
              <a:rPr lang="cs-CZ" sz="2400" i="1" dirty="0"/>
              <a:t>Dveře </a:t>
            </a:r>
            <a:r>
              <a:rPr lang="cs-CZ" sz="2400" dirty="0"/>
              <a:t>a </a:t>
            </a:r>
            <a:r>
              <a:rPr lang="cs-CZ" sz="2400" i="1" dirty="0"/>
              <a:t>Okna </a:t>
            </a:r>
            <a:r>
              <a:rPr lang="cs-CZ" sz="2400" dirty="0"/>
              <a:t>vytváří ve zdech skutečné otvory, skleněné povrchové materiály propouští světlo, což umožňuje vidět skrze okna a zasklení dveří.</a:t>
            </a:r>
          </a:p>
          <a:p>
            <a:r>
              <a:rPr lang="cs-CZ" sz="2400" dirty="0"/>
              <a:t>Geometrie výplní otvorů je definována informací obsaženou v knihovním prvku, který může být obecné nebo specifické povahy.</a:t>
            </a: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34331695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Nástroj dveře a okna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46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944175"/>
            <a:ext cx="7886700" cy="3914213"/>
          </a:xfrm>
        </p:spPr>
        <p:txBody>
          <a:bodyPr/>
          <a:lstStyle/>
          <a:p>
            <a:r>
              <a:rPr lang="cs-CZ" sz="2400" dirty="0"/>
              <a:t>Obecnější prvky umožňují větší rozsah modifikací rozměru, tvaru a dalších parametrů výplně, přičemž specifické výplně odpovídají skutečným katalogovým výrobkům a je možné je použít pouze v předem definovaném rozsahu s omezenou možností variací.</a:t>
            </a:r>
          </a:p>
          <a:p>
            <a:r>
              <a:rPr lang="cs-CZ" sz="2400" dirty="0"/>
              <a:t>Pro střešní a rohová okna jsou v </a:t>
            </a:r>
            <a:r>
              <a:rPr lang="cs-CZ" sz="2400" dirty="0" err="1"/>
              <a:t>ARCHICADu</a:t>
            </a:r>
            <a:r>
              <a:rPr lang="cs-CZ" sz="2400" dirty="0"/>
              <a:t> vytvořeny samostatné nástroje.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6926942"/>
      </p:ext>
    </p:extLst>
  </p:cSld>
  <p:clrMapOvr>
    <a:masterClrMapping/>
  </p:clrMapOvr>
  <p:transition spd="slow"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Nástroj dveře a okna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47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2660" y="1754835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Nastavení vlastností prvku a jeho atributů</a:t>
            </a:r>
            <a:endParaRPr lang="cs-CZ" sz="2400" dirty="0"/>
          </a:p>
          <a:p>
            <a:r>
              <a:rPr lang="cs-CZ" sz="2400" dirty="0"/>
              <a:t>Nastavení vlastností a atributů nástroje </a:t>
            </a:r>
            <a:r>
              <a:rPr lang="cs-CZ" sz="2400" i="1" dirty="0"/>
              <a:t>Dveře </a:t>
            </a:r>
            <a:r>
              <a:rPr lang="cs-CZ" sz="2400" dirty="0"/>
              <a:t>a </a:t>
            </a:r>
            <a:r>
              <a:rPr lang="cs-CZ" sz="2400" i="1" dirty="0"/>
              <a:t>Okna </a:t>
            </a:r>
            <a:r>
              <a:rPr lang="cs-CZ" sz="2400" dirty="0"/>
              <a:t>jsou možné skrze </a:t>
            </a:r>
            <a:r>
              <a:rPr lang="cs-CZ" sz="2400" dirty="0" err="1"/>
              <a:t>Info</a:t>
            </a:r>
            <a:r>
              <a:rPr lang="cs-CZ" sz="2400" dirty="0"/>
              <a:t> paletku nebo dialogové okno </a:t>
            </a:r>
            <a:r>
              <a:rPr lang="cs-CZ" sz="2400" i="1" dirty="0"/>
              <a:t>Výchozí nastavení dveří / oken</a:t>
            </a:r>
            <a:r>
              <a:rPr lang="cs-CZ" sz="2400" dirty="0"/>
              <a:t>, které jsou zobrazeny na obrázcích s vyobrazením nejdůležitějších nastavení.</a:t>
            </a:r>
          </a:p>
          <a:p>
            <a:endParaRPr lang="cs-CZ" sz="2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" y="3871646"/>
            <a:ext cx="9015979" cy="57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359264" y="6105658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" y="4649521"/>
            <a:ext cx="8882164" cy="5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31227"/>
      </p:ext>
    </p:extLst>
  </p:cSld>
  <p:clrMapOvr>
    <a:masterClrMapping/>
  </p:clrMapOvr>
  <p:transition spd="slow"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6" y="1553195"/>
            <a:ext cx="6923383" cy="50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Nástroj dveře a okna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7359264" y="6105658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1550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2239691"/>
            <a:ext cx="8194716" cy="4741979"/>
          </a:xfrm>
        </p:spPr>
        <p:txBody>
          <a:bodyPr/>
          <a:lstStyle/>
          <a:p>
            <a:r>
              <a:rPr lang="cs-CZ" sz="2400" dirty="0"/>
              <a:t>Knihovny a doplňky je možné rozšiřovat stahováním jednotlivých součástí od výrobců a firem poskytující podklady pro tvorbu BIM prostředí.</a:t>
            </a:r>
          </a:p>
          <a:p>
            <a:r>
              <a:rPr lang="cs-CZ" sz="2400" dirty="0"/>
              <a:t>ARCHICAD je rovněž kompatibilní s mnoha dalšími softwary, ať již statickými (SCIA </a:t>
            </a:r>
            <a:r>
              <a:rPr lang="cs-CZ" sz="2400" dirty="0" err="1"/>
              <a:t>Engineer</a:t>
            </a:r>
            <a:r>
              <a:rPr lang="cs-CZ" sz="2400" dirty="0"/>
              <a:t>), vizualizačními (</a:t>
            </a:r>
            <a:r>
              <a:rPr lang="cs-CZ" sz="2400" dirty="0" err="1"/>
              <a:t>Artlantis</a:t>
            </a:r>
            <a:r>
              <a:rPr lang="cs-CZ" sz="2400" dirty="0"/>
              <a:t>, </a:t>
            </a:r>
            <a:r>
              <a:rPr lang="cs-CZ" sz="2400" dirty="0" err="1"/>
              <a:t>Twinmotion</a:t>
            </a:r>
            <a:r>
              <a:rPr lang="cs-CZ" sz="2400" dirty="0"/>
              <a:t>), ostatními modelovacími (</a:t>
            </a:r>
            <a:r>
              <a:rPr lang="cs-CZ" sz="2400" dirty="0" err="1"/>
              <a:t>AutoCAD</a:t>
            </a:r>
            <a:r>
              <a:rPr lang="cs-CZ" sz="2400" dirty="0"/>
              <a:t>, Rhinoceros, </a:t>
            </a:r>
            <a:r>
              <a:rPr lang="cs-CZ" sz="2400" dirty="0" err="1"/>
              <a:t>SketchUp</a:t>
            </a:r>
            <a:r>
              <a:rPr lang="cs-CZ" sz="2400" dirty="0"/>
              <a:t>) a kancelářskými (MS Office).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315274819"/>
      </p:ext>
    </p:extLst>
  </p:cSld>
  <p:clrMapOvr>
    <a:masterClrMapping/>
  </p:clrMapOvr>
  <p:transition spd="slow"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5" y="1519740"/>
            <a:ext cx="6830800" cy="504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65946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Nástroj dveře a okna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49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	www.VSTECB.cz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7359264" y="6105658"/>
            <a:ext cx="1156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0472"/>
      </p:ext>
    </p:extLst>
  </p:cSld>
  <p:clrMapOvr>
    <a:masterClrMapping/>
  </p:clrMapOvr>
  <p:transition spd="slow"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50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1944175"/>
            <a:ext cx="7886700" cy="3914213"/>
          </a:xfrm>
        </p:spPr>
        <p:txBody>
          <a:bodyPr/>
          <a:lstStyle/>
          <a:p>
            <a:r>
              <a:rPr lang="cs-CZ" sz="2400" dirty="0"/>
              <a:t>Pomocí nástroje </a:t>
            </a:r>
            <a:r>
              <a:rPr lang="cs-CZ" sz="2400" i="1" dirty="0"/>
              <a:t>Schodiště</a:t>
            </a:r>
            <a:r>
              <a:rPr lang="cs-CZ" sz="2400" dirty="0"/>
              <a:t> lze modelovat standardní i unikátní konstrukci schodiště.</a:t>
            </a:r>
          </a:p>
          <a:p>
            <a:r>
              <a:rPr lang="cs-CZ" sz="2400" dirty="0"/>
              <a:t>Jedná se o hierarchický prvek tvořený několika typy GDL prvků jako je stupnice, podstupnice a konstrukce, které používají stavební materiály a/nebo vlastní profily.</a:t>
            </a:r>
          </a:p>
          <a:p>
            <a:r>
              <a:rPr lang="cs-CZ" sz="2400" dirty="0"/>
              <a:t>Omezení místních norem lze kontrolovat díky upravitelným pravidlům a standardům s nastaveným rozsahem povolení vztahujících se na projekt.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70957230"/>
      </p:ext>
    </p:extLst>
  </p:cSld>
  <p:clrMapOvr>
    <a:masterClrMapping/>
  </p:clrMapOvr>
  <p:transition spd="slow"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2576248"/>
            <a:ext cx="7886700" cy="3914213"/>
          </a:xfrm>
        </p:spPr>
        <p:txBody>
          <a:bodyPr/>
          <a:lstStyle/>
          <a:p>
            <a:r>
              <a:rPr lang="cs-CZ" sz="2400" dirty="0"/>
              <a:t>Při kreslení schodiště pak algoritmy automaticky hlídají a upravují určité hodnoty geometrie schodiště, aby vyhovovaly zvolenému rozsahu.</a:t>
            </a:r>
          </a:p>
          <a:p>
            <a:r>
              <a:rPr lang="cs-CZ" sz="2400" dirty="0"/>
              <a:t>Schodiště mohou být připojena k podlaží a sledovat změny jejich výšek.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07103089"/>
      </p:ext>
    </p:extLst>
  </p:cSld>
  <p:clrMapOvr>
    <a:masterClrMapping/>
  </p:clrMapOvr>
  <p:transition spd="slow"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1832593"/>
            <a:ext cx="7886700" cy="391421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Nastavení vlastností prvku a jeho atributů</a:t>
            </a:r>
          </a:p>
          <a:p>
            <a:r>
              <a:rPr lang="cs-CZ" sz="2400" dirty="0"/>
              <a:t>Nastavení vlastností a atributů nástroje </a:t>
            </a:r>
            <a:r>
              <a:rPr lang="cs-CZ" sz="2400" i="1" dirty="0"/>
              <a:t>Schodiště </a:t>
            </a:r>
            <a:r>
              <a:rPr lang="cs-CZ" sz="2400" dirty="0"/>
              <a:t>je možné skrze </a:t>
            </a:r>
            <a:r>
              <a:rPr lang="cs-CZ" sz="2400" dirty="0" err="1"/>
              <a:t>Info</a:t>
            </a:r>
            <a:r>
              <a:rPr lang="cs-CZ" sz="2400" dirty="0"/>
              <a:t> paletku nebo dialogové okno </a:t>
            </a:r>
            <a:r>
              <a:rPr lang="cs-CZ" sz="2400" i="1" dirty="0"/>
              <a:t>Výchozí nastavení schodiště</a:t>
            </a:r>
            <a:r>
              <a:rPr lang="cs-CZ" sz="2400" dirty="0"/>
              <a:t>, které jsou zobrazeny na obrázcích s vyobrazením nejdůležitějších nastavení.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5" y="4129939"/>
            <a:ext cx="8984575" cy="7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25790" y="5903231"/>
            <a:ext cx="11560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2615"/>
      </p:ext>
    </p:extLst>
  </p:cSld>
  <p:clrMapOvr>
    <a:masterClrMapping/>
  </p:clrMapOvr>
  <p:transition spd="slow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7" y="1589950"/>
            <a:ext cx="6730573" cy="496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	 </a:t>
            </a:r>
            <a:r>
              <a:rPr lang="cs-CZ" dirty="0"/>
              <a:t>	www.VSTECB.cz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7725790" y="5903231"/>
            <a:ext cx="11560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0285"/>
      </p:ext>
    </p:extLst>
  </p:cSld>
  <p:clrMapOvr>
    <a:masterClrMapping/>
  </p:clrMapOvr>
  <p:transition spd="slow"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2081352"/>
            <a:ext cx="7886700" cy="3359502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Tvorba schodiště</a:t>
            </a:r>
          </a:p>
          <a:p>
            <a:pPr marL="0" indent="0">
              <a:buNone/>
            </a:pPr>
            <a:r>
              <a:rPr lang="cs-CZ" sz="2400" dirty="0"/>
              <a:t>Konstrukce schodiště</a:t>
            </a:r>
          </a:p>
          <a:p>
            <a:pPr lvl="0"/>
            <a:r>
              <a:rPr lang="cs-CZ" sz="2400" dirty="0"/>
              <a:t>Čtyři typy konstrukce schodiště: monolitické, trámové (schodnicové), konzolové a s bočními schodnicemi.</a:t>
            </a:r>
          </a:p>
          <a:p>
            <a:pPr lvl="0"/>
            <a:r>
              <a:rPr lang="cs-CZ" sz="2400" dirty="0"/>
              <a:t>Konstrukce podest a ramen lze nastavit samostatně</a:t>
            </a:r>
          </a:p>
          <a:p>
            <a:pPr lvl="0"/>
            <a:r>
              <a:rPr lang="cs-CZ" sz="2400" dirty="0"/>
              <a:t>Upravit lze velikost, stavební materiál, profil nebo 2D zobrazení každé konstrukce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13461547"/>
      </p:ext>
    </p:extLst>
  </p:cSld>
  <p:clrMapOvr>
    <a:masterClrMapping/>
  </p:clrMapOvr>
  <p:transition spd="slow"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2081352"/>
            <a:ext cx="7886700" cy="335950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Obložení schodiště</a:t>
            </a:r>
          </a:p>
          <a:p>
            <a:pPr lvl="0"/>
            <a:r>
              <a:rPr lang="cs-CZ" sz="2400" dirty="0"/>
              <a:t>K dispozici jsou prvky stupnic a podstupnic. Stupnice a podstupnice jsou definované zvlášť pro ramena a podesty a každou stupnici a podstupnici můžete samostatně upravit v režimu úprav.</a:t>
            </a:r>
          </a:p>
          <a:p>
            <a:pPr lvl="0"/>
            <a:r>
              <a:rPr lang="cs-CZ" sz="2400" dirty="0"/>
              <a:t>Můžete také vytvořit vlastní prvky, které uložíte jako přednastavené elementy schodiště.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04809775"/>
      </p:ext>
    </p:extLst>
  </p:cSld>
  <p:clrMapOvr>
    <a:masterClrMapping/>
  </p:clrMapOvr>
  <p:transition spd="slow"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schodiště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56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2081352"/>
            <a:ext cx="7886700" cy="335950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2D prvky schodiště</a:t>
            </a:r>
          </a:p>
          <a:p>
            <a:pPr lvl="0"/>
            <a:r>
              <a:rPr lang="cs-CZ" sz="2400" dirty="0"/>
              <a:t>Značka řezu, výstupní čára, číslování atd.</a:t>
            </a:r>
          </a:p>
          <a:p>
            <a:pPr lvl="0"/>
            <a:r>
              <a:rPr lang="cs-CZ" sz="2400" dirty="0"/>
              <a:t>Symboly jsou 2D GDL prvky nezávislé na 3D konstrukci</a:t>
            </a:r>
          </a:p>
          <a:p>
            <a:pPr lvl="0"/>
            <a:r>
              <a:rPr lang="cs-CZ" sz="2400" dirty="0"/>
              <a:t>Ve volbách zobrazení modelu můžete určit, které 2D prvky schodiště se mají zobrazit a jak.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32850005"/>
      </p:ext>
    </p:extLst>
  </p:cSld>
  <p:clrMapOvr>
    <a:masterClrMapping/>
  </p:clrMapOvr>
  <p:transition spd="slow"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57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725" y="1922771"/>
            <a:ext cx="7886700" cy="3359502"/>
          </a:xfrm>
        </p:spPr>
        <p:txBody>
          <a:bodyPr/>
          <a:lstStyle/>
          <a:p>
            <a:r>
              <a:rPr lang="cs-CZ" sz="2400" dirty="0"/>
              <a:t>Konstrukční prvek </a:t>
            </a:r>
            <a:r>
              <a:rPr lang="cs-CZ" sz="2400" i="1" dirty="0"/>
              <a:t>Síť</a:t>
            </a:r>
            <a:r>
              <a:rPr lang="cs-CZ" sz="2400" dirty="0"/>
              <a:t> se chová podobně jako </a:t>
            </a:r>
            <a:r>
              <a:rPr lang="cs-CZ" sz="2400" i="1" dirty="0"/>
              <a:t>Deska</a:t>
            </a:r>
            <a:r>
              <a:rPr lang="cs-CZ" sz="2400" dirty="0"/>
              <a:t>, přičemž na jejím horním povrchu (základní rovině = nule) lze přidávat další body (např. vrstevnice), které je možné následně výškově charakterizovat dle kladných či záporných hodnot.</a:t>
            </a:r>
          </a:p>
          <a:p>
            <a:r>
              <a:rPr lang="cs-CZ" sz="2400" dirty="0"/>
              <a:t>Definováním výšky charakteristických bodů a interpolací mezi nimi následně vzniká libovolný povrch terénu (sítě), obsahující možné výstupky, prohlubně, spády a případné otvory.</a:t>
            </a:r>
          </a:p>
          <a:p>
            <a:r>
              <a:rPr lang="cs-CZ" sz="2400" i="1" dirty="0"/>
              <a:t>Síť</a:t>
            </a:r>
            <a:r>
              <a:rPr lang="cs-CZ" sz="2400" dirty="0"/>
              <a:t> je tedy tvořena základní rovinou a hřebeny, v půdoryse je zobrazen její obrys a jednotlivé hřebeny. 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77080075"/>
      </p:ext>
    </p:extLst>
  </p:cSld>
  <p:clrMapOvr>
    <a:masterClrMapping/>
  </p:clrMapOvr>
  <p:transition spd="slow"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6708" y="1793448"/>
            <a:ext cx="7886700" cy="3359502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Nastavení vlastností prvku jeho atributů</a:t>
            </a:r>
            <a:endParaRPr lang="cs-CZ" sz="2400" dirty="0"/>
          </a:p>
          <a:p>
            <a:r>
              <a:rPr lang="cs-CZ" sz="2400" dirty="0"/>
              <a:t>Nastavení vlastností prvku a jeho atributů konstrukčního prvku </a:t>
            </a:r>
            <a:r>
              <a:rPr lang="cs-CZ" sz="2400" i="1" dirty="0"/>
              <a:t>Síť </a:t>
            </a:r>
            <a:r>
              <a:rPr lang="cs-CZ" sz="2400" dirty="0"/>
              <a:t>je možná skrze </a:t>
            </a:r>
            <a:r>
              <a:rPr lang="cs-CZ" sz="2400" dirty="0" err="1"/>
              <a:t>Info</a:t>
            </a:r>
            <a:r>
              <a:rPr lang="cs-CZ" sz="2400" dirty="0"/>
              <a:t> paletku nebo dialogové okno </a:t>
            </a:r>
            <a:r>
              <a:rPr lang="cs-CZ" sz="2400" i="1" dirty="0"/>
              <a:t>Výchozí nastavení sítí.</a:t>
            </a:r>
          </a:p>
          <a:p>
            <a:r>
              <a:rPr lang="cs-CZ" sz="2400" dirty="0"/>
              <a:t>Nastavení se týká např. volby vrstev, geometrických metod tvorby prvku, dále jeho geometrie, umístění, struktury, atributů zobrazení a informačních vlastností.</a:t>
            </a:r>
          </a:p>
          <a:p>
            <a:r>
              <a:rPr lang="cs-CZ" sz="2400" dirty="0"/>
              <a:t>Nastavení vlastností a atributů jsou zobrazena na obrázcích s výběrem s vyobrazením nejdůležitějších nastavení.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" y="5510163"/>
            <a:ext cx="9009833" cy="55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334095" y="5994863"/>
            <a:ext cx="130035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3244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systémové požadavky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690688"/>
            <a:ext cx="8194716" cy="4741979"/>
          </a:xfrm>
        </p:spPr>
        <p:txBody>
          <a:bodyPr/>
          <a:lstStyle/>
          <a:p>
            <a:r>
              <a:rPr lang="cs-CZ" sz="2400" dirty="0"/>
              <a:t>ARCHICAD je vyvíjen pro platformy Windows a </a:t>
            </a:r>
            <a:r>
              <a:rPr lang="cs-CZ" sz="2400" dirty="0" err="1"/>
              <a:t>MacOS</a:t>
            </a:r>
            <a:r>
              <a:rPr lang="cs-CZ" sz="2400" dirty="0"/>
              <a:t>, plně podporující 64-bit a více procesorové systémy. </a:t>
            </a:r>
          </a:p>
          <a:p>
            <a:r>
              <a:rPr lang="cs-CZ" sz="2400" dirty="0"/>
              <a:t>V současnosti je na trhu nejaktuálnější verze ARCHICAD 23, jehož systémové požadavky a kompatibilita jsou znázorněny v následující tabulce.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4068"/>
              </p:ext>
            </p:extLst>
          </p:nvPr>
        </p:nvGraphicFramePr>
        <p:xfrm>
          <a:off x="1547812" y="3566189"/>
          <a:ext cx="6048375" cy="2560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Operační systém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Windows 10 (64-bit)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macOS 10.14 Mojave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macOS 10.13 High Sierra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Procesor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64-bit procesor, 4 a více jader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64-bit procesor, 4 a více jader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RAM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 GB a více doporučeno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16 GB a více doporučeno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Pevný disk (instalace)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 GB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5 GB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Pevný disk (pro práci)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 GB a více (SSD)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10 GB a více (SSD)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Monitor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1920 x 1080 a vyšší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1920 x 1080 a vyšší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Grafická karta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effectLst/>
                        </a:rPr>
                        <a:t>Open GL 4.0 s vlastní pamětí aspoň 2 GB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Open GL 4.0 s vlastní pamětí aspoň 2 GB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74642" y="6084580"/>
            <a:ext cx="29386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 zpracování dle cegra.cz 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93795"/>
      </p:ext>
    </p:extLst>
  </p:cSld>
  <p:clrMapOvr>
    <a:masterClrMapping/>
  </p:clrMapOvr>
  <p:transition spd="slow"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59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7334095" y="5994863"/>
            <a:ext cx="130035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0" y="1751338"/>
            <a:ext cx="3375876" cy="46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ShapeType="1"/>
          </p:cNvSpPr>
          <p:nvPr/>
        </p:nvSpPr>
        <p:spPr bwMode="auto">
          <a:xfrm flipH="1">
            <a:off x="1716705" y="2348856"/>
            <a:ext cx="2322979" cy="17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5"/>
          <p:cNvSpPr>
            <a:spLocks noChangeShapeType="1"/>
          </p:cNvSpPr>
          <p:nvPr/>
        </p:nvSpPr>
        <p:spPr bwMode="auto">
          <a:xfrm flipH="1" flipV="1">
            <a:off x="2402506" y="2557461"/>
            <a:ext cx="1637178" cy="4820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3"/>
          <p:cNvSpPr>
            <a:spLocks noChangeShapeType="1"/>
          </p:cNvSpPr>
          <p:nvPr/>
        </p:nvSpPr>
        <p:spPr bwMode="auto">
          <a:xfrm flipH="1" flipV="1">
            <a:off x="2631106" y="2786061"/>
            <a:ext cx="1408578" cy="8286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/>
          <p:cNvSpPr>
            <a:spLocks noChangeShapeType="1"/>
          </p:cNvSpPr>
          <p:nvPr/>
        </p:nvSpPr>
        <p:spPr bwMode="auto">
          <a:xfrm flipH="1" flipV="1">
            <a:off x="1623391" y="2867159"/>
            <a:ext cx="2416292" cy="14105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378819" y="1474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039685" y="2183351"/>
            <a:ext cx="43935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Výška sítě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hloubka hmoty terénu od základní roviny.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039685" y="2846386"/>
            <a:ext cx="49816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Konstrukce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zobrazení terénu jako skořepina, skořepina s boky, hmota.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Stavební materiál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volba řezové výplně dle materiálu.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Odsazení od domovského podlaží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od základní roviny. 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951"/>
      </p:ext>
    </p:extLst>
  </p:cSld>
  <p:clrMapOvr>
    <a:masterClrMapping/>
  </p:clrMapOvr>
  <p:transition spd="slow"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60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50212"/>
            <a:ext cx="7886700" cy="3680546"/>
          </a:xfrm>
        </p:spPr>
        <p:txBody>
          <a:bodyPr/>
          <a:lstStyle/>
          <a:p>
            <a:pPr marL="0" indent="0">
              <a:buNone/>
            </a:pPr>
            <a:r>
              <a:rPr lang="cs-CZ" sz="2300" i="1" dirty="0"/>
              <a:t>Tvorba sítě</a:t>
            </a:r>
            <a:endParaRPr lang="cs-CZ" sz="2300" dirty="0"/>
          </a:p>
          <a:p>
            <a:r>
              <a:rPr lang="cs-CZ" sz="2300" dirty="0"/>
              <a:t>Nové sítě lze vytvářet buď v půdorysu nebo 3D okně a to pomocí čtyř geometrických metod zobrazených v </a:t>
            </a:r>
            <a:r>
              <a:rPr lang="cs-CZ" sz="2300" i="1" dirty="0" err="1"/>
              <a:t>Info</a:t>
            </a:r>
            <a:r>
              <a:rPr lang="cs-CZ" sz="2300" i="1" dirty="0"/>
              <a:t> paletce</a:t>
            </a:r>
            <a:r>
              <a:rPr lang="cs-CZ" sz="2300" dirty="0"/>
              <a:t> a to Polygonální, Obdélníkovém natočené a Obdélníkové sítě a sítě s konstantním sklonem.</a:t>
            </a:r>
          </a:p>
          <a:p>
            <a:r>
              <a:rPr lang="cs-CZ" sz="2300" dirty="0"/>
              <a:t>Ve všech případech je nakreslen nejprve polygon sítě ve výškové úrovni základní roviny definované v dialogovém okně </a:t>
            </a:r>
            <a:r>
              <a:rPr lang="cs-CZ" sz="2300" i="1" dirty="0"/>
              <a:t>Výchozího nastavení sítě.</a:t>
            </a:r>
          </a:p>
          <a:p>
            <a:r>
              <a:rPr lang="cs-CZ" sz="2300" dirty="0"/>
              <a:t>Tvorba sítě pomocí Polygonální a Pravoúhlé/Natočené pravoúhlé geometrické metody funguje stejně jako u nástroje </a:t>
            </a:r>
            <a:r>
              <a:rPr lang="cs-CZ" sz="2300" i="1" dirty="0"/>
              <a:t>Deska</a:t>
            </a:r>
            <a:r>
              <a:rPr lang="cs-CZ" sz="2300" dirty="0"/>
              <a:t>.</a:t>
            </a:r>
          </a:p>
          <a:p>
            <a:r>
              <a:rPr lang="cs-CZ" sz="2300" dirty="0"/>
              <a:t>V případě potřeby lze u sítě přidat nové body, upravit stávající body nebo vytvořit otvor v síti. </a:t>
            </a:r>
          </a:p>
        </p:txBody>
      </p:sp>
    </p:spTree>
    <p:extLst>
      <p:ext uri="{BB962C8B-B14F-4D97-AF65-F5344CB8AC3E}">
        <p14:creationId xmlns:p14="http://schemas.microsoft.com/office/powerpoint/2010/main" val="569374170"/>
      </p:ext>
    </p:extLst>
  </p:cSld>
  <p:clrMapOvr>
    <a:masterClrMapping/>
  </p:clrMapOvr>
  <p:transition spd="slow"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61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441742"/>
            <a:ext cx="7886700" cy="2141203"/>
          </a:xfrm>
        </p:spPr>
        <p:txBody>
          <a:bodyPr/>
          <a:lstStyle/>
          <a:p>
            <a:r>
              <a:rPr lang="cs-CZ" sz="2400" dirty="0"/>
              <a:t>Kromě toho lze terén vytvořit automatickou generací na základě nahraných geodetických podkladů v podobě souřadnic v souboru s příponou </a:t>
            </a:r>
            <a:r>
              <a:rPr lang="cs-CZ" sz="2400" i="1" dirty="0"/>
              <a:t>.</a:t>
            </a:r>
            <a:r>
              <a:rPr lang="cs-CZ" sz="2400" i="1" dirty="0" err="1"/>
              <a:t>txt</a:t>
            </a:r>
            <a:r>
              <a:rPr lang="cs-CZ" sz="2400" i="1" dirty="0"/>
              <a:t> </a:t>
            </a:r>
            <a:r>
              <a:rPr lang="cs-CZ" sz="2400" dirty="0"/>
              <a:t>a .</a:t>
            </a:r>
            <a:r>
              <a:rPr lang="cs-CZ" sz="2400" i="1" dirty="0" err="1"/>
              <a:t>xyz</a:t>
            </a:r>
            <a:r>
              <a:rPr lang="cs-CZ" sz="2400" dirty="0"/>
              <a:t>. Schéma postupu při vytváření terénu z geodetických souřadnic je znázorněno na následujícím obrázku.</a:t>
            </a:r>
            <a:br>
              <a:rPr lang="cs-CZ" sz="2300" dirty="0"/>
            </a:br>
            <a:endParaRPr lang="cs-CZ" sz="2300" dirty="0"/>
          </a:p>
          <a:p>
            <a:pPr marL="0" indent="0">
              <a:buNone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58385748"/>
      </p:ext>
    </p:extLst>
  </p:cSld>
  <p:clrMapOvr>
    <a:masterClrMapping/>
  </p:clrMapOvr>
  <p:transition spd="slow"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62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1464" y="1692274"/>
            <a:ext cx="5869335" cy="4875213"/>
            <a:chOff x="1985" y="7349"/>
            <a:chExt cx="8613" cy="6956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12002"/>
              <a:ext cx="3960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7349"/>
              <a:ext cx="4050" cy="4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" y="7349"/>
              <a:ext cx="3393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6305" y="8429"/>
              <a:ext cx="680" cy="3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5400000">
              <a:off x="8475" y="10039"/>
              <a:ext cx="680" cy="3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5735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" y="10949"/>
              <a:ext cx="3393" cy="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10800000">
              <a:off x="6305" y="12929"/>
              <a:ext cx="680" cy="3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7434456" y="6037251"/>
            <a:ext cx="1300356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92633"/>
      </p:ext>
    </p:extLst>
  </p:cSld>
  <p:clrMapOvr>
    <a:masterClrMapping/>
  </p:clrMapOvr>
  <p:transition spd="slow"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63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061008"/>
            <a:ext cx="7886700" cy="3680546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Přidání nových bodů do sítě / tvorba otvoru v síti</a:t>
            </a:r>
            <a:endParaRPr lang="cs-CZ" sz="2400" dirty="0"/>
          </a:p>
          <a:p>
            <a:r>
              <a:rPr lang="cs-CZ" sz="2400" dirty="0"/>
              <a:t>Do polygonu navržené sítě lze tvořit otvory a přidávat nové body či křivky a vytvořit tak další vrcholy nebo vrstevnice.</a:t>
            </a:r>
          </a:p>
          <a:p>
            <a:r>
              <a:rPr lang="cs-CZ" sz="2400" dirty="0"/>
              <a:t>Tvořit otvory a přidávat body je možné pouze do aktivního polygonu sítě, buď od / do jeho obvodové hrany, nebo do prostoru plochy (v případě bodů jako u vrstevnic).</a:t>
            </a:r>
          </a:p>
          <a:p>
            <a:r>
              <a:rPr lang="cs-CZ" sz="2400" dirty="0"/>
              <a:t>Otvor probíhá celou vrstvou hmoty sítě, jeho stěny jsou kolmé jako v případě otvoru nástroje </a:t>
            </a:r>
            <a:r>
              <a:rPr lang="cs-CZ" sz="2400" i="1" dirty="0"/>
              <a:t>Deska</a:t>
            </a:r>
            <a:r>
              <a:rPr lang="cs-CZ" sz="2400" dirty="0"/>
              <a:t> a je bezedný.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927534521"/>
      </p:ext>
    </p:extLst>
  </p:cSld>
  <p:clrMapOvr>
    <a:masterClrMapping/>
  </p:clrMapOvr>
  <p:transition spd="slow"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64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061008"/>
            <a:ext cx="7886700" cy="3680546"/>
          </a:xfrm>
        </p:spPr>
        <p:txBody>
          <a:bodyPr/>
          <a:lstStyle/>
          <a:p>
            <a:r>
              <a:rPr lang="cs-CZ" sz="2400" dirty="0"/>
              <a:t>Vrstevnici lze zadat do polygonu sítě totožně jako otvor, přičemž křivka nemusí být uzavřená a nemůže začínat na obvodové hraně.</a:t>
            </a:r>
          </a:p>
          <a:p>
            <a:r>
              <a:rPr lang="cs-CZ" sz="2400" dirty="0"/>
              <a:t>Přidáním dalších bodů v polygonu sítě nelze vytvořit kolmou / svislou stěnu. </a:t>
            </a:r>
          </a:p>
          <a:p>
            <a:r>
              <a:rPr lang="cs-CZ" sz="2400" dirty="0"/>
              <a:t>Během přidávání nových bodů nelze definovat jejich výšku, tudíž </a:t>
            </a:r>
            <a:r>
              <a:rPr lang="cs-CZ" sz="2400" i="1" dirty="0"/>
              <a:t>Síť</a:t>
            </a:r>
            <a:r>
              <a:rPr lang="cs-CZ" sz="2400" dirty="0"/>
              <a:t> zůstává i po jejich vložení v základní rovině.</a:t>
            </a:r>
          </a:p>
          <a:p>
            <a:r>
              <a:rPr lang="cs-CZ" sz="2400" dirty="0"/>
              <a:t>Postup při přidání nových bodů / tvorbě otvorů v síti viz následující obrázek.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810083808"/>
      </p:ext>
    </p:extLst>
  </p:cSld>
  <p:clrMapOvr>
    <a:masterClrMapping/>
  </p:clrMapOvr>
  <p:transition spd="slow"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31787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65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" y="1661319"/>
            <a:ext cx="3095722" cy="46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ShapeType="1"/>
          </p:cNvSpPr>
          <p:nvPr/>
        </p:nvSpPr>
        <p:spPr bwMode="auto">
          <a:xfrm flipH="1">
            <a:off x="1370440" y="1758521"/>
            <a:ext cx="2697924" cy="5432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6" name="AutoShape 7"/>
          <p:cNvSpPr>
            <a:spLocks noChangeShapeType="1"/>
          </p:cNvSpPr>
          <p:nvPr/>
        </p:nvSpPr>
        <p:spPr bwMode="auto">
          <a:xfrm flipH="1" flipV="1">
            <a:off x="2859629" y="2525035"/>
            <a:ext cx="1153791" cy="2236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8" name="AutoShape 4"/>
          <p:cNvSpPr>
            <a:spLocks noChangeShapeType="1"/>
          </p:cNvSpPr>
          <p:nvPr/>
        </p:nvSpPr>
        <p:spPr bwMode="auto">
          <a:xfrm flipH="1">
            <a:off x="2781030" y="4461630"/>
            <a:ext cx="1287334" cy="4278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9" name="AutoShape 3"/>
          <p:cNvSpPr>
            <a:spLocks noChangeShapeType="1"/>
          </p:cNvSpPr>
          <p:nvPr/>
        </p:nvSpPr>
        <p:spPr bwMode="auto">
          <a:xfrm flipH="1">
            <a:off x="3169540" y="5304012"/>
            <a:ext cx="898823" cy="1599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1709699" y="444972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84449" y="337434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068364" y="1415988"/>
            <a:ext cx="40533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S aktivním nástrojem 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Síť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vyberte polygon navržené sítě.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68364" y="2249349"/>
            <a:ext cx="39984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Dovnitř polygonu sítě nakreslete uzavřený polygon nebo přímý segment.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Následně se zobrazí dialogové okno 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body sítě.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068364" y="4152861"/>
            <a:ext cx="3946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Zapněte volbu 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Přidat nové body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Vytvořit otvor.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068364" y="5048502"/>
            <a:ext cx="49416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Určete vztah mezi nově vytvořenými a existujícími body.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06375" y="6183922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1689"/>
      </p:ext>
    </p:extLst>
  </p:cSld>
  <p:clrMapOvr>
    <a:masterClrMapping/>
  </p:clrMapOvr>
  <p:transition spd="slow"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0" y="1846088"/>
            <a:ext cx="3634644" cy="42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331787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66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3" name="AutoShape 6"/>
          <p:cNvSpPr>
            <a:spLocks noChangeShapeType="1"/>
          </p:cNvSpPr>
          <p:nvPr/>
        </p:nvSpPr>
        <p:spPr bwMode="auto">
          <a:xfrm flipH="1">
            <a:off x="1152273" y="1747420"/>
            <a:ext cx="2697924" cy="5432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6" name="AutoShape 7"/>
          <p:cNvSpPr>
            <a:spLocks noChangeShapeType="1"/>
          </p:cNvSpPr>
          <p:nvPr/>
        </p:nvSpPr>
        <p:spPr bwMode="auto">
          <a:xfrm flipH="1" flipV="1">
            <a:off x="2800900" y="3150660"/>
            <a:ext cx="1153791" cy="2236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8" name="AutoShape 4"/>
          <p:cNvSpPr>
            <a:spLocks noChangeShapeType="1"/>
          </p:cNvSpPr>
          <p:nvPr/>
        </p:nvSpPr>
        <p:spPr bwMode="auto">
          <a:xfrm flipH="1">
            <a:off x="747132" y="4639544"/>
            <a:ext cx="3321231" cy="299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9" name="AutoShape 3"/>
          <p:cNvSpPr>
            <a:spLocks noChangeShapeType="1"/>
          </p:cNvSpPr>
          <p:nvPr/>
        </p:nvSpPr>
        <p:spPr bwMode="auto">
          <a:xfrm flipH="1" flipV="1">
            <a:off x="2642334" y="5226079"/>
            <a:ext cx="1451796" cy="3221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4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84449" y="337434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068363" y="1493991"/>
            <a:ext cx="507563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AutoNum type="arabicParenR"/>
            </a:pPr>
            <a:r>
              <a:rPr lang="cs-CZ" sz="2200" dirty="0">
                <a:latin typeface="+mn-lt"/>
              </a:rPr>
              <a:t>S aktivním polygonem </a:t>
            </a:r>
            <a:r>
              <a:rPr lang="cs-CZ" sz="2200" i="1" dirty="0">
                <a:latin typeface="+mn-lt"/>
              </a:rPr>
              <a:t>Síť</a:t>
            </a:r>
            <a:r>
              <a:rPr lang="cs-CZ" sz="2200" dirty="0">
                <a:latin typeface="+mn-lt"/>
              </a:rPr>
              <a:t> klikněte na bod sítě (na obvodové hraně nebo v ploše).</a:t>
            </a:r>
          </a:p>
          <a:p>
            <a:pPr lvl="0"/>
            <a:r>
              <a:rPr lang="cs-CZ" sz="2200" dirty="0">
                <a:latin typeface="+mn-lt"/>
              </a:rPr>
              <a:t>Následně se zobrazí malá paletka.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94131" y="3025176"/>
            <a:ext cx="399844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cs-CZ" sz="2200" dirty="0">
                <a:latin typeface="+mn-lt"/>
              </a:rPr>
              <a:t> Z malé paletky zvolte příkaz </a:t>
            </a:r>
            <a:r>
              <a:rPr lang="cs-CZ" sz="2200" i="1" dirty="0">
                <a:latin typeface="+mn-lt"/>
              </a:rPr>
              <a:t>Zvednout bod terénu. </a:t>
            </a:r>
            <a:r>
              <a:rPr lang="cs-CZ" sz="2200" dirty="0">
                <a:latin typeface="+mn-lt"/>
              </a:rPr>
              <a:t>Tím se zobrazí dialogové okno </a:t>
            </a:r>
            <a:r>
              <a:rPr lang="cs-CZ" sz="2200" i="1" dirty="0">
                <a:latin typeface="+mn-lt"/>
              </a:rPr>
              <a:t>Výška bodů sítě. 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119898" y="4457134"/>
            <a:ext cx="39469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cs-CZ" sz="2200" dirty="0">
                <a:latin typeface="+mn-lt"/>
              </a:rPr>
              <a:t>Do textového pole zadejte novou výšku.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084484" y="5302285"/>
            <a:ext cx="49416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cs-CZ" sz="2200" dirty="0">
                <a:latin typeface="+mn-lt"/>
              </a:rPr>
              <a:t>V rozevírací nabídce pod textovým polem lze vybrat referenční rovinu pro upravovanou výšku.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 rot="5400000">
            <a:off x="1230835" y="3806076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2719" y="607701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6354"/>
      </p:ext>
    </p:extLst>
  </p:cSld>
  <p:clrMapOvr>
    <a:masterClrMapping/>
  </p:clrMapOvr>
  <p:transition spd="slow"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127" y="443704"/>
            <a:ext cx="7432210" cy="1388889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Prvky virtuální budovy –</a:t>
            </a:r>
            <a:r>
              <a:rPr lang="cs-CZ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Konstrukční prvek Síť (terén)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89127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67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2061008"/>
            <a:ext cx="7886700" cy="3680546"/>
          </a:xfrm>
        </p:spPr>
        <p:txBody>
          <a:bodyPr/>
          <a:lstStyle/>
          <a:p>
            <a:r>
              <a:rPr lang="cs-CZ" sz="2400" dirty="0"/>
              <a:t>Zaškrtnutím políčka </a:t>
            </a:r>
            <a:r>
              <a:rPr lang="cs-CZ" sz="2400" i="1" dirty="0"/>
              <a:t>Aplikovat na všechny</a:t>
            </a:r>
            <a:r>
              <a:rPr lang="cs-CZ" sz="2400" dirty="0"/>
              <a:t> nastavíte všem bodům V síti stejnou výšku. Změna výšky jednotlivých bodů neovlivní výšku sousedních bodů. </a:t>
            </a:r>
          </a:p>
        </p:txBody>
      </p:sp>
    </p:spTree>
    <p:extLst>
      <p:ext uri="{BB962C8B-B14F-4D97-AF65-F5344CB8AC3E}">
        <p14:creationId xmlns:p14="http://schemas.microsoft.com/office/powerpoint/2010/main" val="1137043876"/>
      </p:ext>
    </p:extLst>
  </p:cSld>
  <p:clrMapOvr>
    <a:masterClrMapping/>
  </p:clrMapOvr>
  <p:transition spd="slow"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Kontrolní otázky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18637" y="1690688"/>
            <a:ext cx="8504200" cy="497065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cs-CZ" dirty="0"/>
              <a:t>Co zahrnuje základní přednastavené pracovní prostředí </a:t>
            </a:r>
            <a:r>
              <a:rPr lang="cs-CZ" dirty="0" err="1"/>
              <a:t>ARCHICADu</a:t>
            </a:r>
            <a:r>
              <a:rPr lang="cs-CZ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Co e to pracovní prostředí?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Jaké znáte geometrické metody tvorby konstrukčního prvku Zdi a Desky?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Jakou funkci plní referenční čára / referenční rovina?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Jakým způsobem lze vytvořit síť (terén)?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cs-CZ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cs-CZ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0116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správa projektů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690688"/>
            <a:ext cx="8194716" cy="4741979"/>
          </a:xfrm>
        </p:spPr>
        <p:txBody>
          <a:bodyPr/>
          <a:lstStyle/>
          <a:p>
            <a:r>
              <a:rPr lang="cs-CZ" sz="2400" dirty="0"/>
              <a:t>Základním nativním typem dokumentu </a:t>
            </a:r>
            <a:r>
              <a:rPr lang="cs-CZ" sz="2400" dirty="0" err="1"/>
              <a:t>ARCHICADu</a:t>
            </a:r>
            <a:r>
              <a:rPr lang="cs-CZ" sz="2400" dirty="0"/>
              <a:t> je soubor s příponou označený jako </a:t>
            </a:r>
            <a:r>
              <a:rPr lang="cs-CZ" sz="2400" i="1" dirty="0"/>
              <a:t>Sólový prvek </a:t>
            </a:r>
            <a:r>
              <a:rPr lang="cs-CZ" sz="2400" i="1" dirty="0" err="1"/>
              <a:t>ArchiCADu</a:t>
            </a:r>
            <a:r>
              <a:rPr lang="cs-CZ" sz="2400" i="1" dirty="0"/>
              <a:t> (.pln), </a:t>
            </a:r>
            <a:r>
              <a:rPr lang="cs-CZ" sz="2400" dirty="0"/>
              <a:t>který obsahuje všechna data virtuálního modelu a výkresové složky, předvoleb projektu, nastavení atributů a knihoven. </a:t>
            </a:r>
          </a:p>
          <a:p>
            <a:r>
              <a:rPr lang="cs-CZ" sz="2400" dirty="0"/>
              <a:t>ARCHICAD současně dokáže otevřít následující typy souborů roztříděných do kategorií:</a:t>
            </a:r>
          </a:p>
          <a:p>
            <a:pPr lvl="1"/>
            <a:r>
              <a:rPr lang="cs-CZ" sz="2000" dirty="0"/>
              <a:t>Soubory </a:t>
            </a:r>
            <a:r>
              <a:rPr lang="cs-CZ" sz="2000" dirty="0" err="1"/>
              <a:t>ARCHICADu</a:t>
            </a:r>
            <a:r>
              <a:rPr lang="cs-CZ" sz="2000" dirty="0"/>
              <a:t>: sólový projekt (.pln), archiv (.</a:t>
            </a:r>
            <a:r>
              <a:rPr lang="cs-CZ" sz="2000" dirty="0" err="1"/>
              <a:t>pla</a:t>
            </a:r>
            <a:r>
              <a:rPr lang="cs-CZ" sz="2000" dirty="0"/>
              <a:t>), záložní kopie projektu (.</a:t>
            </a:r>
            <a:r>
              <a:rPr lang="cs-CZ" sz="2000" dirty="0" err="1"/>
              <a:t>bpn</a:t>
            </a:r>
            <a:r>
              <a:rPr lang="cs-CZ" sz="2000" dirty="0"/>
              <a:t>), šablona projektu (.</a:t>
            </a:r>
            <a:r>
              <a:rPr lang="cs-CZ" sz="2000" dirty="0" err="1"/>
              <a:t>tpl</a:t>
            </a:r>
            <a:r>
              <a:rPr lang="cs-CZ" sz="2000" dirty="0"/>
              <a:t>), 2D čára (.2dl), soubory modulu (.</a:t>
            </a:r>
            <a:r>
              <a:rPr lang="cs-CZ" sz="2000" dirty="0" err="1"/>
              <a:t>mod</a:t>
            </a:r>
            <a:r>
              <a:rPr lang="cs-CZ" sz="2000" dirty="0"/>
              <a:t>) a jiné (.</a:t>
            </a:r>
            <a:r>
              <a:rPr lang="cs-CZ" sz="2000" dirty="0" err="1"/>
              <a:t>plp</a:t>
            </a:r>
            <a:r>
              <a:rPr lang="cs-CZ" sz="2000" dirty="0"/>
              <a:t>, .</a:t>
            </a:r>
            <a:r>
              <a:rPr lang="cs-CZ" sz="2000" dirty="0" err="1"/>
              <a:t>plc</a:t>
            </a:r>
            <a:r>
              <a:rPr lang="cs-CZ" sz="2000" dirty="0"/>
              <a:t>, .</a:t>
            </a:r>
            <a:r>
              <a:rPr lang="cs-CZ" sz="2000" dirty="0" err="1"/>
              <a:t>pca</a:t>
            </a:r>
            <a:r>
              <a:rPr lang="cs-CZ" sz="2000" dirty="0"/>
              <a:t>, .</a:t>
            </a:r>
            <a:r>
              <a:rPr lang="cs-CZ" sz="2000" dirty="0" err="1"/>
              <a:t>bpc</a:t>
            </a:r>
            <a:r>
              <a:rPr lang="cs-CZ" sz="2000" dirty="0"/>
              <a:t>, .</a:t>
            </a:r>
            <a:r>
              <a:rPr lang="cs-CZ" sz="2000" dirty="0" err="1"/>
              <a:t>lbk</a:t>
            </a:r>
            <a:r>
              <a:rPr lang="cs-CZ" sz="2000" dirty="0"/>
              <a:t>, .</a:t>
            </a:r>
            <a:r>
              <a:rPr lang="cs-CZ" sz="2000" dirty="0" err="1"/>
              <a:t>pmk</a:t>
            </a:r>
            <a:r>
              <a:rPr lang="cs-CZ" sz="2000" dirty="0"/>
              <a:t>). </a:t>
            </a:r>
          </a:p>
          <a:p>
            <a:pPr lvl="1"/>
            <a:r>
              <a:rPr lang="cs-CZ" sz="2000" dirty="0"/>
              <a:t>CAD formáty: soubor DWF (.</a:t>
            </a:r>
            <a:r>
              <a:rPr lang="cs-CZ" sz="2000" dirty="0" err="1"/>
              <a:t>dwf</a:t>
            </a:r>
            <a:r>
              <a:rPr lang="cs-CZ" sz="2000" dirty="0"/>
              <a:t>), soubor DXF/DWG (.</a:t>
            </a:r>
            <a:r>
              <a:rPr lang="cs-CZ" sz="2000" dirty="0" err="1"/>
              <a:t>dxf</a:t>
            </a:r>
            <a:r>
              <a:rPr lang="cs-CZ" sz="2000" dirty="0"/>
              <a:t>, .</a:t>
            </a:r>
            <a:r>
              <a:rPr lang="cs-CZ" sz="2000" dirty="0" err="1"/>
              <a:t>dwg</a:t>
            </a:r>
            <a:r>
              <a:rPr lang="cs-CZ" sz="2000" dirty="0"/>
              <a:t>), soubor </a:t>
            </a:r>
            <a:r>
              <a:rPr lang="cs-CZ" sz="2000" dirty="0" err="1"/>
              <a:t>MicroStation</a:t>
            </a:r>
            <a:r>
              <a:rPr lang="cs-CZ" sz="2000" dirty="0"/>
              <a:t> Design (.</a:t>
            </a:r>
            <a:r>
              <a:rPr lang="cs-CZ" sz="2000" dirty="0" err="1"/>
              <a:t>dgn</a:t>
            </a:r>
            <a:r>
              <a:rPr lang="cs-CZ" sz="2000" dirty="0"/>
              <a:t>). </a:t>
            </a:r>
          </a:p>
          <a:p>
            <a:pPr lvl="1"/>
            <a:r>
              <a:rPr lang="cs-CZ" sz="2000" dirty="0"/>
              <a:t>Obrázkové formáty: všechny obrázky (.</a:t>
            </a:r>
            <a:r>
              <a:rPr lang="cs-CZ" sz="2000" dirty="0" err="1"/>
              <a:t>bpm</a:t>
            </a:r>
            <a:r>
              <a:rPr lang="cs-CZ" sz="2000" dirty="0"/>
              <a:t>, .</a:t>
            </a:r>
            <a:r>
              <a:rPr lang="cs-CZ" sz="2000" dirty="0" err="1"/>
              <a:t>dib</a:t>
            </a:r>
            <a:r>
              <a:rPr lang="cs-CZ" sz="2000" dirty="0"/>
              <a:t>, .</a:t>
            </a:r>
            <a:r>
              <a:rPr lang="cs-CZ" sz="2000" dirty="0" err="1"/>
              <a:t>rle</a:t>
            </a:r>
            <a:r>
              <a:rPr lang="cs-CZ" sz="2000" dirty="0"/>
              <a:t>, .</a:t>
            </a:r>
            <a:r>
              <a:rPr lang="cs-CZ" sz="2000" dirty="0" err="1"/>
              <a:t>jpg</a:t>
            </a:r>
            <a:r>
              <a:rPr lang="cs-CZ" sz="2000" dirty="0"/>
              <a:t>, .</a:t>
            </a:r>
            <a:r>
              <a:rPr lang="cs-CZ" sz="2000" dirty="0" err="1"/>
              <a:t>jpeg</a:t>
            </a:r>
            <a:r>
              <a:rPr lang="cs-CZ" sz="2000" dirty="0"/>
              <a:t>, .</a:t>
            </a:r>
            <a:r>
              <a:rPr lang="cs-CZ" sz="2000" dirty="0" err="1"/>
              <a:t>jpe</a:t>
            </a:r>
            <a:r>
              <a:rPr lang="cs-CZ" sz="2000" dirty="0"/>
              <a:t>, .</a:t>
            </a:r>
            <a:r>
              <a:rPr lang="cs-CZ" sz="2000" dirty="0" err="1"/>
              <a:t>jfif</a:t>
            </a:r>
            <a:r>
              <a:rPr lang="cs-CZ" sz="2000" dirty="0"/>
              <a:t>, .</a:t>
            </a:r>
            <a:r>
              <a:rPr lang="cs-CZ" sz="2000" dirty="0" err="1"/>
              <a:t>gif</a:t>
            </a:r>
            <a:r>
              <a:rPr lang="cs-CZ" sz="2000" dirty="0"/>
              <a:t>, .</a:t>
            </a:r>
            <a:r>
              <a:rPr lang="cs-CZ" sz="2000" dirty="0" err="1"/>
              <a:t>tif</a:t>
            </a:r>
            <a:r>
              <a:rPr lang="cs-CZ" sz="2000" dirty="0"/>
              <a:t>, .</a:t>
            </a:r>
            <a:r>
              <a:rPr lang="cs-CZ" sz="2000" dirty="0" err="1"/>
              <a:t>tiff</a:t>
            </a:r>
            <a:r>
              <a:rPr lang="cs-CZ" sz="2000" dirty="0"/>
              <a:t>, .</a:t>
            </a:r>
            <a:r>
              <a:rPr lang="cs-CZ" sz="2000" dirty="0" err="1"/>
              <a:t>png</a:t>
            </a:r>
            <a:r>
              <a:rPr lang="cs-CZ" sz="2000" dirty="0"/>
              <a:t>, .</a:t>
            </a:r>
            <a:r>
              <a:rPr lang="cs-CZ" sz="2000" dirty="0" err="1"/>
              <a:t>hdr</a:t>
            </a:r>
            <a:r>
              <a:rPr lang="cs-CZ" sz="2000" dirty="0"/>
              <a:t>). </a:t>
            </a:r>
          </a:p>
          <a:p>
            <a:pPr lvl="1"/>
            <a:endParaRPr lang="cs-CZ" sz="20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 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994839088"/>
      </p:ext>
    </p:extLst>
  </p:cSld>
  <p:clrMapOvr>
    <a:masterClrMapping/>
  </p:clrMapOvr>
  <p:transition spd="slow"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dedic@mail.vstecb.cz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správa projektů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690688"/>
            <a:ext cx="8194716" cy="4741979"/>
          </a:xfrm>
        </p:spPr>
        <p:txBody>
          <a:bodyPr/>
          <a:lstStyle/>
          <a:p>
            <a:pPr lvl="2"/>
            <a:r>
              <a:rPr lang="cs-CZ" dirty="0"/>
              <a:t>Formáty 3D modelů: soubor 3D Studio (.3ds), IFC (.</a:t>
            </a:r>
            <a:r>
              <a:rPr lang="cs-CZ" dirty="0" err="1"/>
              <a:t>ifc</a:t>
            </a:r>
            <a:r>
              <a:rPr lang="cs-CZ" dirty="0"/>
              <a:t>), </a:t>
            </a:r>
            <a:r>
              <a:rPr lang="cs-CZ" dirty="0" err="1"/>
              <a:t>Rhino</a:t>
            </a:r>
            <a:r>
              <a:rPr lang="cs-CZ" dirty="0"/>
              <a:t> (.3dm), </a:t>
            </a:r>
            <a:r>
              <a:rPr lang="cs-CZ" dirty="0" err="1"/>
              <a:t>SketchUp</a:t>
            </a:r>
            <a:r>
              <a:rPr lang="cs-CZ" dirty="0"/>
              <a:t> (.</a:t>
            </a:r>
            <a:r>
              <a:rPr lang="cs-CZ" dirty="0" err="1"/>
              <a:t>skp</a:t>
            </a:r>
            <a:r>
              <a:rPr lang="cs-CZ" dirty="0"/>
              <a:t>), Google </a:t>
            </a:r>
            <a:r>
              <a:rPr lang="cs-CZ" dirty="0" err="1"/>
              <a:t>Earth</a:t>
            </a:r>
            <a:r>
              <a:rPr lang="cs-CZ" dirty="0"/>
              <a:t> (.</a:t>
            </a:r>
            <a:r>
              <a:rPr lang="cs-CZ" dirty="0" err="1"/>
              <a:t>kmz</a:t>
            </a:r>
            <a:r>
              <a:rPr lang="cs-CZ" dirty="0"/>
              <a:t>), </a:t>
            </a:r>
            <a:r>
              <a:rPr lang="cs-CZ" dirty="0" err="1"/>
              <a:t>Stereolitografie</a:t>
            </a:r>
            <a:r>
              <a:rPr lang="cs-CZ" dirty="0"/>
              <a:t> (.</a:t>
            </a:r>
            <a:r>
              <a:rPr lang="cs-CZ" dirty="0" err="1"/>
              <a:t>stl</a:t>
            </a:r>
            <a:r>
              <a:rPr lang="cs-CZ" dirty="0"/>
              <a:t>).</a:t>
            </a:r>
          </a:p>
          <a:p>
            <a:pPr lvl="2"/>
            <a:r>
              <a:rPr lang="cs-CZ" dirty="0"/>
              <a:t>Ostatní: soubor HPGL (.</a:t>
            </a:r>
            <a:r>
              <a:rPr lang="cs-CZ" dirty="0" err="1"/>
              <a:t>plt</a:t>
            </a:r>
            <a:r>
              <a:rPr lang="cs-CZ" dirty="0"/>
              <a:t>), </a:t>
            </a:r>
            <a:r>
              <a:rPr lang="cs-CZ" dirty="0" err="1"/>
              <a:t>metasoubory</a:t>
            </a:r>
            <a:r>
              <a:rPr lang="cs-CZ" dirty="0"/>
              <a:t> Windows (.</a:t>
            </a:r>
            <a:r>
              <a:rPr lang="cs-CZ" dirty="0" err="1"/>
              <a:t>emf</a:t>
            </a:r>
            <a:r>
              <a:rPr lang="cs-CZ" dirty="0"/>
              <a:t>, .</a:t>
            </a:r>
            <a:r>
              <a:rPr lang="cs-CZ" dirty="0" err="1"/>
              <a:t>wmf</a:t>
            </a:r>
            <a:r>
              <a:rPr lang="cs-CZ" dirty="0"/>
              <a:t>), datový soubor mračna bodů (.e57), geodetická data (.</a:t>
            </a:r>
            <a:r>
              <a:rPr lang="cs-CZ" dirty="0" err="1"/>
              <a:t>xyz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ARCHICAD dokáže ukládat následující typy souborů roztříděných do kategorií:</a:t>
            </a:r>
          </a:p>
          <a:p>
            <a:pPr lvl="2"/>
            <a:r>
              <a:rPr lang="cs-CZ" dirty="0"/>
              <a:t>Soubory ARCHICADU: projekty (.pln), archiv (.</a:t>
            </a:r>
            <a:r>
              <a:rPr lang="cs-CZ" dirty="0" err="1"/>
              <a:t>pla</a:t>
            </a:r>
            <a:r>
              <a:rPr lang="cs-CZ" dirty="0"/>
              <a:t>), šablony projektů (.</a:t>
            </a:r>
            <a:r>
              <a:rPr lang="cs-CZ" dirty="0" err="1"/>
              <a:t>tpl</a:t>
            </a:r>
            <a:r>
              <a:rPr lang="cs-CZ" dirty="0"/>
              <a:t>), soubory </a:t>
            </a:r>
            <a:r>
              <a:rPr lang="cs-CZ" dirty="0" err="1"/>
              <a:t>BIMx</a:t>
            </a:r>
            <a:r>
              <a:rPr lang="cs-CZ" dirty="0"/>
              <a:t>/</a:t>
            </a:r>
            <a:r>
              <a:rPr lang="cs-CZ" dirty="0" err="1"/>
              <a:t>BIMx</a:t>
            </a:r>
            <a:r>
              <a:rPr lang="cs-CZ" dirty="0"/>
              <a:t> Hyper-model, kresba </a:t>
            </a:r>
            <a:r>
              <a:rPr lang="cs-CZ" dirty="0" err="1"/>
              <a:t>PlotMakeru</a:t>
            </a:r>
            <a:r>
              <a:rPr lang="cs-CZ" dirty="0"/>
              <a:t> (.</a:t>
            </a:r>
            <a:r>
              <a:rPr lang="cs-CZ" dirty="0" err="1"/>
              <a:t>pmk</a:t>
            </a:r>
            <a:r>
              <a:rPr lang="cs-CZ" dirty="0"/>
              <a:t>), soubor modulu (.</a:t>
            </a:r>
            <a:r>
              <a:rPr lang="cs-CZ" dirty="0" err="1"/>
              <a:t>mod</a:t>
            </a:r>
            <a:r>
              <a:rPr lang="cs-CZ" dirty="0"/>
              <a:t>), GDL popis (.</a:t>
            </a:r>
            <a:r>
              <a:rPr lang="cs-CZ" dirty="0" err="1"/>
              <a:t>gdl</a:t>
            </a:r>
            <a:r>
              <a:rPr lang="cs-CZ" dirty="0"/>
              <a:t>), 2D čáry (.2dl). </a:t>
            </a:r>
          </a:p>
          <a:p>
            <a:pPr lvl="2"/>
            <a:r>
              <a:rPr lang="cs-CZ" dirty="0"/>
              <a:t>CAD formáty: soubor DWF (.</a:t>
            </a:r>
            <a:r>
              <a:rPr lang="cs-CZ" dirty="0" err="1"/>
              <a:t>dwf</a:t>
            </a:r>
            <a:r>
              <a:rPr lang="cs-CZ" dirty="0"/>
              <a:t>), soubor DXF/DWG (.</a:t>
            </a:r>
            <a:r>
              <a:rPr lang="cs-CZ" dirty="0" err="1"/>
              <a:t>dxf</a:t>
            </a:r>
            <a:r>
              <a:rPr lang="cs-CZ" dirty="0"/>
              <a:t>, .</a:t>
            </a:r>
            <a:r>
              <a:rPr lang="cs-CZ" dirty="0" err="1"/>
              <a:t>dwg</a:t>
            </a:r>
            <a:r>
              <a:rPr lang="cs-CZ" dirty="0"/>
              <a:t>), soubor </a:t>
            </a:r>
            <a:r>
              <a:rPr lang="cs-CZ" dirty="0" err="1"/>
              <a:t>MicroStation</a:t>
            </a:r>
            <a:r>
              <a:rPr lang="cs-CZ" dirty="0"/>
              <a:t> Design (.</a:t>
            </a:r>
            <a:r>
              <a:rPr lang="cs-CZ" dirty="0" err="1"/>
              <a:t>dgn</a:t>
            </a:r>
            <a:r>
              <a:rPr lang="cs-CZ" dirty="0"/>
              <a:t>). </a:t>
            </a:r>
          </a:p>
          <a:p>
            <a:pPr lvl="2"/>
            <a:r>
              <a:rPr lang="cs-CZ" dirty="0"/>
              <a:t> Obrázkové formáty: formáty obrázků/</a:t>
            </a:r>
            <a:r>
              <a:rPr lang="cs-CZ" dirty="0" err="1"/>
              <a:t>gifů</a:t>
            </a:r>
            <a:r>
              <a:rPr lang="cs-CZ" dirty="0"/>
              <a:t> (.</a:t>
            </a:r>
            <a:r>
              <a:rPr lang="cs-CZ" dirty="0" err="1"/>
              <a:t>bmp</a:t>
            </a:r>
            <a:r>
              <a:rPr lang="cs-CZ" dirty="0"/>
              <a:t>, .</a:t>
            </a:r>
            <a:r>
              <a:rPr lang="cs-CZ" dirty="0" err="1"/>
              <a:t>jpg</a:t>
            </a:r>
            <a:r>
              <a:rPr lang="cs-CZ" dirty="0"/>
              <a:t>, .</a:t>
            </a:r>
            <a:r>
              <a:rPr lang="cs-CZ" dirty="0" err="1"/>
              <a:t>gif</a:t>
            </a:r>
            <a:r>
              <a:rPr lang="cs-CZ" dirty="0"/>
              <a:t>, .</a:t>
            </a:r>
            <a:r>
              <a:rPr lang="cs-CZ" dirty="0" err="1"/>
              <a:t>tiff</a:t>
            </a:r>
            <a:r>
              <a:rPr lang="cs-CZ" dirty="0"/>
              <a:t>, .</a:t>
            </a:r>
            <a:r>
              <a:rPr lang="cs-CZ" dirty="0" err="1"/>
              <a:t>png</a:t>
            </a:r>
            <a:r>
              <a:rPr lang="cs-CZ" dirty="0"/>
              <a:t>).</a:t>
            </a:r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sz="16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556938775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Konfigurace – správa projektů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525" y="2828113"/>
            <a:ext cx="8194716" cy="2961500"/>
          </a:xfrm>
        </p:spPr>
        <p:txBody>
          <a:bodyPr/>
          <a:lstStyle/>
          <a:p>
            <a:pPr lvl="2"/>
            <a:r>
              <a:rPr lang="cs-CZ" dirty="0"/>
              <a:t>Formáty 3D modelů: IFC (.</a:t>
            </a:r>
            <a:r>
              <a:rPr lang="cs-CZ" dirty="0" err="1"/>
              <a:t>ifc</a:t>
            </a:r>
            <a:r>
              <a:rPr lang="cs-CZ" dirty="0"/>
              <a:t>, .</a:t>
            </a:r>
            <a:r>
              <a:rPr lang="cs-CZ" dirty="0" err="1"/>
              <a:t>ifcxml</a:t>
            </a:r>
            <a:r>
              <a:rPr lang="cs-CZ" dirty="0"/>
              <a:t>), </a:t>
            </a:r>
            <a:r>
              <a:rPr lang="cs-CZ" dirty="0" err="1"/>
              <a:t>Rhino</a:t>
            </a:r>
            <a:r>
              <a:rPr lang="cs-CZ" dirty="0"/>
              <a:t> (.3dm), soubor </a:t>
            </a:r>
            <a:r>
              <a:rPr lang="cs-CZ" dirty="0" err="1"/>
              <a:t>WaveFront</a:t>
            </a:r>
            <a:r>
              <a:rPr lang="cs-CZ" dirty="0"/>
              <a:t> (.</a:t>
            </a:r>
            <a:r>
              <a:rPr lang="cs-CZ" dirty="0" err="1"/>
              <a:t>obj</a:t>
            </a:r>
            <a:r>
              <a:rPr lang="cs-CZ" dirty="0"/>
              <a:t>), soubor 3D Studio (.3ds), soubor </a:t>
            </a:r>
            <a:r>
              <a:rPr lang="cs-CZ" dirty="0" err="1"/>
              <a:t>ElectricImage</a:t>
            </a:r>
            <a:r>
              <a:rPr lang="cs-CZ" dirty="0"/>
              <a:t> (.</a:t>
            </a:r>
            <a:r>
              <a:rPr lang="cs-CZ" dirty="0" err="1"/>
              <a:t>fact</a:t>
            </a:r>
            <a:r>
              <a:rPr lang="cs-CZ" dirty="0"/>
              <a:t>), soubor VRML (.</a:t>
            </a:r>
            <a:r>
              <a:rPr lang="cs-CZ" dirty="0" err="1"/>
              <a:t>vrl</a:t>
            </a:r>
            <a:r>
              <a:rPr lang="cs-CZ" dirty="0"/>
              <a:t>), soubor </a:t>
            </a:r>
            <a:r>
              <a:rPr lang="cs-CZ" dirty="0" err="1"/>
              <a:t>Lightscape</a:t>
            </a:r>
            <a:r>
              <a:rPr lang="cs-CZ" dirty="0"/>
              <a:t> (.</a:t>
            </a:r>
            <a:r>
              <a:rPr lang="cs-CZ" dirty="0" err="1"/>
              <a:t>lp</a:t>
            </a:r>
            <a:r>
              <a:rPr lang="cs-CZ" dirty="0"/>
              <a:t>), </a:t>
            </a:r>
            <a:r>
              <a:rPr lang="cs-CZ" dirty="0" err="1"/>
              <a:t>SketchUp</a:t>
            </a:r>
            <a:r>
              <a:rPr lang="cs-CZ" dirty="0"/>
              <a:t> (.</a:t>
            </a:r>
            <a:r>
              <a:rPr lang="cs-CZ" dirty="0" err="1"/>
              <a:t>skp</a:t>
            </a:r>
            <a:r>
              <a:rPr lang="cs-CZ" dirty="0"/>
              <a:t>), Google </a:t>
            </a:r>
            <a:r>
              <a:rPr lang="cs-CZ" dirty="0" err="1"/>
              <a:t>Earth</a:t>
            </a:r>
            <a:r>
              <a:rPr lang="cs-CZ" dirty="0"/>
              <a:t> (.</a:t>
            </a:r>
            <a:r>
              <a:rPr lang="cs-CZ" dirty="0" err="1"/>
              <a:t>kmz</a:t>
            </a:r>
            <a:r>
              <a:rPr lang="cs-CZ" dirty="0"/>
              <a:t>), </a:t>
            </a:r>
            <a:r>
              <a:rPr lang="cs-CZ" dirty="0" err="1"/>
              <a:t>Stereolitografie</a:t>
            </a:r>
            <a:r>
              <a:rPr lang="cs-CZ" dirty="0"/>
              <a:t> (.</a:t>
            </a:r>
            <a:r>
              <a:rPr lang="cs-CZ" dirty="0" err="1"/>
              <a:t>stl</a:t>
            </a:r>
            <a:r>
              <a:rPr lang="cs-CZ" dirty="0"/>
              <a:t>), </a:t>
            </a:r>
            <a:r>
              <a:rPr lang="cs-CZ" dirty="0" err="1"/>
              <a:t>Twinmotion</a:t>
            </a:r>
            <a:r>
              <a:rPr lang="cs-CZ" dirty="0"/>
              <a:t>. </a:t>
            </a:r>
          </a:p>
          <a:p>
            <a:pPr lvl="2"/>
            <a:r>
              <a:rPr lang="cs-CZ" dirty="0"/>
              <a:t>Dokumenty: PDF (.</a:t>
            </a:r>
            <a:r>
              <a:rPr lang="cs-CZ" dirty="0" err="1"/>
              <a:t>pdf</a:t>
            </a:r>
            <a:r>
              <a:rPr lang="cs-CZ" dirty="0"/>
              <a:t>), </a:t>
            </a:r>
            <a:r>
              <a:rPr lang="cs-CZ" dirty="0" err="1"/>
              <a:t>metasoubory</a:t>
            </a:r>
            <a:r>
              <a:rPr lang="cs-CZ" dirty="0"/>
              <a:t> Windows (.</a:t>
            </a:r>
            <a:r>
              <a:rPr lang="cs-CZ" dirty="0" err="1"/>
              <a:t>emf</a:t>
            </a:r>
            <a:r>
              <a:rPr lang="cs-CZ" dirty="0"/>
              <a:t>, .</a:t>
            </a:r>
            <a:r>
              <a:rPr lang="cs-CZ" dirty="0" err="1"/>
              <a:t>wmf</a:t>
            </a:r>
            <a:r>
              <a:rPr lang="cs-CZ" dirty="0"/>
              <a:t>).</a:t>
            </a:r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sz="16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</a:t>
            </a:r>
            <a:r>
              <a:rPr lang="cs-CZ" sz="14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99330806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6948</TotalTime>
  <Words>5934</Words>
  <Application>Microsoft Office PowerPoint</Application>
  <PresentationFormat>Předvádění na obrazovce (4:3)</PresentationFormat>
  <Paragraphs>384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Trebuchet MS</vt:lpstr>
      <vt:lpstr>Motiv Office</vt:lpstr>
      <vt:lpstr>Program Archicad </vt:lpstr>
      <vt:lpstr>Úvod</vt:lpstr>
      <vt:lpstr>Úvod</vt:lpstr>
      <vt:lpstr>Úvod</vt:lpstr>
      <vt:lpstr>Úvod</vt:lpstr>
      <vt:lpstr>Konfigurace – systémové požadavky</vt:lpstr>
      <vt:lpstr>Konfigurace – správa projektů</vt:lpstr>
      <vt:lpstr>Konfigurace – správa projektů</vt:lpstr>
      <vt:lpstr>Konfigurace – správa projektů</vt:lpstr>
      <vt:lpstr>Konfigurace – Spuštění ARCHICADu a otevření / vytvoření nového projektu </vt:lpstr>
      <vt:lpstr>Konfigurace – Spuštění ARCHICADu a otevření / vytvoření nového projektu </vt:lpstr>
      <vt:lpstr>Konfigurace – Spuštění ARCHICADu a otevření / vytvoření nového projektu </vt:lpstr>
      <vt:lpstr>Konfigurace – Šablona a pracovní prostředí </vt:lpstr>
      <vt:lpstr>Konfigurace – Šablona a pracovní prostředí </vt:lpstr>
      <vt:lpstr>Konfigurace – Šablona a pracovní prostředí </vt:lpstr>
      <vt:lpstr>Konfigurace – Uživatelské rozhraní ARCHICADu </vt:lpstr>
      <vt:lpstr>Konfigurace – Uživatelské rozhraní ARCHICADu </vt:lpstr>
      <vt:lpstr>Konfigurace – Uživatelské rozhraní ARCHICADu </vt:lpstr>
      <vt:lpstr>Konfigurace – Uživatelské rozhraní ARCHICADu </vt:lpstr>
      <vt:lpstr>Konfigurace – Uživatelské rozhraní ARCHICADu </vt:lpstr>
      <vt:lpstr>Konfigurace – Uživatelské rozhraní ARCHICADu </vt:lpstr>
      <vt:lpstr>Konfigurace – Uživatelské rozhraní ARCHICADu </vt:lpstr>
      <vt:lpstr>Konfigurace – Uživatelské rozhraní ARCHICADu </vt:lpstr>
      <vt:lpstr>Konfigurace – Uživatelské rozhraní ARCHICADu </vt:lpstr>
      <vt:lpstr>Prvky virtuální budovy – konstrukční prvek zeď</vt:lpstr>
      <vt:lpstr>Prvky virtuální budovy – nastavení vlastností prvku a jeho atributů</vt:lpstr>
      <vt:lpstr>Prvky virtuální budovy – nastavení vlastností prvku a jeho atributů</vt:lpstr>
      <vt:lpstr>Prvky virtuální budovy – referenční čára</vt:lpstr>
      <vt:lpstr>Prvky virtuální budovy – referenční čára</vt:lpstr>
      <vt:lpstr>Prvky virtuální budovy – tvorba přímé obdélníkové zdi, řetězce zdí</vt:lpstr>
      <vt:lpstr>Prvky virtuální budovy – tvorba přímé obdélníkové zdi, řetězce zdí</vt:lpstr>
      <vt:lpstr>Prvky virtuální budovy – tvorba přímé obdélníkové zdi, řetězce zdí</vt:lpstr>
      <vt:lpstr>Prvky virtuální budovy – Konstrukční prvek Deska</vt:lpstr>
      <vt:lpstr>Prvky virtuální budovy – Konstrukční prvek Deska</vt:lpstr>
      <vt:lpstr>Prvky virtuální budovy – Konstrukční prvek Deska</vt:lpstr>
      <vt:lpstr>Prvky virtuální budovy – Konstrukční prvek Deska</vt:lpstr>
      <vt:lpstr>Prvky virtuální budovy – Konstrukční prvek Deska</vt:lpstr>
      <vt:lpstr>Prvky virtuální budovy – Konstrukční prvek Deska</vt:lpstr>
      <vt:lpstr>Prvky virtuální budovy – Konstrukční prvek Deska</vt:lpstr>
      <vt:lpstr>Prvky virtuální budovy – Konstrukční prvek střecha</vt:lpstr>
      <vt:lpstr>Prvky virtuální budovy – Konstrukční prvek střecha</vt:lpstr>
      <vt:lpstr>Prvky virtuální budovy – Konstrukční prvek střecha</vt:lpstr>
      <vt:lpstr>Prvky virtuální budovy – Konstrukční prvek střecha</vt:lpstr>
      <vt:lpstr>Prvky virtuální budovy – Konstrukční prvek střecha</vt:lpstr>
      <vt:lpstr>Prvky virtuální budovy – Konstrukční prvek střecha</vt:lpstr>
      <vt:lpstr>Prvky virtuální budovy – Nástroj dveře a okna</vt:lpstr>
      <vt:lpstr>Prvky virtuální budovy – Nástroj dveře a okna</vt:lpstr>
      <vt:lpstr>Prvky virtuální budovy – Nástroj dveře a okna</vt:lpstr>
      <vt:lpstr>Prvky virtuální budovy – Nástroj dveře a okna</vt:lpstr>
      <vt:lpstr>Prvky virtuální budovy – Nástroj dveře a okna</vt:lpstr>
      <vt:lpstr>Prvky virtuální budovy – Konstrukční prvek schodiště</vt:lpstr>
      <vt:lpstr>Prvky virtuální budovy – Konstrukční prvek schodiště</vt:lpstr>
      <vt:lpstr>Prvky virtuální budovy – Konstrukční prvek schodiště</vt:lpstr>
      <vt:lpstr>Prvky virtuální budovy – Konstrukční prvek schodiště</vt:lpstr>
      <vt:lpstr>Prvky virtuální budovy – Konstrukční prvek schodiště</vt:lpstr>
      <vt:lpstr>Prvky virtuální budovy – Konstrukční prvek schodiště</vt:lpstr>
      <vt:lpstr>Prvky virtuální budovy – Konstrukční prvek schodiště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Prvky virtuální budovy – Konstrukční prvek Síť (terén)</vt:lpstr>
      <vt:lpstr>Kontrolní otázky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288</cp:revision>
  <dcterms:created xsi:type="dcterms:W3CDTF">2015-10-09T09:08:26Z</dcterms:created>
  <dcterms:modified xsi:type="dcterms:W3CDTF">2020-06-11T07:28:58Z</dcterms:modified>
</cp:coreProperties>
</file>