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2" r:id="rId1"/>
  </p:sldMasterIdLst>
  <p:notesMasterIdLst>
    <p:notesMasterId r:id="rId20"/>
  </p:notesMasterIdLst>
  <p:sldIdLst>
    <p:sldId id="256" r:id="rId2"/>
    <p:sldId id="380" r:id="rId3"/>
    <p:sldId id="381" r:id="rId4"/>
    <p:sldId id="294" r:id="rId5"/>
    <p:sldId id="382" r:id="rId6"/>
    <p:sldId id="383" r:id="rId7"/>
    <p:sldId id="384" r:id="rId8"/>
    <p:sldId id="385" r:id="rId9"/>
    <p:sldId id="386" r:id="rId10"/>
    <p:sldId id="387" r:id="rId11"/>
    <p:sldId id="388" r:id="rId12"/>
    <p:sldId id="389" r:id="rId13"/>
    <p:sldId id="390" r:id="rId14"/>
    <p:sldId id="391" r:id="rId15"/>
    <p:sldId id="392" r:id="rId16"/>
    <p:sldId id="393" r:id="rId17"/>
    <p:sldId id="394" r:id="rId18"/>
    <p:sldId id="293" r:id="rId19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14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Stredný štý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7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79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>
            <a:extLst>
              <a:ext uri="{FF2B5EF4-FFF2-40B4-BE49-F238E27FC236}">
                <a16:creationId xmlns:a16="http://schemas.microsoft.com/office/drawing/2014/main" id="{E169075B-CC2A-A246-9BE2-44B3792662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dátumu 2">
            <a:extLst>
              <a:ext uri="{FF2B5EF4-FFF2-40B4-BE49-F238E27FC236}">
                <a16:creationId xmlns:a16="http://schemas.microsoft.com/office/drawing/2014/main" id="{0D72DE7B-9807-304E-B113-07106B5FE3F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66E3F7-B81A-E347-899F-ECE6E9467646}" type="datetimeFigureOut">
              <a:rPr lang="cs-CZ"/>
              <a:pPr>
                <a:defRPr/>
              </a:pPr>
              <a:t>11.06.2020</a:t>
            </a:fld>
            <a:endParaRPr lang="cs-CZ"/>
          </a:p>
        </p:txBody>
      </p:sp>
      <p:sp>
        <p:nvSpPr>
          <p:cNvPr id="4" name="Zástupný symbol obrazu snímky 3">
            <a:extLst>
              <a:ext uri="{FF2B5EF4-FFF2-40B4-BE49-F238E27FC236}">
                <a16:creationId xmlns:a16="http://schemas.microsoft.com/office/drawing/2014/main" id="{7C452DB2-D0A0-9048-BA12-FEF1EBDB4BD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oznámok 4">
            <a:extLst>
              <a:ext uri="{FF2B5EF4-FFF2-40B4-BE49-F238E27FC236}">
                <a16:creationId xmlns:a16="http://schemas.microsoft.com/office/drawing/2014/main" id="{F1CC6C1C-37F6-1445-88D8-C0C3152238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/>
              <a:t>Upravte štýl predlohy textu.</a:t>
            </a:r>
          </a:p>
          <a:p>
            <a:pPr lvl="1"/>
            <a:r>
              <a:rPr lang="sk-SK" noProof="0"/>
              <a:t>Druhá úroveň</a:t>
            </a:r>
          </a:p>
          <a:p>
            <a:pPr lvl="2"/>
            <a:r>
              <a:rPr lang="sk-SK" noProof="0"/>
              <a:t>Tretia úroveň</a:t>
            </a:r>
          </a:p>
          <a:p>
            <a:pPr lvl="3"/>
            <a:r>
              <a:rPr lang="sk-SK" noProof="0"/>
              <a:t>Štvrtá úroveň</a:t>
            </a:r>
          </a:p>
          <a:p>
            <a:pPr lvl="4"/>
            <a:r>
              <a:rPr lang="sk-SK" noProof="0"/>
              <a:t>Piata úroveň</a:t>
            </a:r>
            <a:endParaRPr lang="cs-CZ" noProof="0"/>
          </a:p>
        </p:txBody>
      </p:sp>
      <p:sp>
        <p:nvSpPr>
          <p:cNvPr id="6" name="Zástupný symbol päty 5">
            <a:extLst>
              <a:ext uri="{FF2B5EF4-FFF2-40B4-BE49-F238E27FC236}">
                <a16:creationId xmlns:a16="http://schemas.microsoft.com/office/drawing/2014/main" id="{22E57085-77BB-3B47-9F92-3AF9F2BD465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6">
            <a:extLst>
              <a:ext uri="{FF2B5EF4-FFF2-40B4-BE49-F238E27FC236}">
                <a16:creationId xmlns:a16="http://schemas.microsoft.com/office/drawing/2014/main" id="{5A75D23F-AD84-E848-AE8A-0ADFDF92EB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86AC7EC-89F2-3946-BE34-997CEAFD66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26948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 podnadpisů.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F3C24-F785-6B43-8B82-D51088DB1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E466E-40E1-4441-BABD-D347ADBFB6D7}" type="datetimeFigureOut">
              <a:rPr lang="sk-SK"/>
              <a:pPr>
                <a:defRPr/>
              </a:pPr>
              <a:t>11. 6. 2020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19104-603D-E64F-8B15-E1FCED0BC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E06A0-8F70-104A-B71B-FEC199AD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B1D7E-5C34-B64F-BD06-258E36215471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94012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0F7D6-1E73-774B-8E8B-91D80A032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74B43-6C96-4A40-A808-580195111A64}" type="datetimeFigureOut">
              <a:rPr lang="sk-SK"/>
              <a:pPr>
                <a:defRPr/>
              </a:pPr>
              <a:t>11. 6. 2020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0BF08-819A-5545-A329-7DD26A5CC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81728-870E-764A-A876-B1A2B8B83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86F83-658E-734E-B2D6-C089A0C8927C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38426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0A183-B033-BA4A-AEC1-8A75293DC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DF539-959D-B34E-8709-EBEF908FF6A6}" type="datetimeFigureOut">
              <a:rPr lang="sk-SK"/>
              <a:pPr>
                <a:defRPr/>
              </a:pPr>
              <a:t>11. 6. 2020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EE993-7089-2049-8C85-FDCFD59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E5A2E-8BA7-0140-9BB0-FB6ACA88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3E346-8FF3-E940-B041-3BCDA563A3A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03966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5C8FD-E78E-6E42-81DD-756DF3B5B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7EFCF-2DF6-BE46-9AFE-ACD35B994AF3}" type="datetimeFigureOut">
              <a:rPr lang="sk-SK"/>
              <a:pPr>
                <a:defRPr/>
              </a:pPr>
              <a:t>11. 6. 2020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E771D-66FD-BE47-A661-6E0A7D16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27475-0B63-1144-B2E9-6BBD77776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A71C2-0F8F-7841-B85A-445BD80B66CF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592096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4BF44-6B2A-1844-B37B-CD1D88EF8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F735B-88E7-154D-BF7F-47988E167A22}" type="datetimeFigureOut">
              <a:rPr lang="sk-SK"/>
              <a:pPr>
                <a:defRPr/>
              </a:pPr>
              <a:t>11. 6. 2020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C1995-765A-4C4A-9DD7-BFC75FC9C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AE9ED-395D-7F4F-808B-F8673145A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D6F78-11B3-2F44-8E28-F00375AFEB20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084103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7D738E2-C269-2B40-B4C2-A3CF465BA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F5467-32E8-8E48-8A31-046EA149BFB6}" type="datetimeFigureOut">
              <a:rPr lang="sk-SK"/>
              <a:pPr>
                <a:defRPr/>
              </a:pPr>
              <a:t>11. 6. 2020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71B063D-6A8F-AD4F-849A-A581EEE90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A3A3F98-2A38-7F48-85B7-6BC76266D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9CFDD-4BB7-E040-A703-D885B8F7A5F8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99991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385DD28-0F5E-1B42-9C1D-0C7D2C83C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50DC9-7735-6E44-AF04-D509739D264D}" type="datetimeFigureOut">
              <a:rPr lang="sk-SK"/>
              <a:pPr>
                <a:defRPr/>
              </a:pPr>
              <a:t>11. 6. 2020</a:t>
            </a:fld>
            <a:endParaRPr lang="sk-SK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82A84F7-4ABC-864C-8E78-59689F892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E126BE7-9482-0F43-9AD5-0B4D7587F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B8B44-A719-9A43-BC2A-4E13B021963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40890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009EB1D-782E-F24A-B4A0-8934128A3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73CED-BC59-C24A-AEAD-E0BC76ED2908}" type="datetimeFigureOut">
              <a:rPr lang="sk-SK"/>
              <a:pPr>
                <a:defRPr/>
              </a:pPr>
              <a:t>11. 6. 2020</a:t>
            </a:fld>
            <a:endParaRPr lang="sk-SK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19C14BD-AEE9-6646-A1E6-FBE6644B9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D873373-2367-D246-8B4C-A81DD3912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9CACA-88A4-DF48-B2B1-21296B9A5FC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503011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7945695-8DEE-DA4A-8514-41E338F6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8AA41-7A2C-3347-A03E-522E0D6D2781}" type="datetimeFigureOut">
              <a:rPr lang="sk-SK"/>
              <a:pPr>
                <a:defRPr/>
              </a:pPr>
              <a:t>11. 6. 2020</a:t>
            </a:fld>
            <a:endParaRPr lang="sk-SK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A309396-B8C4-EE47-9D95-CD39A5CE9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A24BD09-318D-D14C-A6A3-24D073622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4A00B-BB65-9541-BBE2-F2C7D3CA9B0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49023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6F90FAF-F15B-0D4C-8B80-27CE93B7F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61FDB-6227-8840-BDF9-F018B1B7C7D3}" type="datetimeFigureOut">
              <a:rPr lang="sk-SK"/>
              <a:pPr>
                <a:defRPr/>
              </a:pPr>
              <a:t>11. 6. 2020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9FE1757-1ACC-7C40-BD7A-9DC89F5FA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F44D693-7FEB-394B-B45E-5D50D9EB0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17D85-8CDA-5F43-89CD-3D83123EFD9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218992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7E437BD-52B9-9240-8C0C-EB718E52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1397B-A09D-584B-BF39-D05BF5269078}" type="datetimeFigureOut">
              <a:rPr lang="sk-SK"/>
              <a:pPr>
                <a:defRPr/>
              </a:pPr>
              <a:t>11. 6. 2020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08074C8-7A43-0141-AD2A-537E547B7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36FB60-9C80-5C46-931A-E49B2842C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303C0-B19C-2B48-9660-EBD0F9BC4F1E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3091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>
            <a:extLst>
              <a:ext uri="{FF2B5EF4-FFF2-40B4-BE49-F238E27FC236}">
                <a16:creationId xmlns:a16="http://schemas.microsoft.com/office/drawing/2014/main" id="{C2B2DCE9-C790-4D4B-BFE8-E730D894E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  <a:endParaRPr lang="en-US" altLang="cs-CZ"/>
          </a:p>
        </p:txBody>
      </p:sp>
      <p:sp>
        <p:nvSpPr>
          <p:cNvPr id="13315" name="Text Placeholder 2">
            <a:extLst>
              <a:ext uri="{FF2B5EF4-FFF2-40B4-BE49-F238E27FC236}">
                <a16:creationId xmlns:a16="http://schemas.microsoft.com/office/drawing/2014/main" id="{077999D1-192B-154C-AC4A-62B622EEC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Upravte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97F48-74BD-F041-804F-C4C6ACCACA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6BE5B89-A59B-AA43-BC59-2D5FE768FFE6}" type="datetimeFigureOut">
              <a:rPr lang="sk-SK"/>
              <a:pPr>
                <a:defRPr/>
              </a:pPr>
              <a:t>11. 6. 2020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7C848-4E0D-154B-B588-3CDBAF6B8B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94A79-6B55-D948-BA0A-8BD3F27F4B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9EEBE5B-DA56-624C-A424-F3D277D4DBA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SC_0014 kopie-prezentace.jpg">
            <a:extLst>
              <a:ext uri="{FF2B5EF4-FFF2-40B4-BE49-F238E27FC236}">
                <a16:creationId xmlns:a16="http://schemas.microsoft.com/office/drawing/2014/main" id="{38A5ED6A-8037-0146-B03F-5CDDB9F047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18553"/>
            <a:ext cx="9144000" cy="3720317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DDADF8B-464A-3F45-B014-7F0CD8566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927214"/>
            <a:ext cx="9144000" cy="1554041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Úvod do 3D modelování</a:t>
            </a:r>
            <a:br>
              <a:rPr lang="sk-SK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cs-CZ" sz="2400" b="1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2050" name="Obrázek 3">
            <a:extLst>
              <a:ext uri="{FF2B5EF4-FFF2-40B4-BE49-F238E27FC236}">
                <a16:creationId xmlns:a16="http://schemas.microsoft.com/office/drawing/2014/main" id="{ABA4BAFA-7BE0-5443-9AD1-02995DFE9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6721" y="857268"/>
            <a:ext cx="669878" cy="669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8774FE2-1786-5A47-AF59-59A361EE262A}"/>
              </a:ext>
            </a:extLst>
          </p:cNvPr>
          <p:cNvSpPr/>
          <p:nvPr/>
        </p:nvSpPr>
        <p:spPr>
          <a:xfrm>
            <a:off x="0" y="206375"/>
            <a:ext cx="9144000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0" y="6459973"/>
            <a:ext cx="9144000" cy="398027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sz="1200" dirty="0"/>
              <a:t>Kurzy pro společnost 4.0, s registračním číslem: CZ.02.2.69/0.0/0.0/16_031/0011591  			</a:t>
            </a:r>
            <a:r>
              <a:rPr lang="cs-CZ" dirty="0"/>
              <a:t>www.VSTECB.cz</a:t>
            </a:r>
            <a:endParaRPr lang="cs-CZ" sz="1200" dirty="0"/>
          </a:p>
          <a:p>
            <a:pPr>
              <a:defRPr/>
            </a:pP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66DF670-4B60-48AF-8716-163D75CB71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823" y="485239"/>
            <a:ext cx="6370883" cy="141393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3600" b="1" dirty="0">
                <a:solidFill>
                  <a:schemeClr val="accent2">
                    <a:lumMod val="50000"/>
                  </a:schemeClr>
                </a:solidFill>
              </a:rPr>
              <a:t>Co je to virtuální realita?</a:t>
            </a: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9		</a:t>
            </a:r>
            <a:r>
              <a:rPr lang="cs-CZ" sz="1400" dirty="0">
                <a:solidFill>
                  <a:prstClr val="white"/>
                </a:solidFill>
              </a:rPr>
              <a:t>Kurzy pro společnost 4.0, CZ.02.2.69/0.0/0.0/16_031/0011591 </a:t>
            </a:r>
            <a:r>
              <a:rPr lang="cs-CZ" dirty="0"/>
              <a:t>		www.VSTECB.cz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381408" y="1109434"/>
            <a:ext cx="8381535" cy="4818858"/>
          </a:xfrm>
        </p:spPr>
        <p:txBody>
          <a:bodyPr/>
          <a:lstStyle/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endParaRPr lang="cs-CZ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600" dirty="0"/>
              <a:t>Virtuální realita (VR) je simulované prostředí vytvořené pomocí počítačové technologie.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600" dirty="0"/>
              <a:t>Jedná se tedy o svět, který ve skutečnosti neexistuje.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600" dirty="0"/>
              <a:t>Pomocí VR jsou uživatelé ponořeni do 3D světa a jsou schopni s ním komunikovat.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600" dirty="0"/>
              <a:t>Simulace je vytvořena pro komunikaci s co nejvíce smysly: zrak, sluch, dotyk a dokonce vůně.  </a:t>
            </a:r>
            <a:endParaRPr lang="cs-CZ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6453261" y="5928292"/>
            <a:ext cx="225722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cs-CZ" i="1" dirty="0"/>
              <a:t>(T.  </a:t>
            </a:r>
            <a:r>
              <a:rPr lang="cs-CZ" i="1" dirty="0" err="1"/>
              <a:t>Hohstadt</a:t>
            </a:r>
            <a:r>
              <a:rPr lang="cs-CZ" i="1" dirty="0"/>
              <a:t>, 2013)</a:t>
            </a:r>
          </a:p>
        </p:txBody>
      </p:sp>
    </p:spTree>
    <p:extLst>
      <p:ext uri="{BB962C8B-B14F-4D97-AF65-F5344CB8AC3E}">
        <p14:creationId xmlns:p14="http://schemas.microsoft.com/office/powerpoint/2010/main" val="2085477088"/>
      </p:ext>
    </p:extLst>
  </p:cSld>
  <p:clrMapOvr>
    <a:masterClrMapping/>
  </p:clrMapOvr>
  <p:transition spd="slow"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sz="3600" b="1" dirty="0">
                <a:solidFill>
                  <a:schemeClr val="accent2">
                    <a:lumMod val="50000"/>
                  </a:schemeClr>
                </a:solidFill>
              </a:rPr>
              <a:t>Klíčové prvky pro chápání VR</a:t>
            </a:r>
            <a:endParaRPr lang="cs-CZ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10		</a:t>
            </a:r>
            <a:r>
              <a:rPr lang="cs-CZ" sz="1400" dirty="0">
                <a:solidFill>
                  <a:prstClr val="white"/>
                </a:solidFill>
              </a:rPr>
              <a:t>Kurzy pro společnost 4.0, CZ.02.2.69/0.0/0.0/16_031/0011591 </a:t>
            </a:r>
            <a:r>
              <a:rPr lang="cs-CZ" dirty="0"/>
              <a:t>		www.VSTECB.cz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518984" y="1485900"/>
            <a:ext cx="8491204" cy="4824284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/>
              <a:t>Virtuální svět</a:t>
            </a:r>
          </a:p>
          <a:p>
            <a:r>
              <a:rPr lang="cs-CZ" sz="2400" dirty="0"/>
              <a:t>trojrozměrné prostředí, které se přenáší pomocí objektů, které umožňují vykreslování, zobrazování apod.</a:t>
            </a:r>
          </a:p>
          <a:p>
            <a:r>
              <a:rPr lang="cs-CZ" sz="2400" dirty="0"/>
              <a:t>Ve VR jsou vizuálně vykreslovány situace (objekty, situace, prostory), které odpovídají těm v reálném světě</a:t>
            </a:r>
          </a:p>
          <a:p>
            <a:pPr marL="0" indent="0">
              <a:buNone/>
            </a:pPr>
            <a:r>
              <a:rPr lang="cs-CZ" sz="2400" b="1" dirty="0"/>
              <a:t>Ponoření</a:t>
            </a:r>
            <a:r>
              <a:rPr lang="cs-CZ" sz="2400" dirty="0"/>
              <a:t> </a:t>
            </a:r>
          </a:p>
          <a:p>
            <a:r>
              <a:rPr lang="cs-CZ" sz="2400" dirty="0"/>
              <a:t>do VR znamená vnímání toho, že je člověk fyzicky přítomen v nefyzickém světě</a:t>
            </a:r>
          </a:p>
          <a:p>
            <a:r>
              <a:rPr lang="cs-CZ" sz="2400" dirty="0"/>
              <a:t>ke stavu úplného ponoření dochází, když je aktivováno dostatečné množství smyslů</a:t>
            </a:r>
          </a:p>
          <a:p>
            <a:r>
              <a:rPr lang="cs-CZ" sz="2400" dirty="0"/>
              <a:t>existují dva typy ponoření, a to: mentální ponoření a fyzické ponoření (Alan B. </a:t>
            </a:r>
            <a:r>
              <a:rPr lang="cs-CZ" sz="2400" dirty="0" err="1"/>
              <a:t>Craig</a:t>
            </a:r>
            <a:r>
              <a:rPr lang="cs-CZ" sz="2400" dirty="0"/>
              <a:t>, 2003)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400" dirty="0">
                <a:solidFill>
                  <a:prstClr val="white"/>
                </a:solidFill>
              </a:rPr>
              <a:t>pro společnost 4.0, CZ.02.2.69/0.0/0.0/16_031/0011591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52925376"/>
      </p:ext>
    </p:extLst>
  </p:cSld>
  <p:clrMapOvr>
    <a:masterClrMapping/>
  </p:clrMapOvr>
  <p:transition spd="slow"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sz="3600" b="1" dirty="0">
                <a:solidFill>
                  <a:schemeClr val="accent2">
                    <a:lumMod val="50000"/>
                  </a:schemeClr>
                </a:solidFill>
              </a:rPr>
              <a:t>Klíčové prvky pro chápání VR</a:t>
            </a:r>
            <a:endParaRPr lang="cs-CZ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dirty="0"/>
              <a:t>11		</a:t>
            </a:r>
            <a:r>
              <a:rPr lang="cs-CZ" sz="1400" dirty="0">
                <a:solidFill>
                  <a:prstClr val="white"/>
                </a:solidFill>
              </a:rPr>
              <a:t>Kurzy pro společnost 4.0, CZ.02.2.69/0.0/0.0/16_031/0011591 		 </a:t>
            </a:r>
            <a:r>
              <a:rPr lang="cs-CZ" dirty="0"/>
              <a:t>www.VSTECB.cz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505988" y="1485900"/>
            <a:ext cx="8504200" cy="4970656"/>
          </a:xfrm>
        </p:spPr>
        <p:txBody>
          <a:bodyPr/>
          <a:lstStyle/>
          <a:p>
            <a:pPr marL="0" indent="0">
              <a:buNone/>
            </a:pPr>
            <a:r>
              <a:rPr lang="cs-CZ" sz="2400" b="1" u="sng" dirty="0"/>
              <a:t>Zpětná vazba</a:t>
            </a:r>
            <a:endParaRPr lang="cs-CZ" sz="2400" dirty="0"/>
          </a:p>
          <a:p>
            <a:r>
              <a:rPr lang="cs-CZ" sz="2400" dirty="0"/>
              <a:t>Virtuální svět vyžaduje stimulaci co největšího počtu smyslů.</a:t>
            </a:r>
          </a:p>
          <a:p>
            <a:r>
              <a:rPr lang="cs-CZ" sz="2400" dirty="0"/>
              <a:t>Správně stimulovaný smysl vyžaduje senzorickou zpětnou vazbu, které je dosaženo prostřednictvím hardwaru, softwaru a pomocí vstupů.</a:t>
            </a:r>
          </a:p>
          <a:p>
            <a:pPr marL="0" indent="0">
              <a:buNone/>
            </a:pPr>
            <a:r>
              <a:rPr lang="cs-CZ" sz="2400" b="1" u="sng" dirty="0"/>
              <a:t>Interaktivita</a:t>
            </a:r>
            <a:endParaRPr lang="cs-CZ" sz="2400" dirty="0"/>
          </a:p>
          <a:p>
            <a:r>
              <a:rPr lang="cs-CZ" sz="2400" dirty="0"/>
              <a:t>Je to klíčový prvek, pro poskytování pohodlí při přirozeném zapojení do virtuálního prostředí.</a:t>
            </a:r>
          </a:p>
          <a:p>
            <a:r>
              <a:rPr lang="cs-CZ" sz="2400" dirty="0"/>
              <a:t>Pokud virtuální prostředí reaguje na činnost uživatele přirozeným způsobem, vzrušení a smysl pro ponoření zůstanou.</a:t>
            </a:r>
          </a:p>
          <a:p>
            <a:r>
              <a:rPr lang="cs-CZ" sz="2400" dirty="0"/>
              <a:t>Pokud však VR nereaguje dostatečně rychle, lidský mozek to zaznamená a smysl pro ponoření se vytrácí.</a:t>
            </a:r>
          </a:p>
        </p:txBody>
      </p:sp>
    </p:spTree>
    <p:extLst>
      <p:ext uri="{BB962C8B-B14F-4D97-AF65-F5344CB8AC3E}">
        <p14:creationId xmlns:p14="http://schemas.microsoft.com/office/powerpoint/2010/main" val="1693769172"/>
      </p:ext>
    </p:extLst>
  </p:cSld>
  <p:clrMapOvr>
    <a:masterClrMapping/>
  </p:clrMapOvr>
  <p:transition spd="slow"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sz="3600" b="1" dirty="0">
                <a:solidFill>
                  <a:schemeClr val="accent2">
                    <a:lumMod val="50000"/>
                  </a:schemeClr>
                </a:solidFill>
              </a:rPr>
              <a:t>Klíčové komponenty pro VR</a:t>
            </a:r>
            <a:endParaRPr lang="cs-CZ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12		</a:t>
            </a:r>
            <a:r>
              <a:rPr lang="cs-CZ" sz="1400" dirty="0">
                <a:solidFill>
                  <a:prstClr val="white"/>
                </a:solidFill>
              </a:rPr>
              <a:t>Kurzy pro společnost 4.0, CZ.02.2.69/0.0/0.0/16_031/0011591 </a:t>
            </a:r>
            <a:r>
              <a:rPr lang="cs-CZ" dirty="0"/>
              <a:t>		www.VSTECB.cz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69556" y="1485900"/>
            <a:ext cx="8473723" cy="4750143"/>
          </a:xfrm>
        </p:spPr>
        <p:txBody>
          <a:bodyPr/>
          <a:lstStyle/>
          <a:p>
            <a:r>
              <a:rPr lang="cs-CZ" sz="2400" dirty="0"/>
              <a:t>Aby mohl lidský mozek přijmout uměle vytvořený svět jako skutečný, musí prvek v něm vypadat reálně.</a:t>
            </a:r>
          </a:p>
          <a:p>
            <a:r>
              <a:rPr lang="cs-CZ" sz="2400" dirty="0"/>
              <a:t>Tohoto stavu je dosaženo pomocí displeje umístěného na hlavě, který zobrazuje virtuální prostředí. Pocitu skutečnosti lze docílit ručními vstupními zařízeními, které sledují pohyb.</a:t>
            </a:r>
          </a:p>
          <a:p>
            <a:r>
              <a:rPr lang="cs-CZ" sz="2400" dirty="0"/>
              <a:t>PC/ Konzola/ </a:t>
            </a:r>
            <a:r>
              <a:rPr lang="cs-CZ" sz="2400" dirty="0" err="1"/>
              <a:t>Smartphone</a:t>
            </a:r>
            <a:r>
              <a:rPr lang="cs-CZ" sz="2400" dirty="0"/>
              <a:t> / Tablet  - Lze o nich říci, že jsou to motory, které napájí produkovaný obsah a kterými sledujeme VR. U těchto zařízení je potřeba značného výpočetního výkonu. </a:t>
            </a:r>
          </a:p>
          <a:p>
            <a:r>
              <a:rPr lang="cs-CZ" sz="2400" dirty="0"/>
              <a:t>Zařízení pro interakci (</a:t>
            </a:r>
            <a:r>
              <a:rPr lang="cs-CZ" sz="2400" dirty="0" err="1"/>
              <a:t>headset</a:t>
            </a:r>
            <a:r>
              <a:rPr lang="cs-CZ" sz="2400" dirty="0"/>
              <a:t>, HMD = </a:t>
            </a:r>
            <a:r>
              <a:rPr lang="cs-CZ" sz="2400" dirty="0" err="1"/>
              <a:t>head-mounted</a:t>
            </a:r>
            <a:r>
              <a:rPr lang="cs-CZ" sz="2400" dirty="0"/>
              <a:t> display) – Jedná se o typ zařízení, které obsahuje displej, který je umístěný před očima. Tento displej pokrývá celé zorné pole a zobrazuje obsah virtuální reality. Některé displeje využívají displej </a:t>
            </a:r>
            <a:r>
              <a:rPr lang="cs-CZ" sz="2400" dirty="0" err="1"/>
              <a:t>smartphonu</a:t>
            </a:r>
            <a:r>
              <a:rPr lang="cs-CZ" sz="2400" dirty="0"/>
              <a:t>, a to po jeho vložení do konstrukce.</a:t>
            </a:r>
          </a:p>
          <a:p>
            <a:pPr marL="0" indent="0">
              <a:buNone/>
            </a:pPr>
            <a:r>
              <a:rPr lang="cs-CZ" sz="1400" dirty="0">
                <a:solidFill>
                  <a:prstClr val="white"/>
                </a:solidFill>
              </a:rPr>
              <a:t>Kurzy pro společnost 4.0, CZ.02.2.69/0.0/0.0/16_031/0011591 </a:t>
            </a: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16765068"/>
      </p:ext>
    </p:extLst>
  </p:cSld>
  <p:clrMapOvr>
    <a:masterClrMapping/>
  </p:clrMapOvr>
  <p:transition spd="slow"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sz="3600" b="1" dirty="0">
                <a:solidFill>
                  <a:schemeClr val="accent2">
                    <a:lumMod val="50000"/>
                  </a:schemeClr>
                </a:solidFill>
              </a:rPr>
              <a:t>Klíčové komponenty pro VR</a:t>
            </a:r>
            <a:endParaRPr lang="cs-CZ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13		</a:t>
            </a:r>
            <a:r>
              <a:rPr lang="cs-CZ" sz="1400" dirty="0">
                <a:solidFill>
                  <a:prstClr val="white"/>
                </a:solidFill>
              </a:rPr>
              <a:t>Kurzy pro společnost 4.0, CZ.02.2.69/0.0/0.0/16_031/0011591 </a:t>
            </a:r>
            <a:r>
              <a:rPr lang="cs-CZ" dirty="0"/>
              <a:t>		www.VSTECB.cz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18637" y="1690688"/>
            <a:ext cx="8504200" cy="4970656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/>
              <a:t>Vstupní zařízení</a:t>
            </a:r>
          </a:p>
          <a:p>
            <a:r>
              <a:rPr lang="cs-CZ" sz="2400" dirty="0"/>
              <a:t>Vstupní zařízení umožňuje uživatelům poskytnout pocit ponoření </a:t>
            </a:r>
            <a:r>
              <a:rPr lang="cs-CZ" sz="2300" i="1" dirty="0"/>
              <a:t>(tj. přesvědčit lidský mozek, aby přijal uměle vytvořené prostředí jako skutečné).</a:t>
            </a:r>
          </a:p>
          <a:p>
            <a:r>
              <a:rPr lang="cs-CZ" sz="2400" dirty="0"/>
              <a:t>Zařízení:</a:t>
            </a:r>
          </a:p>
          <a:p>
            <a:pPr lvl="1"/>
            <a:r>
              <a:rPr lang="cs-CZ" sz="2200" dirty="0"/>
              <a:t>Joystick</a:t>
            </a:r>
          </a:p>
          <a:p>
            <a:pPr lvl="1"/>
            <a:r>
              <a:rPr lang="cs-CZ" sz="2200" dirty="0"/>
              <a:t>Rukavice</a:t>
            </a:r>
          </a:p>
          <a:p>
            <a:pPr lvl="1"/>
            <a:r>
              <a:rPr lang="cs-CZ" sz="2200" dirty="0"/>
              <a:t>Běžecké pásy</a:t>
            </a:r>
          </a:p>
          <a:p>
            <a:pPr lvl="1"/>
            <a:r>
              <a:rPr lang="cs-CZ" sz="2200" dirty="0"/>
              <a:t>Senzory pohybu</a:t>
            </a:r>
          </a:p>
          <a:p>
            <a:pPr lvl="1"/>
            <a:endParaRPr lang="cs-CZ" sz="20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  <p:sp>
        <p:nvSpPr>
          <p:cNvPr id="2" name="Obdélník 1"/>
          <p:cNvSpPr/>
          <p:nvPr/>
        </p:nvSpPr>
        <p:spPr>
          <a:xfrm>
            <a:off x="3936537" y="3590419"/>
            <a:ext cx="4572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n-lt"/>
                <a:ea typeface="Calibri" panose="020F0502020204030204" pitchFamily="34" charset="0"/>
              </a:rPr>
              <a:t>Pohyblivé platformy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n-lt"/>
                <a:ea typeface="Calibri" panose="020F0502020204030204" pitchFamily="34" charset="0"/>
              </a:rPr>
              <a:t>Ovládací tlačítka na zařízení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n-lt"/>
                <a:ea typeface="Calibri" panose="020F0502020204030204" pitchFamily="34" charset="0"/>
              </a:rPr>
              <a:t>Pohybové body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n-lt"/>
                <a:ea typeface="Calibri" panose="020F0502020204030204" pitchFamily="34" charset="0"/>
              </a:rPr>
              <a:t>další</a:t>
            </a:r>
            <a:endParaRPr lang="cs-CZ" sz="2200" dirty="0">
              <a:effectLst/>
              <a:latin typeface="+mn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283997"/>
      </p:ext>
    </p:extLst>
  </p:cSld>
  <p:clrMapOvr>
    <a:masterClrMapping/>
  </p:clrMapOvr>
  <p:transition spd="slow"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sz="3600" b="1" dirty="0">
                <a:solidFill>
                  <a:schemeClr val="accent2">
                    <a:lumMod val="50000"/>
                  </a:schemeClr>
                </a:solidFill>
              </a:rPr>
              <a:t>VR ve stavebnictví</a:t>
            </a:r>
            <a:endParaRPr lang="cs-CZ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14		</a:t>
            </a:r>
            <a:r>
              <a:rPr lang="cs-CZ" sz="1400" dirty="0">
                <a:solidFill>
                  <a:prstClr val="white"/>
                </a:solidFill>
              </a:rPr>
              <a:t>Kurzy pro společnost 4.0, CZ.02.2.69/0.0/0.0/16_031/0011591 	</a:t>
            </a:r>
            <a:r>
              <a:rPr lang="cs-CZ" dirty="0"/>
              <a:t>	www.VSTECB.cz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18637" y="1690688"/>
            <a:ext cx="8504200" cy="49706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600" dirty="0"/>
              <a:t>VR se začala rozšiřovat téměř do všech odvětví a stavební průmysl není výjimkou. </a:t>
            </a:r>
          </a:p>
          <a:p>
            <a:pPr>
              <a:lnSpc>
                <a:spcPct val="100000"/>
              </a:lnSpc>
            </a:pPr>
            <a:r>
              <a:rPr lang="cs-CZ" sz="2600" dirty="0"/>
              <a:t>V nadcházejících desetiletích se způsob, jakým se stavba provádí, zcela změní a ušetří se tak čas a peníze. </a:t>
            </a:r>
          </a:p>
          <a:p>
            <a:pPr>
              <a:lnSpc>
                <a:spcPct val="100000"/>
              </a:lnSpc>
            </a:pPr>
            <a:r>
              <a:rPr lang="cs-CZ" sz="2600" dirty="0"/>
              <a:t>Vytváření modelů v BIM (</a:t>
            </a:r>
            <a:r>
              <a:rPr lang="cs-CZ" sz="2600" dirty="0" err="1"/>
              <a:t>Building</a:t>
            </a:r>
            <a:r>
              <a:rPr lang="cs-CZ" sz="2600" dirty="0"/>
              <a:t> </a:t>
            </a:r>
            <a:r>
              <a:rPr lang="cs-CZ" sz="2600" dirty="0" err="1"/>
              <a:t>Information</a:t>
            </a:r>
            <a:r>
              <a:rPr lang="cs-CZ" sz="2600" dirty="0"/>
              <a:t> Modeling) je jedním z důvodů, proč spolu konstrukce a virtuální realita tak dobře spolupracují.</a:t>
            </a:r>
          </a:p>
          <a:p>
            <a:pPr>
              <a:lnSpc>
                <a:spcPct val="100000"/>
              </a:lnSpc>
            </a:pPr>
            <a:endParaRPr lang="cs-CZ" sz="2600" dirty="0"/>
          </a:p>
          <a:p>
            <a:pPr>
              <a:lnSpc>
                <a:spcPct val="100000"/>
              </a:lnSpc>
            </a:pPr>
            <a:endParaRPr lang="cs-CZ" sz="2600" dirty="0"/>
          </a:p>
          <a:p>
            <a:pPr>
              <a:lnSpc>
                <a:spcPct val="100000"/>
              </a:lnSpc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4179470925"/>
      </p:ext>
    </p:extLst>
  </p:cSld>
  <p:clrMapOvr>
    <a:masterClrMapping/>
  </p:clrMapOvr>
  <p:transition spd="slow"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sz="3600" b="1" dirty="0">
                <a:solidFill>
                  <a:schemeClr val="accent2">
                    <a:lumMod val="50000"/>
                  </a:schemeClr>
                </a:solidFill>
              </a:rPr>
              <a:t>VR ve stavebnictví</a:t>
            </a:r>
            <a:endParaRPr lang="cs-CZ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15		</a:t>
            </a:r>
            <a:r>
              <a:rPr lang="cs-CZ" sz="1400" dirty="0">
                <a:solidFill>
                  <a:prstClr val="white"/>
                </a:solidFill>
              </a:rPr>
              <a:t>Kurzy pro společnost 4.0, CZ.02.2.69/0.0/0.0/16_031/0011591 </a:t>
            </a:r>
            <a:r>
              <a:rPr lang="cs-CZ" dirty="0"/>
              <a:t>		www.VSTECB.cz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387177" y="1690688"/>
            <a:ext cx="8535659" cy="4232317"/>
          </a:xfrm>
        </p:spPr>
        <p:txBody>
          <a:bodyPr/>
          <a:lstStyle/>
          <a:p>
            <a:r>
              <a:rPr lang="cs-CZ" dirty="0"/>
              <a:t>Současné 3D modely ve VR nám umožňují skutečně prozkoumat a pohybovat se v budoucím objektu, což představuje velkou výhodu pro projektanty, architekty či designéry.</a:t>
            </a:r>
          </a:p>
          <a:p>
            <a:r>
              <a:rPr lang="cs-CZ" dirty="0"/>
              <a:t>Lze tak předejít chybám a kolizím, které při stavbě vznikají.</a:t>
            </a:r>
          </a:p>
          <a:p>
            <a:r>
              <a:rPr lang="cs-CZ" dirty="0"/>
              <a:t>Vytvářejí se tak lepší projekty, které ušetří čas i peníze investorů.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2655762"/>
      </p:ext>
    </p:extLst>
  </p:cSld>
  <p:clrMapOvr>
    <a:masterClrMapping/>
  </p:clrMapOvr>
  <p:transition spd="slow"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sz="3600" b="1" dirty="0">
                <a:solidFill>
                  <a:schemeClr val="accent2">
                    <a:lumMod val="50000"/>
                  </a:schemeClr>
                </a:solidFill>
              </a:rPr>
              <a:t>Kontrolní otázky</a:t>
            </a:r>
            <a:endParaRPr lang="cs-CZ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16		</a:t>
            </a:r>
            <a:r>
              <a:rPr lang="cs-CZ" sz="1400" dirty="0">
                <a:solidFill>
                  <a:prstClr val="white"/>
                </a:solidFill>
              </a:rPr>
              <a:t>Kurzy pro společnost 4.0, CZ.02.2.69/0.0/0.0/16_031/0011591 </a:t>
            </a:r>
            <a:r>
              <a:rPr lang="cs-CZ" dirty="0"/>
              <a:t>		www.VSTECB.cz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20129" y="1690688"/>
            <a:ext cx="8502707" cy="4421187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cs-CZ" dirty="0"/>
              <a:t>Vyjmenujte alespoň 4 softwary, ve kterých je možné vytvořit 3D model.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Jaké jsou hlavní výhody virtuální reality?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Jak lze definovat virtuální realitu?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Jaké jsou klíčové prvky pro chápání virtuální reality?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Jaké jsou klíčové komponenty pro virtuální realitu?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endParaRPr lang="cs-CZ" dirty="0"/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endParaRPr lang="cs-CZ" dirty="0"/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201160"/>
      </p:ext>
    </p:extLst>
  </p:cSld>
  <p:clrMapOvr>
    <a:masterClrMapping/>
  </p:clrMapOvr>
  <p:transition spd="slow"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DADF8B-464A-3F45-B014-7F0CD8566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82825"/>
            <a:ext cx="9144000" cy="23002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/>
              <a:t>Děkuji za pozornost</a:t>
            </a:r>
            <a:br>
              <a:rPr lang="sk-SK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cs-CZ" sz="2400" b="1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12290" name="Obrázek 3">
            <a:extLst>
              <a:ext uri="{FF2B5EF4-FFF2-40B4-BE49-F238E27FC236}">
                <a16:creationId xmlns:a16="http://schemas.microsoft.com/office/drawing/2014/main" id="{D821E6C9-A6C4-FA4F-B59C-4B1B4BCE6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650" y="17684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8774FE2-1786-5A47-AF59-59A361EE262A}"/>
              </a:ext>
            </a:extLst>
          </p:cNvPr>
          <p:cNvSpPr/>
          <p:nvPr/>
        </p:nvSpPr>
        <p:spPr>
          <a:xfrm>
            <a:off x="0" y="206375"/>
            <a:ext cx="9144000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								</a:t>
            </a:r>
          </a:p>
        </p:txBody>
      </p:sp>
      <p:sp>
        <p:nvSpPr>
          <p:cNvPr id="12293" name="Obdélník 2">
            <a:extLst>
              <a:ext uri="{FF2B5EF4-FFF2-40B4-BE49-F238E27FC236}">
                <a16:creationId xmlns:a16="http://schemas.microsoft.com/office/drawing/2014/main" id="{73229695-8A7F-9A48-B36C-61F6DD808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0" y="4979988"/>
            <a:ext cx="184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r>
              <a:rPr lang="cs-CZ" altLang="cs-CZ"/>
              <a:t>www.VSTECB.cz</a:t>
            </a:r>
          </a:p>
        </p:txBody>
      </p:sp>
      <p:sp>
        <p:nvSpPr>
          <p:cNvPr id="12294" name="Obdélník 6">
            <a:extLst>
              <a:ext uri="{FF2B5EF4-FFF2-40B4-BE49-F238E27FC236}">
                <a16:creationId xmlns:a16="http://schemas.microsoft.com/office/drawing/2014/main" id="{CA32D294-5702-1A46-8E39-0799E8F81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1050" y="4378325"/>
            <a:ext cx="24320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r>
              <a:rPr lang="cs-CZ" altLang="cs-CZ" dirty="0"/>
              <a:t>dedic@mail.vstecb.cz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Úvod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692275"/>
            <a:ext cx="8194716" cy="474197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Architektonickou studii můžeme prezentovat několika způsoby.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Je jen na architektovi, jak svou práci podá a </a:t>
            </a:r>
            <a:r>
              <a:rPr lang="cs-CZ" sz="2400" dirty="0" err="1"/>
              <a:t>odprezentuje</a:t>
            </a:r>
            <a:r>
              <a:rPr lang="cs-CZ" sz="2400" dirty="0"/>
              <a:t> investorům.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V dnešní době vyspělých technologií už nejsme omezeni pouze na 2D výkresy či skici, ale čím dál tím více se začínají uplatňovat 3D modely a virtuální realita.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Dnes jsou specializované grafické firmy, ale i architekti schopni vytvořit fotorealistickou studii, která je od skutečné fotografie takřka nerozeznatelná.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1		</a:t>
            </a:r>
            <a:r>
              <a:rPr lang="cs-CZ" sz="1400" dirty="0">
                <a:solidFill>
                  <a:prstClr val="white"/>
                </a:solidFill>
              </a:rPr>
              <a:t>Kurzy pro společnost 4.0, CZ.02.2.69/0.0/0.0/16_031/0011591 </a:t>
            </a:r>
            <a:r>
              <a:rPr lang="cs-CZ" dirty="0"/>
              <a:t>		www.VSTECB.cz</a:t>
            </a:r>
          </a:p>
        </p:txBody>
      </p:sp>
    </p:spTree>
    <p:extLst>
      <p:ext uri="{BB962C8B-B14F-4D97-AF65-F5344CB8AC3E}">
        <p14:creationId xmlns:p14="http://schemas.microsoft.com/office/powerpoint/2010/main" val="460493379"/>
      </p:ext>
    </p:extLst>
  </p:cSld>
  <p:clrMapOvr>
    <a:masterClrMapping/>
  </p:clrMapOvr>
  <p:transition spd="slow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Úvod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692275"/>
            <a:ext cx="8194716" cy="474197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2D</a:t>
            </a:r>
          </a:p>
          <a:p>
            <a:pPr lvl="1"/>
            <a:r>
              <a:rPr lang="cs-CZ" sz="2800" dirty="0"/>
              <a:t>Skici</a:t>
            </a:r>
          </a:p>
          <a:p>
            <a:pPr lvl="1"/>
            <a:r>
              <a:rPr lang="cs-CZ" sz="2800" dirty="0"/>
              <a:t>Jednoduché výkresy</a:t>
            </a:r>
          </a:p>
          <a:p>
            <a:pPr lvl="1"/>
            <a:r>
              <a:rPr lang="cs-CZ" sz="2800" dirty="0"/>
              <a:t>Vizualizace </a:t>
            </a:r>
          </a:p>
          <a:p>
            <a:r>
              <a:rPr lang="cs-CZ" dirty="0"/>
              <a:t>3D</a:t>
            </a:r>
          </a:p>
          <a:p>
            <a:pPr lvl="1"/>
            <a:r>
              <a:rPr lang="cs-CZ" sz="2800" dirty="0"/>
              <a:t>Vizualizace</a:t>
            </a:r>
          </a:p>
          <a:p>
            <a:pPr lvl="1"/>
            <a:r>
              <a:rPr lang="cs-CZ" sz="2800" dirty="0"/>
              <a:t>Video</a:t>
            </a:r>
          </a:p>
          <a:p>
            <a:pPr lvl="1"/>
            <a:r>
              <a:rPr lang="cs-CZ" sz="2800" dirty="0"/>
              <a:t>Virtuální realita</a:t>
            </a:r>
          </a:p>
          <a:p>
            <a:pPr lvl="1"/>
            <a:endParaRPr lang="cs-CZ" sz="2800" dirty="0"/>
          </a:p>
          <a:p>
            <a:pPr lvl="1">
              <a:lnSpc>
                <a:spcPct val="100000"/>
              </a:lnSpc>
            </a:pPr>
            <a:endParaRPr lang="cs-CZ" sz="2800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2		</a:t>
            </a:r>
            <a:r>
              <a:rPr lang="cs-CZ" sz="1400" dirty="0">
                <a:solidFill>
                  <a:prstClr val="white"/>
                </a:solidFill>
              </a:rPr>
              <a:t>Kurzy pro společnost 4.0, CZ.02.2.69/0.0/0.0/16_031/0011591 </a:t>
            </a:r>
            <a:r>
              <a:rPr lang="cs-CZ" dirty="0"/>
              <a:t>		www.VSTECB.cz</a:t>
            </a:r>
          </a:p>
        </p:txBody>
      </p:sp>
    </p:spTree>
    <p:extLst>
      <p:ext uri="{BB962C8B-B14F-4D97-AF65-F5344CB8AC3E}">
        <p14:creationId xmlns:p14="http://schemas.microsoft.com/office/powerpoint/2010/main" val="1769969486"/>
      </p:ext>
    </p:extLst>
  </p:cSld>
  <p:clrMapOvr>
    <a:masterClrMapping/>
  </p:clrMapOvr>
  <p:transition spd="slow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sz="3600" b="1" dirty="0">
                <a:solidFill>
                  <a:schemeClr val="accent2">
                    <a:lumMod val="50000"/>
                  </a:schemeClr>
                </a:solidFill>
              </a:rPr>
              <a:t>Software, Hardware</a:t>
            </a:r>
            <a:endParaRPr lang="cs-CZ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3		</a:t>
            </a:r>
            <a:r>
              <a:rPr lang="cs-CZ" sz="1400" dirty="0">
                <a:solidFill>
                  <a:prstClr val="white"/>
                </a:solidFill>
              </a:rPr>
              <a:t>Kurzy pro společnost 4.0, CZ.02.2.69/0.0/0.0/16_031/0011591 </a:t>
            </a:r>
            <a:r>
              <a:rPr lang="cs-CZ" dirty="0"/>
              <a:t>		www.VSTECB.cz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628650" y="1800845"/>
            <a:ext cx="7886700" cy="43513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Vytváření modelu probíhá v softwaru, který umožňuje tvorbu 3D prvků.</a:t>
            </a:r>
          </a:p>
          <a:p>
            <a:pPr>
              <a:lnSpc>
                <a:spcPct val="100000"/>
              </a:lnSpc>
            </a:pPr>
            <a:r>
              <a:rPr lang="cs-CZ" dirty="0"/>
              <a:t>Vytvořený 3D model se dále upravuje ve specializovaném vizualizačním programu, který umožňuje vykreslování struktur, materiálů, barev apod.</a:t>
            </a:r>
          </a:p>
        </p:txBody>
      </p:sp>
    </p:spTree>
    <p:extLst>
      <p:ext uri="{BB962C8B-B14F-4D97-AF65-F5344CB8AC3E}">
        <p14:creationId xmlns:p14="http://schemas.microsoft.com/office/powerpoint/2010/main" val="2886907291"/>
      </p:ext>
    </p:extLst>
  </p:cSld>
  <p:clrMapOvr>
    <a:masterClrMapping/>
  </p:clrMapOvr>
  <p:transition spd="slow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sz="3600" b="1" dirty="0">
                <a:solidFill>
                  <a:schemeClr val="accent2">
                    <a:lumMod val="50000"/>
                  </a:schemeClr>
                </a:solidFill>
              </a:rPr>
              <a:t>Software, Hardware</a:t>
            </a:r>
            <a:endParaRPr lang="cs-CZ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4		</a:t>
            </a:r>
            <a:r>
              <a:rPr lang="cs-CZ" sz="1400" dirty="0">
                <a:solidFill>
                  <a:prstClr val="white"/>
                </a:solidFill>
              </a:rPr>
              <a:t>Kurzy pro společnost 4.0, CZ.02.2.69/0.0/0.0/16_031/0011591 </a:t>
            </a:r>
            <a:r>
              <a:rPr lang="cs-CZ" dirty="0"/>
              <a:t>		www.VSTECB.cz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628650" y="1800845"/>
            <a:ext cx="7886700" cy="4351338"/>
          </a:xfrm>
        </p:spPr>
        <p:txBody>
          <a:bodyPr/>
          <a:lstStyle/>
          <a:p>
            <a:pPr marL="0" lvl="0" indent="0">
              <a:lnSpc>
                <a:spcPct val="100000"/>
              </a:lnSpc>
              <a:buNone/>
            </a:pPr>
            <a:r>
              <a:rPr lang="cs-CZ" sz="2400" b="1" dirty="0"/>
              <a:t>Software pro projektanty – tvorba 2D výkresů a 3D modelů</a:t>
            </a:r>
          </a:p>
          <a:p>
            <a:pPr lvl="1"/>
            <a:endParaRPr lang="cs-CZ" dirty="0"/>
          </a:p>
          <a:p>
            <a:pPr lvl="1"/>
            <a:r>
              <a:rPr lang="cs-CZ" dirty="0" err="1"/>
              <a:t>ArchiCAD</a:t>
            </a:r>
            <a:endParaRPr lang="cs-CZ" dirty="0"/>
          </a:p>
          <a:p>
            <a:pPr lvl="1"/>
            <a:r>
              <a:rPr lang="cs-CZ" dirty="0" err="1"/>
              <a:t>SketchUP</a:t>
            </a:r>
            <a:endParaRPr lang="cs-CZ" dirty="0"/>
          </a:p>
          <a:p>
            <a:pPr lvl="1"/>
            <a:r>
              <a:rPr lang="cs-CZ" dirty="0" err="1"/>
              <a:t>Revit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Allplan</a:t>
            </a:r>
            <a:endParaRPr lang="cs-CZ" dirty="0"/>
          </a:p>
          <a:p>
            <a:pPr lvl="1"/>
            <a:r>
              <a:rPr lang="cs-CZ" dirty="0" err="1"/>
              <a:t>AutoCAD</a:t>
            </a:r>
            <a:endParaRPr lang="cs-CZ" sz="2400" b="1" dirty="0"/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</p:txBody>
      </p:sp>
      <p:sp>
        <p:nvSpPr>
          <p:cNvPr id="2" name="Obdélník 1"/>
          <p:cNvSpPr/>
          <p:nvPr/>
        </p:nvSpPr>
        <p:spPr>
          <a:xfrm>
            <a:off x="3836987" y="2616963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err="1">
                <a:latin typeface="+mn-lt"/>
                <a:ea typeface="Calibri" panose="020F0502020204030204" pitchFamily="34" charset="0"/>
              </a:rPr>
              <a:t>SiteFlow</a:t>
            </a:r>
            <a:endParaRPr lang="cs-CZ" sz="2400" dirty="0">
              <a:latin typeface="+mn-lt"/>
              <a:ea typeface="Calibri" panose="020F0502020204030204" pitchFamily="34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  <a:ea typeface="Calibri" panose="020F0502020204030204" pitchFamily="34" charset="0"/>
              </a:rPr>
              <a:t>CARAT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  <a:ea typeface="Calibri" panose="020F0502020204030204" pitchFamily="34" charset="0"/>
              </a:rPr>
              <a:t>PRO100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  <a:ea typeface="Calibri" panose="020F0502020204030204" pitchFamily="34" charset="0"/>
              </a:rPr>
              <a:t>Další</a:t>
            </a:r>
            <a:endParaRPr lang="cs-CZ" sz="2400" dirty="0">
              <a:effectLst/>
              <a:latin typeface="+mn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617112"/>
      </p:ext>
    </p:extLst>
  </p:cSld>
  <p:clrMapOvr>
    <a:masterClrMapping/>
  </p:clrMapOvr>
  <p:transition spd="slow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sz="3600" b="1" dirty="0">
                <a:solidFill>
                  <a:schemeClr val="accent2">
                    <a:lumMod val="50000"/>
                  </a:schemeClr>
                </a:solidFill>
              </a:rPr>
              <a:t>Software, Hardware</a:t>
            </a:r>
            <a:endParaRPr lang="cs-CZ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5		</a:t>
            </a:r>
            <a:r>
              <a:rPr lang="cs-CZ" sz="1400" dirty="0">
                <a:solidFill>
                  <a:prstClr val="white"/>
                </a:solidFill>
              </a:rPr>
              <a:t>Kurzy pro společnost 4.0, CZ.02.2.69/0.0/0.0/16_031/0011591 	</a:t>
            </a:r>
            <a:r>
              <a:rPr lang="cs-CZ" dirty="0"/>
              <a:t>	www.VSTECB.cz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628650" y="1895884"/>
            <a:ext cx="7886700" cy="4351338"/>
          </a:xfrm>
        </p:spPr>
        <p:txBody>
          <a:bodyPr/>
          <a:lstStyle/>
          <a:p>
            <a:pPr marL="0" lvl="0" indent="0">
              <a:buNone/>
            </a:pPr>
            <a:r>
              <a:rPr lang="cs-CZ" sz="2400" b="1" dirty="0"/>
              <a:t>Vizualizační software a software pro úpravu modelů</a:t>
            </a:r>
          </a:p>
          <a:p>
            <a:pPr lvl="1"/>
            <a:endParaRPr lang="cs-CZ" dirty="0"/>
          </a:p>
          <a:p>
            <a:pPr lvl="1"/>
            <a:r>
              <a:rPr lang="cs-CZ" dirty="0" err="1"/>
              <a:t>Artlantis</a:t>
            </a:r>
            <a:endParaRPr lang="cs-CZ" dirty="0"/>
          </a:p>
          <a:p>
            <a:pPr lvl="1"/>
            <a:r>
              <a:rPr lang="cs-CZ" dirty="0"/>
              <a:t>LUMION</a:t>
            </a:r>
          </a:p>
          <a:p>
            <a:pPr lvl="1"/>
            <a:r>
              <a:rPr lang="cs-CZ" dirty="0" err="1"/>
              <a:t>Arion</a:t>
            </a:r>
            <a:endParaRPr lang="cs-CZ" dirty="0"/>
          </a:p>
          <a:p>
            <a:pPr lvl="1"/>
            <a:r>
              <a:rPr lang="cs-CZ" dirty="0" err="1"/>
              <a:t>KeyShot</a:t>
            </a:r>
            <a:endParaRPr lang="cs-CZ" dirty="0"/>
          </a:p>
          <a:p>
            <a:pPr lvl="1"/>
            <a:r>
              <a:rPr lang="cs-CZ" dirty="0" err="1"/>
              <a:t>ArchiCAD</a:t>
            </a:r>
            <a:r>
              <a:rPr lang="cs-CZ" dirty="0"/>
              <a:t> 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</p:txBody>
      </p:sp>
      <p:sp>
        <p:nvSpPr>
          <p:cNvPr id="2" name="Obdélník 1"/>
          <p:cNvSpPr/>
          <p:nvPr/>
        </p:nvSpPr>
        <p:spPr>
          <a:xfrm>
            <a:off x="3836987" y="2616963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latin typeface="+mn-lt"/>
              </a:rPr>
              <a:t>Twinmotion</a:t>
            </a:r>
            <a:endParaRPr lang="cs-CZ" sz="2400" dirty="0">
              <a:latin typeface="+mn-lt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latin typeface="+mn-lt"/>
              </a:rPr>
              <a:t>SketchUP</a:t>
            </a:r>
            <a:endParaRPr lang="cs-CZ" sz="2400" dirty="0">
              <a:latin typeface="+mn-lt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latin typeface="+mn-lt"/>
              </a:rPr>
              <a:t>Photoshop</a:t>
            </a:r>
            <a:endParaRPr lang="cs-CZ" sz="2400" dirty="0">
              <a:latin typeface="+mn-lt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Další</a:t>
            </a:r>
          </a:p>
        </p:txBody>
      </p:sp>
    </p:spTree>
    <p:extLst>
      <p:ext uri="{BB962C8B-B14F-4D97-AF65-F5344CB8AC3E}">
        <p14:creationId xmlns:p14="http://schemas.microsoft.com/office/powerpoint/2010/main" val="3550880397"/>
      </p:ext>
    </p:extLst>
  </p:cSld>
  <p:clrMapOvr>
    <a:masterClrMapping/>
  </p:clrMapOvr>
  <p:transition spd="slow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sz="3600" b="1" dirty="0">
                <a:solidFill>
                  <a:schemeClr val="accent2">
                    <a:lumMod val="50000"/>
                  </a:schemeClr>
                </a:solidFill>
              </a:rPr>
              <a:t>Software, Hardware</a:t>
            </a:r>
            <a:endParaRPr lang="cs-CZ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6		</a:t>
            </a:r>
            <a:r>
              <a:rPr lang="cs-CZ" sz="1400" dirty="0">
                <a:solidFill>
                  <a:prstClr val="white"/>
                </a:solidFill>
              </a:rPr>
              <a:t>Kurzy pro společnost 4.0, CZ.02.2.69/0.0/0.0/16_031/0011591 </a:t>
            </a:r>
            <a:r>
              <a:rPr lang="cs-CZ" dirty="0"/>
              <a:t>		www.VSTECB.cz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551934" y="1497805"/>
            <a:ext cx="8435949" cy="450757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200" dirty="0"/>
              <a:t>Veškerý software pro vytváření 3D modelů a vizualizací je velice náročný.</a:t>
            </a:r>
          </a:p>
          <a:p>
            <a:pPr>
              <a:lnSpc>
                <a:spcPct val="100000"/>
              </a:lnSpc>
            </a:pPr>
            <a:r>
              <a:rPr lang="cs-CZ" sz="2200" dirty="0"/>
              <a:t>Obecně platí, že čím větší projekt, a čím detailnější, tím jsou větší požadavky na hardware.</a:t>
            </a:r>
          </a:p>
          <a:p>
            <a:pPr>
              <a:lnSpc>
                <a:spcPct val="100000"/>
              </a:lnSpc>
            </a:pPr>
            <a:r>
              <a:rPr lang="cs-CZ" sz="2200" dirty="0"/>
              <a:t>Např. pro </a:t>
            </a:r>
            <a:r>
              <a:rPr lang="cs-CZ" sz="2200" dirty="0" err="1"/>
              <a:t>ArchiCAD</a:t>
            </a:r>
            <a:r>
              <a:rPr lang="cs-CZ" sz="2200" dirty="0"/>
              <a:t> se doporučuje 16 GB RAM, grafická karta </a:t>
            </a:r>
            <a:r>
              <a:rPr lang="cs-CZ" sz="2200" dirty="0" err="1"/>
              <a:t>nVidia</a:t>
            </a:r>
            <a:r>
              <a:rPr lang="cs-CZ" sz="2200" dirty="0"/>
              <a:t> GTX1050 Ti 4GB, procesor Intel i5 nebo i7 či </a:t>
            </a:r>
            <a:r>
              <a:rPr lang="cs-CZ" sz="2200" dirty="0" err="1"/>
              <a:t>Ryzen</a:t>
            </a:r>
            <a:r>
              <a:rPr lang="cs-CZ" sz="2200" dirty="0"/>
              <a:t> 7 s tak vysokým taktem. </a:t>
            </a:r>
          </a:p>
          <a:p>
            <a:pPr>
              <a:lnSpc>
                <a:spcPct val="100000"/>
              </a:lnSpc>
            </a:pPr>
            <a:r>
              <a:rPr lang="cs-CZ" sz="2200" i="1" dirty="0" err="1"/>
              <a:t>ArchiCAD</a:t>
            </a:r>
            <a:r>
              <a:rPr lang="cs-CZ" sz="2200" i="1" dirty="0"/>
              <a:t> je stále aplikací, vyžadující maximální výkon jak na jednom vláknu jednoho jádra pro matematické výpočty, tak na </a:t>
            </a:r>
            <a:r>
              <a:rPr lang="cs-CZ" sz="2200" i="1" dirty="0" err="1"/>
              <a:t>vícejádru</a:t>
            </a:r>
            <a:r>
              <a:rPr lang="cs-CZ" sz="2200" i="1" dirty="0"/>
              <a:t> pro </a:t>
            </a:r>
            <a:r>
              <a:rPr lang="cs-CZ" sz="2200" i="1" dirty="0" err="1"/>
              <a:t>rendery</a:t>
            </a:r>
            <a:r>
              <a:rPr lang="cs-CZ" sz="2200" i="1" dirty="0"/>
              <a:t> a vizualizace.</a:t>
            </a:r>
          </a:p>
          <a:p>
            <a:pPr>
              <a:lnSpc>
                <a:spcPct val="100000"/>
              </a:lnSpc>
            </a:pPr>
            <a:r>
              <a:rPr lang="cs-CZ" sz="2200" i="1" dirty="0"/>
              <a:t>Na procesoru se tudíž nevyplatí šetřit. Pevný disk SSD je </a:t>
            </a:r>
            <a:r>
              <a:rPr lang="cs-CZ" sz="2200" i="1" dirty="0" err="1"/>
              <a:t>samořejmostí</a:t>
            </a:r>
            <a:r>
              <a:rPr lang="cs-CZ" sz="2200" i="1" dirty="0"/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200" i="1" dirty="0"/>
              <a:t>(</a:t>
            </a:r>
            <a:r>
              <a:rPr lang="cs-CZ" sz="2200" dirty="0"/>
              <a:t>http://www.cegra.cz/produkty/hardware/)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400" dirty="0">
                <a:solidFill>
                  <a:prstClr val="white"/>
                </a:solidFill>
              </a:rPr>
              <a:t>Kurzy pro společnost 4.0, CZ.02.2.69/0.0/0.0/16_031/0011591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664007772"/>
      </p:ext>
    </p:extLst>
  </p:cSld>
  <p:clrMapOvr>
    <a:masterClrMapping/>
  </p:clrMapOvr>
  <p:transition spd="slow"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sz="3600" b="1" dirty="0">
                <a:solidFill>
                  <a:schemeClr val="accent2">
                    <a:lumMod val="50000"/>
                  </a:schemeClr>
                </a:solidFill>
              </a:rPr>
              <a:t>Virtuální realita</a:t>
            </a:r>
            <a:endParaRPr lang="cs-CZ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7		</a:t>
            </a:r>
            <a:r>
              <a:rPr lang="cs-CZ" sz="1400" dirty="0">
                <a:solidFill>
                  <a:prstClr val="white"/>
                </a:solidFill>
              </a:rPr>
              <a:t>Kurzy pro společnost 4.0, CZ.02.2.69/0.0/0.0/16_031/0011591 </a:t>
            </a:r>
            <a:r>
              <a:rPr lang="cs-CZ" dirty="0"/>
              <a:t>		www.VSTECB.cz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4836" y="1953419"/>
            <a:ext cx="8504200" cy="4614069"/>
          </a:xfrm>
        </p:spPr>
        <p:txBody>
          <a:bodyPr/>
          <a:lstStyle/>
          <a:p>
            <a:r>
              <a:rPr lang="cs-CZ" dirty="0"/>
              <a:t>Pojem virtuální realita (VR) je v oblasti stavebnictví stále více využíván.</a:t>
            </a:r>
          </a:p>
          <a:p>
            <a:r>
              <a:rPr lang="cs-CZ" dirty="0"/>
              <a:t>Hlavní výhodou VR je možnost kontroly návrhu.</a:t>
            </a:r>
          </a:p>
          <a:p>
            <a:r>
              <a:rPr lang="cs-CZ" dirty="0"/>
              <a:t>Jedná se o neobvyklý, ale velice zajímavý způsob, jak investorovi ukázat, jak objekt bude vypadat, a nabízí možnost spolupracovat s dalšími odborníky.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7181030"/>
      </p:ext>
    </p:extLst>
  </p:cSld>
  <p:clrMapOvr>
    <a:masterClrMapping/>
  </p:clrMapOvr>
  <p:transition spd="slow"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sz="3600" b="1" dirty="0">
                <a:solidFill>
                  <a:schemeClr val="accent2">
                    <a:lumMod val="50000"/>
                  </a:schemeClr>
                </a:solidFill>
              </a:rPr>
              <a:t>Virtuální realita</a:t>
            </a:r>
            <a:endParaRPr lang="cs-CZ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8		</a:t>
            </a:r>
            <a:r>
              <a:rPr lang="cs-CZ" sz="1400" dirty="0">
                <a:solidFill>
                  <a:prstClr val="white"/>
                </a:solidFill>
              </a:rPr>
              <a:t>Kurzy pro společnost 4.0, CZ.02.2.69/0.0/0.0/16_031/0011591 </a:t>
            </a:r>
            <a:r>
              <a:rPr lang="cs-CZ" dirty="0"/>
              <a:t>		www.VSTECB.cz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4836" y="1953419"/>
            <a:ext cx="8504200" cy="4614069"/>
          </a:xfrm>
        </p:spPr>
        <p:txBody>
          <a:bodyPr/>
          <a:lstStyle/>
          <a:p>
            <a:r>
              <a:rPr lang="cs-CZ" dirty="0"/>
              <a:t>Častým problémem u investorů bývá, že si nedokáží plně představit, jak bude objekt skutečně vypadat.</a:t>
            </a:r>
          </a:p>
          <a:p>
            <a:r>
              <a:rPr lang="cs-CZ" dirty="0"/>
              <a:t>V případě, kdy jim je nasazen na hlavu speciální VR </a:t>
            </a:r>
            <a:r>
              <a:rPr lang="cs-CZ" dirty="0" err="1"/>
              <a:t>headset</a:t>
            </a:r>
            <a:r>
              <a:rPr lang="cs-CZ" dirty="0"/>
              <a:t>, začnou vše vnímat úplně jinak.</a:t>
            </a:r>
          </a:p>
          <a:p>
            <a:r>
              <a:rPr lang="cs-CZ" dirty="0"/>
              <a:t>Mohou se po prostoru rozhlížet, procházet si jednotlivé místnosti, každý prvek si prohlédnout, a když si sundají brýle, jsou vráceni do reality. 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379384"/>
      </p:ext>
    </p:extLst>
  </p:cSld>
  <p:clrMapOvr>
    <a:masterClrMapping/>
  </p:clrMapOvr>
  <p:transition spd="slow" advClick="0"/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6855</TotalTime>
  <Words>1347</Words>
  <Application>Microsoft Office PowerPoint</Application>
  <PresentationFormat>Předvádění na obrazovce (4:3)</PresentationFormat>
  <Paragraphs>141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Trebuchet MS</vt:lpstr>
      <vt:lpstr>Motiv Office</vt:lpstr>
      <vt:lpstr>Úvod do 3D modelování </vt:lpstr>
      <vt:lpstr>Úvod</vt:lpstr>
      <vt:lpstr>Úvod</vt:lpstr>
      <vt:lpstr>Software, Hardware</vt:lpstr>
      <vt:lpstr>Software, Hardware</vt:lpstr>
      <vt:lpstr>Software, Hardware</vt:lpstr>
      <vt:lpstr>Software, Hardware</vt:lpstr>
      <vt:lpstr>Virtuální realita</vt:lpstr>
      <vt:lpstr>Virtuální realita</vt:lpstr>
      <vt:lpstr>Co je to virtuální realita?</vt:lpstr>
      <vt:lpstr>Klíčové prvky pro chápání VR</vt:lpstr>
      <vt:lpstr>Klíčové prvky pro chápání VR</vt:lpstr>
      <vt:lpstr>Klíčové komponenty pro VR</vt:lpstr>
      <vt:lpstr>Klíčové komponenty pro VR</vt:lpstr>
      <vt:lpstr>VR ve stavebnictví</vt:lpstr>
      <vt:lpstr>VR ve stavebnictví</vt:lpstr>
      <vt:lpstr>Kontrolní otázky</vt:lpstr>
      <vt:lpstr>Děkuji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Monika</dc:creator>
  <cp:lastModifiedBy>Anežka Štrynková</cp:lastModifiedBy>
  <cp:revision>274</cp:revision>
  <dcterms:created xsi:type="dcterms:W3CDTF">2015-10-09T09:08:26Z</dcterms:created>
  <dcterms:modified xsi:type="dcterms:W3CDTF">2020-06-11T07:04:23Z</dcterms:modified>
</cp:coreProperties>
</file>