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2"/>
  </p:notesMasterIdLst>
  <p:sldIdLst>
    <p:sldId id="256" r:id="rId2"/>
    <p:sldId id="380" r:id="rId3"/>
    <p:sldId id="383" r:id="rId4"/>
    <p:sldId id="382" r:id="rId5"/>
    <p:sldId id="384" r:id="rId6"/>
    <p:sldId id="385" r:id="rId7"/>
    <p:sldId id="386" r:id="rId8"/>
    <p:sldId id="387" r:id="rId9"/>
    <p:sldId id="388" r:id="rId10"/>
    <p:sldId id="293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7556"/>
            <a:ext cx="9144000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 3D modelů k BIM modelům</a:t>
            </a: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45" y="985618"/>
            <a:ext cx="652153" cy="65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334C9F-17E8-4304-BAFC-D657526E0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1" y="610561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270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 err="1"/>
              <a:t>info@mail.vstecb.cz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r>
              <a:rPr lang="cs-CZ" sz="2000" dirty="0"/>
              <a:t>V současné době se stále ve velké míře používá tradiční způsob projektování ve formě 2D výkresů, popř. samotný 3D model, který představuje tzv. CAD projektování (</a:t>
            </a:r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Ailed</a:t>
            </a:r>
            <a:r>
              <a:rPr lang="cs-CZ" sz="2000" dirty="0"/>
              <a:t> Design). </a:t>
            </a:r>
          </a:p>
          <a:p>
            <a:r>
              <a:rPr lang="cs-CZ" sz="2000" dirty="0"/>
              <a:t>Tento samotný 3D model se v současnosti využívá zejména k vizualizaci návrhu a jeho prezentaci investorovi. </a:t>
            </a:r>
          </a:p>
          <a:p>
            <a:r>
              <a:rPr lang="cs-CZ" sz="2000" dirty="0"/>
              <a:t>V případě využití softwaru typu BIM vznikají modely a výkresy současně. Při vytvoření modelu stavby vzniká automaticky i 2D výkresová dokumentace. </a:t>
            </a:r>
          </a:p>
          <a:p>
            <a:r>
              <a:rPr lang="cs-CZ" sz="2000" dirty="0"/>
              <a:t>Pokud dochází k aktualizaci modelu, změna se automaticky projevuje ve 2D výkresové dokumentaci, tak i ve vzájemně provázaných dokumentech.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73310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Způsoby projektování staveb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8" name="Obrázek 20"/>
          <p:cNvPicPr/>
          <p:nvPr/>
        </p:nvPicPr>
        <p:blipFill rotWithShape="1">
          <a:blip r:embed="rId3"/>
          <a:srcRect l="47630" t="27319" r="12779" b="31428"/>
          <a:stretch/>
        </p:blipFill>
        <p:spPr bwMode="auto">
          <a:xfrm>
            <a:off x="846667" y="1608667"/>
            <a:ext cx="7874000" cy="4453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73310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816440536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8533" y="457200"/>
            <a:ext cx="9279467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projekt jako počítačový model stavby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8" name="Obrázek 19"/>
          <p:cNvPicPr/>
          <p:nvPr/>
        </p:nvPicPr>
        <p:blipFill rotWithShape="1">
          <a:blip r:embed="rId3"/>
          <a:srcRect l="48444" t="26053" r="13587" b="24212"/>
          <a:stretch/>
        </p:blipFill>
        <p:spPr bwMode="auto">
          <a:xfrm>
            <a:off x="1371600" y="1642534"/>
            <a:ext cx="6637865" cy="431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73310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816440536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7733" y="457200"/>
            <a:ext cx="9330267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Rozdíl mezi 3D modelem a BIM modelem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0"/>
            <a:r>
              <a:rPr lang="cs-CZ" dirty="0"/>
              <a:t>3D = základ BIM</a:t>
            </a:r>
            <a:endParaRPr lang="en-US" dirty="0"/>
          </a:p>
          <a:p>
            <a:pPr lvl="0"/>
            <a:r>
              <a:rPr lang="cs-CZ" dirty="0"/>
              <a:t>Rozdíl - v použitých entitách:</a:t>
            </a:r>
            <a:endParaRPr lang="en-US" dirty="0"/>
          </a:p>
          <a:p>
            <a:pPr lvl="1"/>
            <a:r>
              <a:rPr lang="cs-CZ" dirty="0"/>
              <a:t>Nástroje + prvky</a:t>
            </a:r>
            <a:endParaRPr lang="en-US" dirty="0"/>
          </a:p>
          <a:p>
            <a:pPr lvl="1"/>
            <a:r>
              <a:rPr lang="cs-CZ" dirty="0"/>
              <a:t>Geometrie 3D modelu – skládáním:</a:t>
            </a:r>
            <a:endParaRPr lang="en-US" dirty="0"/>
          </a:p>
          <a:p>
            <a:pPr lvl="2"/>
            <a:r>
              <a:rPr lang="cs-CZ" dirty="0"/>
              <a:t>prostorových bodů, hran, ploch nebo obecných těles. </a:t>
            </a:r>
            <a:endParaRPr lang="en-US" dirty="0"/>
          </a:p>
          <a:p>
            <a:pPr lvl="1"/>
            <a:r>
              <a:rPr lang="cs-CZ" dirty="0"/>
              <a:t>BIM model - vzniká v modeláři z prvků →definovat další vlastnosti</a:t>
            </a:r>
            <a:endParaRPr lang="en-US" dirty="0"/>
          </a:p>
          <a:p>
            <a:pPr lvl="2"/>
            <a:r>
              <a:rPr lang="cs-CZ" dirty="0"/>
              <a:t>např. materiál, výrobce, cena a další. </a:t>
            </a:r>
            <a:endParaRPr lang="en-US" dirty="0"/>
          </a:p>
          <a:p>
            <a:pPr lvl="1"/>
            <a:r>
              <a:rPr lang="cs-CZ" dirty="0"/>
              <a:t>BIM model modelován s hierarchickou strukturou, </a:t>
            </a:r>
            <a:endParaRPr lang="en-US" dirty="0"/>
          </a:p>
          <a:p>
            <a:pPr lvl="2"/>
            <a:r>
              <a:rPr lang="cs-CZ" dirty="0"/>
              <a:t>umožňuje daný prvek přesně lokalizovat</a:t>
            </a:r>
            <a:endParaRPr lang="en-US" dirty="0"/>
          </a:p>
          <a:p>
            <a:pPr lvl="2"/>
            <a:r>
              <a:rPr lang="cs-CZ" dirty="0"/>
              <a:t>informace o místnosti, podlaží, budově, pozemku. </a:t>
            </a:r>
            <a:endParaRPr lang="en-US" dirty="0"/>
          </a:p>
          <a:p>
            <a:pPr lvl="2"/>
            <a:r>
              <a:rPr lang="cs-CZ" dirty="0"/>
              <a:t>využitelné např. pro topologickou analýzu návrhu stavby.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73310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5999421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7733" y="457200"/>
            <a:ext cx="9330267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Rozdíl mezi 3D modelem a BIM modelem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0"/>
            <a:r>
              <a:rPr lang="cs-CZ" dirty="0"/>
              <a:t>BIM zlepší pracovní postupy - přesune těžiště práce:</a:t>
            </a:r>
            <a:endParaRPr lang="en-US" dirty="0"/>
          </a:p>
          <a:p>
            <a:pPr lvl="1"/>
            <a:r>
              <a:rPr lang="cs-CZ" dirty="0"/>
              <a:t>od potřebného vytváření projektové dokumentace </a:t>
            </a:r>
            <a:endParaRPr lang="en-US" dirty="0"/>
          </a:p>
          <a:p>
            <a:pPr lvl="1"/>
            <a:r>
              <a:rPr lang="cs-CZ" dirty="0"/>
              <a:t>k přímé a kreativní tvorbě stavebních celků.</a:t>
            </a:r>
            <a:endParaRPr lang="en-US" dirty="0"/>
          </a:p>
          <a:p>
            <a:pPr lvl="0"/>
            <a:r>
              <a:rPr lang="cs-CZ" dirty="0"/>
              <a:t>BIM model:</a:t>
            </a:r>
            <a:endParaRPr lang="en-US" dirty="0"/>
          </a:p>
          <a:p>
            <a:pPr lvl="1"/>
            <a:r>
              <a:rPr lang="cs-CZ" dirty="0"/>
              <a:t>technická dokumentace se generuje přímo z 3D modelu stavby</a:t>
            </a:r>
            <a:endParaRPr lang="en-US" dirty="0"/>
          </a:p>
          <a:p>
            <a:pPr lvl="1"/>
            <a:r>
              <a:rPr lang="cs-CZ" dirty="0"/>
              <a:t>Půdorysný výkres - na základě informací o jednotlivých entitách a jejich vlastnostech zobrazení.</a:t>
            </a:r>
            <a:endParaRPr lang="en-US" dirty="0"/>
          </a:p>
          <a:p>
            <a:pPr lvl="2"/>
            <a:r>
              <a:rPr lang="cs-CZ" dirty="0"/>
              <a:t>Prostý 3D modelář: půdorysný výkres generován jako pohled shora na model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67488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43119069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457200"/>
            <a:ext cx="9059333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model je zejména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0"/>
            <a:r>
              <a:rPr lang="cs-CZ" dirty="0"/>
              <a:t>= technologicky pokročilejší model</a:t>
            </a:r>
            <a:endParaRPr lang="en-US" dirty="0"/>
          </a:p>
          <a:p>
            <a:pPr lvl="1"/>
            <a:r>
              <a:rPr lang="cs-CZ" dirty="0"/>
              <a:t>Přiřazování parametrů konkrétnímu prvku dle úrovně vývoje.</a:t>
            </a:r>
            <a:endParaRPr lang="en-US" dirty="0"/>
          </a:p>
          <a:p>
            <a:pPr lvl="1"/>
            <a:r>
              <a:rPr lang="cs-CZ" dirty="0"/>
              <a:t>Prvky jsou postupně upravovány a vyspecifikovány přidáním parametrů jednotlivými účastníky stavebního procesu v jediném takovém modelu.</a:t>
            </a:r>
            <a:endParaRPr lang="en-US" dirty="0"/>
          </a:p>
          <a:p>
            <a:pPr lvl="1"/>
            <a:r>
              <a:rPr lang="cs-CZ" dirty="0"/>
              <a:t> Tzn.: architektonický návrh → statik →požárně bezpečnostní řešení</a:t>
            </a:r>
            <a:endParaRPr lang="en-US" dirty="0"/>
          </a:p>
          <a:p>
            <a:pPr lvl="1"/>
            <a:r>
              <a:rPr lang="cs-CZ" dirty="0"/>
              <a:t>Všechny úpravy v JEDINÉM modelu v reálném čase, </a:t>
            </a:r>
            <a:endParaRPr lang="en-US" dirty="0"/>
          </a:p>
          <a:p>
            <a:pPr lvl="2"/>
            <a:r>
              <a:rPr lang="cs-CZ" dirty="0"/>
              <a:t>ihned mají přístup všichni účastníci stavebního procesu  </a:t>
            </a:r>
            <a:endParaRPr lang="en-US" dirty="0"/>
          </a:p>
          <a:p>
            <a:pPr lvl="3"/>
            <a:r>
              <a:rPr lang="cs-CZ" dirty="0"/>
              <a:t>→ možnost změny akceptovat.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73310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812721787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457200"/>
            <a:ext cx="9059333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model umožňuje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0"/>
            <a:r>
              <a:rPr lang="cs-CZ" sz="2400" dirty="0"/>
              <a:t>Užitím BIM modelu dochází k eliminaci chyb v řešení stavby </a:t>
            </a:r>
            <a:endParaRPr lang="en-US" sz="2400" dirty="0"/>
          </a:p>
          <a:p>
            <a:pPr lvl="0"/>
            <a:r>
              <a:rPr lang="cs-CZ" sz="2400" dirty="0"/>
              <a:t>Tradiční způsob modelování:</a:t>
            </a:r>
            <a:endParaRPr lang="en-US" sz="2400" dirty="0"/>
          </a:p>
          <a:p>
            <a:pPr lvl="1"/>
            <a:r>
              <a:rPr lang="cs-CZ" sz="2000" dirty="0"/>
              <a:t>užívá několika modelů</a:t>
            </a:r>
            <a:endParaRPr lang="en-US" sz="2000" dirty="0"/>
          </a:p>
          <a:p>
            <a:pPr lvl="1"/>
            <a:r>
              <a:rPr lang="cs-CZ" sz="2000" dirty="0"/>
              <a:t>při návrhu: střet jednotlivých profesí, </a:t>
            </a:r>
            <a:endParaRPr lang="en-US" sz="2000" dirty="0"/>
          </a:p>
          <a:p>
            <a:pPr lvl="2"/>
            <a:r>
              <a:rPr lang="cs-CZ" sz="1800" dirty="0"/>
              <a:t>např. prostupy </a:t>
            </a:r>
            <a:endParaRPr lang="en-US" sz="1800" dirty="0"/>
          </a:p>
          <a:p>
            <a:pPr lvl="1"/>
            <a:r>
              <a:rPr lang="cs-CZ" sz="2000" dirty="0"/>
              <a:t>nutné ZKOORDINOVAT řešení jednotlivých profesí a dohodnout se na úpravách.</a:t>
            </a:r>
            <a:endParaRPr lang="en-US" sz="2000" dirty="0"/>
          </a:p>
          <a:p>
            <a:pPr lvl="2"/>
            <a:r>
              <a:rPr lang="cs-CZ" sz="1800" dirty="0"/>
              <a:t>nutné informovat veškeré účastníky stavebního procesu o změnách</a:t>
            </a:r>
            <a:endParaRPr lang="en-US" sz="1800" dirty="0"/>
          </a:p>
          <a:p>
            <a:pPr lvl="2"/>
            <a:r>
              <a:rPr lang="cs-CZ" sz="1800" dirty="0"/>
              <a:t>→ chybovost či nesoulad jednotlivých částí projektové dokumentace </a:t>
            </a:r>
            <a:endParaRPr lang="en-US" sz="1800" dirty="0"/>
          </a:p>
          <a:p>
            <a:pPr lvl="3"/>
            <a:r>
              <a:rPr lang="cs-CZ" sz="1600" dirty="0"/>
              <a:t>projeví až při realizaci stavby</a:t>
            </a:r>
            <a:endParaRPr lang="en-US" sz="1600" dirty="0"/>
          </a:p>
          <a:p>
            <a:pPr lvl="4"/>
            <a:r>
              <a:rPr lang="cs-CZ" sz="1600" dirty="0"/>
              <a:t>→ přetvořit návrh, (proveditelnost, ale i čas). </a:t>
            </a:r>
            <a:endParaRPr lang="en-US" sz="1600" dirty="0"/>
          </a:p>
          <a:p>
            <a:pPr lvl="4"/>
            <a:r>
              <a:rPr lang="cs-CZ" sz="1600" dirty="0"/>
              <a:t>→ vícepráce </a:t>
            </a:r>
            <a:endParaRPr lang="en-US" sz="1600" dirty="0"/>
          </a:p>
          <a:p>
            <a:pPr lvl="4"/>
            <a:r>
              <a:rPr lang="cs-CZ" sz="1600" dirty="0"/>
              <a:t>→ odlišná náročnost na stavební materiály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73310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577194633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667" y="457200"/>
            <a:ext cx="9059333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model pomáhá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0"/>
            <a:r>
              <a:rPr lang="cs-CZ" sz="2400" dirty="0"/>
              <a:t>BIM model – může odhalit kolize specializací</a:t>
            </a:r>
            <a:endParaRPr lang="en-US" sz="2400" dirty="0"/>
          </a:p>
          <a:p>
            <a:pPr lvl="1"/>
            <a:r>
              <a:rPr lang="cs-CZ" sz="2000" dirty="0"/>
              <a:t>kolize může vygenerovat sám software</a:t>
            </a:r>
            <a:endParaRPr lang="en-US" sz="2000" dirty="0"/>
          </a:p>
          <a:p>
            <a:pPr lvl="2"/>
            <a:r>
              <a:rPr lang="cs-CZ" sz="1800" dirty="0"/>
              <a:t>např. při střetu vedení TZB</a:t>
            </a:r>
            <a:endParaRPr lang="en-US" sz="1800" dirty="0"/>
          </a:p>
          <a:p>
            <a:pPr lvl="0"/>
            <a:r>
              <a:rPr lang="cs-CZ" sz="2400" dirty="0"/>
              <a:t>ulehčit koordinační práce, </a:t>
            </a:r>
            <a:endParaRPr lang="en-US" sz="2400" dirty="0"/>
          </a:p>
          <a:p>
            <a:pPr lvl="1"/>
            <a:r>
              <a:rPr lang="cs-CZ" sz="2000" dirty="0"/>
              <a:t>v tradičním návrhu stavby by mohl selhat lidský faktor → BIM eliminuje chybovost</a:t>
            </a:r>
            <a:endParaRPr lang="en-US" sz="2000" dirty="0"/>
          </a:p>
          <a:p>
            <a:pPr lvl="0"/>
            <a:r>
              <a:rPr lang="cs-CZ" sz="2400" dirty="0"/>
              <a:t>Strukturalizace prvků a jejich parametrů </a:t>
            </a:r>
            <a:endParaRPr lang="en-US" sz="2400" dirty="0"/>
          </a:p>
          <a:p>
            <a:pPr lvl="1"/>
            <a:r>
              <a:rPr lang="cs-CZ" sz="2000" dirty="0"/>
              <a:t>úprava modelu s na čas nenáročným vyhodnocením budovy. </a:t>
            </a:r>
            <a:endParaRPr lang="en-US" sz="2000" dirty="0"/>
          </a:p>
          <a:p>
            <a:pPr lvl="1"/>
            <a:r>
              <a:rPr lang="cs-CZ" sz="2000" dirty="0"/>
              <a:t>přínosné při hledání správného variantního řešení z mnoha hledisek </a:t>
            </a:r>
            <a:endParaRPr lang="en-US" sz="2000" dirty="0"/>
          </a:p>
          <a:p>
            <a:pPr lvl="2"/>
            <a:r>
              <a:rPr lang="cs-CZ" sz="1800" dirty="0"/>
              <a:t>např. z hlediska finanční náročnosti či udržitelnosti budovy.</a:t>
            </a:r>
            <a:endParaRPr lang="en-US" sz="1800" dirty="0"/>
          </a:p>
          <a:p>
            <a:pPr lvl="0"/>
            <a:r>
              <a:rPr lang="cs-CZ" sz="2400" dirty="0"/>
              <a:t>Jediný prvek lze zobrazit s obrovským množstvím informací dostupných OKAMŽITĚ 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1577975" y="6573310"/>
            <a:ext cx="7566025" cy="28469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40762148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7030</TotalTime>
  <Words>770</Words>
  <Application>Microsoft Office PowerPoint</Application>
  <PresentationFormat>Předvádění na obrazovce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Motiv Office</vt:lpstr>
      <vt:lpstr>Od 3D modelů k BIM modelům</vt:lpstr>
      <vt:lpstr>Úvod</vt:lpstr>
      <vt:lpstr>Způsoby projektování staveb</vt:lpstr>
      <vt:lpstr>BIM projekt jako počítačový model stavby</vt:lpstr>
      <vt:lpstr>Rozdíl mezi 3D modelem a BIM modelem</vt:lpstr>
      <vt:lpstr>Rozdíl mezi 3D modelem a BIM modelem</vt:lpstr>
      <vt:lpstr>BIM model je zejména</vt:lpstr>
      <vt:lpstr>BIM model umožňuje</vt:lpstr>
      <vt:lpstr>BIM model pomáhá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289</cp:revision>
  <dcterms:created xsi:type="dcterms:W3CDTF">2015-10-09T09:08:26Z</dcterms:created>
  <dcterms:modified xsi:type="dcterms:W3CDTF">2020-06-11T06:56:45Z</dcterms:modified>
</cp:coreProperties>
</file>