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</p:sldMasterIdLst>
  <p:notesMasterIdLst>
    <p:notesMasterId r:id="rId14"/>
  </p:notesMasterIdLst>
  <p:sldIdLst>
    <p:sldId id="256" r:id="rId2"/>
    <p:sldId id="380" r:id="rId3"/>
    <p:sldId id="381" r:id="rId4"/>
    <p:sldId id="382" r:id="rId5"/>
    <p:sldId id="383" r:id="rId6"/>
    <p:sldId id="384" r:id="rId7"/>
    <p:sldId id="385" r:id="rId8"/>
    <p:sldId id="386" r:id="rId9"/>
    <p:sldId id="387" r:id="rId10"/>
    <p:sldId id="388" r:id="rId11"/>
    <p:sldId id="389" r:id="rId12"/>
    <p:sldId id="293" r:id="rId1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4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redný štý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7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>
            <a:extLst>
              <a:ext uri="{FF2B5EF4-FFF2-40B4-BE49-F238E27FC236}">
                <a16:creationId xmlns:a16="http://schemas.microsoft.com/office/drawing/2014/main" id="{E169075B-CC2A-A246-9BE2-44B3792662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dátumu 2">
            <a:extLst>
              <a:ext uri="{FF2B5EF4-FFF2-40B4-BE49-F238E27FC236}">
                <a16:creationId xmlns:a16="http://schemas.microsoft.com/office/drawing/2014/main" id="{0D72DE7B-9807-304E-B113-07106B5FE3F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66E3F7-B81A-E347-899F-ECE6E9467646}" type="datetimeFigureOut">
              <a:rPr lang="cs-CZ"/>
              <a:pPr>
                <a:defRPr/>
              </a:pPr>
              <a:t>11.06.2020</a:t>
            </a:fld>
            <a:endParaRPr lang="cs-CZ"/>
          </a:p>
        </p:txBody>
      </p:sp>
      <p:sp>
        <p:nvSpPr>
          <p:cNvPr id="4" name="Zástupný symbol obrazu snímky 3">
            <a:extLst>
              <a:ext uri="{FF2B5EF4-FFF2-40B4-BE49-F238E27FC236}">
                <a16:creationId xmlns:a16="http://schemas.microsoft.com/office/drawing/2014/main" id="{7C452DB2-D0A0-9048-BA12-FEF1EBDB4B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oznámok 4">
            <a:extLst>
              <a:ext uri="{FF2B5EF4-FFF2-40B4-BE49-F238E27FC236}">
                <a16:creationId xmlns:a16="http://schemas.microsoft.com/office/drawing/2014/main" id="{F1CC6C1C-37F6-1445-88D8-C0C3152238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/>
              <a:t>Upravte štýl predlohy textu.</a:t>
            </a:r>
          </a:p>
          <a:p>
            <a:pPr lvl="1"/>
            <a:r>
              <a:rPr lang="sk-SK" noProof="0"/>
              <a:t>Druhá úroveň</a:t>
            </a:r>
          </a:p>
          <a:p>
            <a:pPr lvl="2"/>
            <a:r>
              <a:rPr lang="sk-SK" noProof="0"/>
              <a:t>Tretia úroveň</a:t>
            </a:r>
          </a:p>
          <a:p>
            <a:pPr lvl="3"/>
            <a:r>
              <a:rPr lang="sk-SK" noProof="0"/>
              <a:t>Štvrtá úroveň</a:t>
            </a:r>
          </a:p>
          <a:p>
            <a:pPr lvl="4"/>
            <a:r>
              <a:rPr lang="sk-SK" noProof="0"/>
              <a:t>Piata úroveň</a:t>
            </a:r>
            <a:endParaRPr lang="cs-CZ" noProof="0"/>
          </a:p>
        </p:txBody>
      </p:sp>
      <p:sp>
        <p:nvSpPr>
          <p:cNvPr id="6" name="Zástupný symbol päty 5">
            <a:extLst>
              <a:ext uri="{FF2B5EF4-FFF2-40B4-BE49-F238E27FC236}">
                <a16:creationId xmlns:a16="http://schemas.microsoft.com/office/drawing/2014/main" id="{22E57085-77BB-3B47-9F92-3AF9F2BD465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>
            <a:extLst>
              <a:ext uri="{FF2B5EF4-FFF2-40B4-BE49-F238E27FC236}">
                <a16:creationId xmlns:a16="http://schemas.microsoft.com/office/drawing/2014/main" id="{5A75D23F-AD84-E848-AE8A-0ADFDF92EB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86AC7EC-89F2-3946-BE34-997CEAFD66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2694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 podnadpisů.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F3C24-F785-6B43-8B82-D51088DB1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E466E-40E1-4441-BABD-D347ADBFB6D7}" type="datetimeFigureOut">
              <a:rPr lang="sk-SK"/>
              <a:pPr>
                <a:defRPr/>
              </a:pPr>
              <a:t>11. 6. 2020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19104-603D-E64F-8B15-E1FCED0BC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E06A0-8F70-104A-B71B-FEC199AD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B1D7E-5C34-B64F-BD06-258E36215471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94012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0F7D6-1E73-774B-8E8B-91D80A032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74B43-6C96-4A40-A808-580195111A64}" type="datetimeFigureOut">
              <a:rPr lang="sk-SK"/>
              <a:pPr>
                <a:defRPr/>
              </a:pPr>
              <a:t>11. 6. 2020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0BF08-819A-5545-A329-7DD26A5CC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81728-870E-764A-A876-B1A2B8B83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6F83-658E-734E-B2D6-C089A0C8927C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38426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0A183-B033-BA4A-AEC1-8A75293DC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DF539-959D-B34E-8709-EBEF908FF6A6}" type="datetimeFigureOut">
              <a:rPr lang="sk-SK"/>
              <a:pPr>
                <a:defRPr/>
              </a:pPr>
              <a:t>11. 6. 2020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EE993-7089-2049-8C85-FDCFD59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E5A2E-8BA7-0140-9BB0-FB6ACA88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3E346-8FF3-E940-B041-3BCDA563A3A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0396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5C8FD-E78E-6E42-81DD-756DF3B5B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7EFCF-2DF6-BE46-9AFE-ACD35B994AF3}" type="datetimeFigureOut">
              <a:rPr lang="sk-SK"/>
              <a:pPr>
                <a:defRPr/>
              </a:pPr>
              <a:t>11. 6. 2020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E771D-66FD-BE47-A661-6E0A7D16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27475-0B63-1144-B2E9-6BBD77776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A71C2-0F8F-7841-B85A-445BD80B66CF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59209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4BF44-6B2A-1844-B37B-CD1D88EF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F735B-88E7-154D-BF7F-47988E167A22}" type="datetimeFigureOut">
              <a:rPr lang="sk-SK"/>
              <a:pPr>
                <a:defRPr/>
              </a:pPr>
              <a:t>11. 6. 2020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C1995-765A-4C4A-9DD7-BFC75FC9C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AE9ED-395D-7F4F-808B-F8673145A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D6F78-11B3-2F44-8E28-F00375AFEB20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08410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D738E2-C269-2B40-B4C2-A3CF465BA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F5467-32E8-8E48-8A31-046EA149BFB6}" type="datetimeFigureOut">
              <a:rPr lang="sk-SK"/>
              <a:pPr>
                <a:defRPr/>
              </a:pPr>
              <a:t>11. 6. 2020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71B063D-6A8F-AD4F-849A-A581EEE90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A3A3F98-2A38-7F48-85B7-6BC76266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9CFDD-4BB7-E040-A703-D885B8F7A5F8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99991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385DD28-0F5E-1B42-9C1D-0C7D2C83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50DC9-7735-6E44-AF04-D509739D264D}" type="datetimeFigureOut">
              <a:rPr lang="sk-SK"/>
              <a:pPr>
                <a:defRPr/>
              </a:pPr>
              <a:t>11. 6. 2020</a:t>
            </a:fld>
            <a:endParaRPr lang="sk-SK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82A84F7-4ABC-864C-8E78-59689F892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E126BE7-9482-0F43-9AD5-0B4D7587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B8B44-A719-9A43-BC2A-4E13B021963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40890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009EB1D-782E-F24A-B4A0-8934128A3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73CED-BC59-C24A-AEAD-E0BC76ED2908}" type="datetimeFigureOut">
              <a:rPr lang="sk-SK"/>
              <a:pPr>
                <a:defRPr/>
              </a:pPr>
              <a:t>11. 6. 2020</a:t>
            </a:fld>
            <a:endParaRPr lang="sk-SK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19C14BD-AEE9-6646-A1E6-FBE6644B9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D873373-2367-D246-8B4C-A81DD3912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9CACA-88A4-DF48-B2B1-21296B9A5FC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50301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7945695-8DEE-DA4A-8514-41E338F6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8AA41-7A2C-3347-A03E-522E0D6D2781}" type="datetimeFigureOut">
              <a:rPr lang="sk-SK"/>
              <a:pPr>
                <a:defRPr/>
              </a:pPr>
              <a:t>11. 6. 2020</a:t>
            </a:fld>
            <a:endParaRPr lang="sk-SK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A309396-B8C4-EE47-9D95-CD39A5CE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A24BD09-318D-D14C-A6A3-24D073622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4A00B-BB65-9541-BBE2-F2C7D3CA9B0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49023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F90FAF-F15B-0D4C-8B80-27CE93B7F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61FDB-6227-8840-BDF9-F018B1B7C7D3}" type="datetimeFigureOut">
              <a:rPr lang="sk-SK"/>
              <a:pPr>
                <a:defRPr/>
              </a:pPr>
              <a:t>11. 6. 2020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9FE1757-1ACC-7C40-BD7A-9DC89F5FA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44D693-7FEB-394B-B45E-5D50D9EB0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17D85-8CDA-5F43-89CD-3D83123EFD9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21899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E437BD-52B9-9240-8C0C-EB718E52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1397B-A09D-584B-BF39-D05BF5269078}" type="datetimeFigureOut">
              <a:rPr lang="sk-SK"/>
              <a:pPr>
                <a:defRPr/>
              </a:pPr>
              <a:t>11. 6. 2020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08074C8-7A43-0141-AD2A-537E547B7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36FB60-9C80-5C46-931A-E49B2842C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303C0-B19C-2B48-9660-EBD0F9BC4F1E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3091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>
            <a:extLst>
              <a:ext uri="{FF2B5EF4-FFF2-40B4-BE49-F238E27FC236}">
                <a16:creationId xmlns:a16="http://schemas.microsoft.com/office/drawing/2014/main" id="{C2B2DCE9-C790-4D4B-BFE8-E730D894E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3315" name="Text Placeholder 2">
            <a:extLst>
              <a:ext uri="{FF2B5EF4-FFF2-40B4-BE49-F238E27FC236}">
                <a16:creationId xmlns:a16="http://schemas.microsoft.com/office/drawing/2014/main" id="{077999D1-192B-154C-AC4A-62B622EEC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Upravte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97F48-74BD-F041-804F-C4C6ACCACA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6BE5B89-A59B-AA43-BC59-2D5FE768FFE6}" type="datetimeFigureOut">
              <a:rPr lang="sk-SK"/>
              <a:pPr>
                <a:defRPr/>
              </a:pPr>
              <a:t>11. 6. 2020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7C848-4E0D-154B-B588-3CDBAF6B8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94A79-6B55-D948-BA0A-8BD3F27F4B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EEBE5B-DA56-624C-A424-F3D277D4DBA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C_0014 kopie-prezentace.jpg">
            <a:extLst>
              <a:ext uri="{FF2B5EF4-FFF2-40B4-BE49-F238E27FC236}">
                <a16:creationId xmlns:a16="http://schemas.microsoft.com/office/drawing/2014/main" id="{38A5ED6A-8037-0146-B03F-5CDDB9F047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8553"/>
            <a:ext cx="9144000" cy="372031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27556"/>
            <a:ext cx="9144000" cy="1554041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Využití BIM v životním cyklu stavby</a:t>
            </a: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2050" name="Obrázek 3">
            <a:extLst>
              <a:ext uri="{FF2B5EF4-FFF2-40B4-BE49-F238E27FC236}">
                <a16:creationId xmlns:a16="http://schemas.microsoft.com/office/drawing/2014/main" id="{ABA4BAFA-7BE0-5443-9AD1-02995DFE9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270" y="978155"/>
            <a:ext cx="667079" cy="667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1400"/>
              <a:t> </a:t>
            </a:r>
            <a:r>
              <a:rPr lang="cs-CZ" sz="1400" dirty="0"/>
              <a:t>Kurzy pro společnost 4.0, s registračním číslem: CZ.02.2.69/0.0/0.0/16_031/0011591 </a:t>
            </a:r>
            <a:r>
              <a:rPr lang="cs-CZ" dirty="0"/>
              <a:t>	</a:t>
            </a:r>
            <a:r>
              <a:rPr lang="cs-CZ"/>
              <a:t>	www</a:t>
            </a:r>
            <a:r>
              <a:rPr lang="cs-CZ" dirty="0"/>
              <a:t>.VSTECB.cz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C14A9F85-5A52-4FB8-BD89-535C0CD953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531" y="610561"/>
            <a:ext cx="6218151" cy="138003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BIM pro zúčastněné profese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692275"/>
            <a:ext cx="8194716" cy="4741979"/>
          </a:xfrm>
        </p:spPr>
        <p:txBody>
          <a:bodyPr/>
          <a:lstStyle/>
          <a:p>
            <a:pPr lvl="1"/>
            <a:r>
              <a:rPr lang="cs-CZ" u="sng" dirty="0"/>
              <a:t>Certifikace budovy</a:t>
            </a:r>
            <a:endParaRPr lang="en-US" dirty="0"/>
          </a:p>
          <a:p>
            <a:pPr lvl="2"/>
            <a:r>
              <a:rPr lang="cs-CZ" dirty="0"/>
              <a:t>úspora při vytváření analytického modelu </a:t>
            </a:r>
            <a:endParaRPr lang="en-US" dirty="0"/>
          </a:p>
          <a:p>
            <a:pPr lvl="2"/>
            <a:r>
              <a:rPr lang="cs-CZ" dirty="0"/>
              <a:t>možnost automatické kontroly některých aspektů modelu </a:t>
            </a:r>
            <a:endParaRPr lang="en-US" dirty="0"/>
          </a:p>
          <a:p>
            <a:pPr lvl="2"/>
            <a:r>
              <a:rPr lang="cs-CZ" dirty="0"/>
              <a:t>jednodušší kvantifikace a efektivnější posuzování některých aspektů konceptu udržitelné výstavby</a:t>
            </a:r>
            <a:endParaRPr lang="en-US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9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</a:t>
            </a:r>
            <a:r>
              <a:rPr lang="cs-CZ" dirty="0"/>
              <a:t>		www.VSTECB.cz</a:t>
            </a:r>
          </a:p>
        </p:txBody>
      </p:sp>
    </p:spTree>
    <p:extLst>
      <p:ext uri="{BB962C8B-B14F-4D97-AF65-F5344CB8AC3E}">
        <p14:creationId xmlns:p14="http://schemas.microsoft.com/office/powerpoint/2010/main" val="1200540712"/>
      </p:ext>
    </p:extLst>
  </p:cSld>
  <p:clrMapOvr>
    <a:masterClrMapping/>
  </p:clrMapOvr>
  <p:transition spd="slow"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BIM pro zúčastněné profese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692275"/>
            <a:ext cx="8194716" cy="4741979"/>
          </a:xfrm>
        </p:spPr>
        <p:txBody>
          <a:bodyPr/>
          <a:lstStyle/>
          <a:p>
            <a:r>
              <a:rPr lang="cs-CZ" b="1" dirty="0"/>
              <a:t>Specifika pro dopravní stavby a další druhy infrastrukturních a speciálních staveb </a:t>
            </a:r>
            <a:endParaRPr lang="en-US" dirty="0"/>
          </a:p>
          <a:p>
            <a:pPr lvl="1"/>
            <a:r>
              <a:rPr lang="cs-CZ" dirty="0"/>
              <a:t>Modelování staveb s použitím vhodných SW ve více než dvou rozměrech je způsob práce známý pro celou řadu projektových kanceláří, geodetických firem a zhotovitelů dopravních staveb. </a:t>
            </a:r>
            <a:endParaRPr lang="en-US" dirty="0"/>
          </a:p>
          <a:p>
            <a:pPr lvl="1"/>
            <a:r>
              <a:rPr lang="cs-CZ" dirty="0"/>
              <a:t>Především na významnějších projektech je pomocí této metody dosahováno vyšší efektivity pro přípravu dokumentace stavby, nižšího množství chyb a přípravy podkladů pro geodetické práce a automatizace procesů výstavby. </a:t>
            </a:r>
            <a:endParaRPr lang="en-US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10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</a:t>
            </a:r>
            <a:r>
              <a:rPr lang="cs-CZ" dirty="0"/>
              <a:t>		www.VSTECB.cz</a:t>
            </a:r>
          </a:p>
        </p:txBody>
      </p:sp>
    </p:spTree>
    <p:extLst>
      <p:ext uri="{BB962C8B-B14F-4D97-AF65-F5344CB8AC3E}">
        <p14:creationId xmlns:p14="http://schemas.microsoft.com/office/powerpoint/2010/main" val="1200540712"/>
      </p:ext>
    </p:extLst>
  </p:cSld>
  <p:clrMapOvr>
    <a:masterClrMapping/>
  </p:clrMapOvr>
  <p:transition spd="slow"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82825"/>
            <a:ext cx="9144000" cy="23002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/>
              <a:t>Děkuji za pozornost</a:t>
            </a:r>
            <a:b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12290" name="Obrázek 3">
            <a:extLst>
              <a:ext uri="{FF2B5EF4-FFF2-40B4-BE49-F238E27FC236}">
                <a16:creationId xmlns:a16="http://schemas.microsoft.com/office/drawing/2014/main" id="{D821E6C9-A6C4-FA4F-B59C-4B1B4BCE6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0" y="17684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								</a:t>
            </a:r>
          </a:p>
        </p:txBody>
      </p:sp>
      <p:sp>
        <p:nvSpPr>
          <p:cNvPr id="12293" name="Obdélník 2">
            <a:extLst>
              <a:ext uri="{FF2B5EF4-FFF2-40B4-BE49-F238E27FC236}">
                <a16:creationId xmlns:a16="http://schemas.microsoft.com/office/drawing/2014/main" id="{73229695-8A7F-9A48-B36C-61F6DD80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0" y="4979988"/>
            <a:ext cx="184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r>
              <a:rPr lang="cs-CZ" altLang="cs-CZ"/>
              <a:t>www.VSTECB.cz</a:t>
            </a:r>
          </a:p>
        </p:txBody>
      </p:sp>
      <p:sp>
        <p:nvSpPr>
          <p:cNvPr id="12294" name="Obdélník 6">
            <a:extLst>
              <a:ext uri="{FF2B5EF4-FFF2-40B4-BE49-F238E27FC236}">
                <a16:creationId xmlns:a16="http://schemas.microsoft.com/office/drawing/2014/main" id="{CA32D294-5702-1A46-8E39-0799E8F81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1050" y="4378325"/>
            <a:ext cx="22706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r>
              <a:rPr lang="cs-CZ" altLang="cs-CZ" dirty="0" err="1"/>
              <a:t>info@mail.vstecb.cz</a:t>
            </a:r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BIM pro zúčastněné profese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692275"/>
            <a:ext cx="8194716" cy="4741979"/>
          </a:xfrm>
        </p:spPr>
        <p:txBody>
          <a:bodyPr/>
          <a:lstStyle/>
          <a:p>
            <a:pPr lvl="1"/>
            <a:r>
              <a:rPr lang="cs-CZ" u="sng" dirty="0"/>
              <a:t>Stavebník (investor)</a:t>
            </a:r>
            <a:endParaRPr lang="en-US" dirty="0"/>
          </a:p>
          <a:p>
            <a:pPr lvl="2"/>
            <a:r>
              <a:rPr lang="cs-CZ" dirty="0"/>
              <a:t>možnost kontroly projektu a jeho nákladů ve všech jeho fázích </a:t>
            </a:r>
            <a:endParaRPr lang="en-US" dirty="0"/>
          </a:p>
          <a:p>
            <a:pPr lvl="2"/>
            <a:r>
              <a:rPr lang="cs-CZ" dirty="0"/>
              <a:t>rychlejší zapracování požadavků a změn </a:t>
            </a:r>
            <a:endParaRPr lang="en-US" dirty="0"/>
          </a:p>
          <a:p>
            <a:pPr lvl="2"/>
            <a:r>
              <a:rPr lang="cs-CZ" dirty="0"/>
              <a:t>informace zásadní pro rozhodování jsou k dispozici v dřívějších fázích </a:t>
            </a:r>
            <a:endParaRPr lang="en-US" dirty="0"/>
          </a:p>
          <a:p>
            <a:pPr lvl="2"/>
            <a:r>
              <a:rPr lang="cs-CZ" dirty="0"/>
              <a:t>snadnější komunikace s ostatními účastníky </a:t>
            </a:r>
            <a:endParaRPr lang="en-US" dirty="0"/>
          </a:p>
          <a:p>
            <a:pPr lvl="2"/>
            <a:r>
              <a:rPr lang="cs-CZ" dirty="0"/>
              <a:t>možnost zlepšit kvalitu staveb díky SW validaci parametrů a vlastností použitých stavebních materiálů, konstrukcí a výrobků a jejich souladu s platnými normami</a:t>
            </a:r>
            <a:endParaRPr lang="en-US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</a:t>
            </a:r>
            <a:r>
              <a:rPr lang="cs-CZ" dirty="0"/>
              <a:t>		www.VSTECB.cz</a:t>
            </a:r>
          </a:p>
        </p:txBody>
      </p:sp>
    </p:spTree>
    <p:extLst>
      <p:ext uri="{BB962C8B-B14F-4D97-AF65-F5344CB8AC3E}">
        <p14:creationId xmlns:p14="http://schemas.microsoft.com/office/powerpoint/2010/main" val="460493379"/>
      </p:ext>
    </p:extLst>
  </p:cSld>
  <p:clrMapOvr>
    <a:masterClrMapping/>
  </p:clrMapOvr>
  <p:transition spd="slow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BIM pro zúčastněné profese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692275"/>
            <a:ext cx="8194716" cy="4741979"/>
          </a:xfrm>
        </p:spPr>
        <p:txBody>
          <a:bodyPr/>
          <a:lstStyle/>
          <a:p>
            <a:pPr lvl="1"/>
            <a:r>
              <a:rPr lang="cs-CZ" u="sng" dirty="0"/>
              <a:t>Projektant / Hlavní projektant (Architekt, Inženýr, Technik)</a:t>
            </a:r>
            <a:endParaRPr lang="en-US" dirty="0"/>
          </a:p>
          <a:p>
            <a:pPr lvl="2"/>
            <a:r>
              <a:rPr lang="cs-CZ" dirty="0"/>
              <a:t>pohodlnější nástroje pro práci </a:t>
            </a:r>
            <a:endParaRPr lang="en-US" dirty="0"/>
          </a:p>
          <a:p>
            <a:pPr lvl="2"/>
            <a:r>
              <a:rPr lang="cs-CZ" dirty="0"/>
              <a:t>snadnější modifikace návrhu na základě požadavků stavebníka, statika atd.</a:t>
            </a:r>
            <a:endParaRPr lang="en-US" dirty="0"/>
          </a:p>
          <a:p>
            <a:pPr lvl="2"/>
            <a:r>
              <a:rPr lang="cs-CZ" dirty="0"/>
              <a:t>snadnější vytváření variant </a:t>
            </a:r>
            <a:endParaRPr lang="en-US" dirty="0"/>
          </a:p>
          <a:p>
            <a:pPr lvl="2"/>
            <a:r>
              <a:rPr lang="cs-CZ" dirty="0"/>
              <a:t>rychlé vizualizace (není třeba znovu vytvářet 3D model) </a:t>
            </a:r>
            <a:endParaRPr lang="en-US" dirty="0"/>
          </a:p>
          <a:p>
            <a:pPr lvl="2"/>
            <a:r>
              <a:rPr lang="cs-CZ" dirty="0"/>
              <a:t>rychlá odezva od statika k možnostem konstrukce </a:t>
            </a:r>
            <a:endParaRPr lang="en-US" dirty="0"/>
          </a:p>
          <a:p>
            <a:pPr lvl="2"/>
            <a:r>
              <a:rPr lang="cs-CZ" dirty="0"/>
              <a:t>rychlé energetické analýzy </a:t>
            </a:r>
            <a:endParaRPr lang="en-US" dirty="0"/>
          </a:p>
          <a:p>
            <a:pPr lvl="2"/>
            <a:r>
              <a:rPr lang="cs-CZ" dirty="0"/>
              <a:t>plynulý přechod od koncepčního modelu ke specifickému </a:t>
            </a:r>
            <a:endParaRPr lang="en-US" dirty="0"/>
          </a:p>
          <a:p>
            <a:pPr lvl="2"/>
            <a:r>
              <a:rPr lang="cs-CZ" dirty="0"/>
              <a:t>eliminace rizika konstrukčních kolizí</a:t>
            </a:r>
            <a:endParaRPr lang="en-US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2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</a:t>
            </a:r>
            <a:r>
              <a:rPr lang="cs-CZ" dirty="0"/>
              <a:t>		www.VSTECB.cz</a:t>
            </a:r>
          </a:p>
        </p:txBody>
      </p:sp>
    </p:spTree>
    <p:extLst>
      <p:ext uri="{BB962C8B-B14F-4D97-AF65-F5344CB8AC3E}">
        <p14:creationId xmlns:p14="http://schemas.microsoft.com/office/powerpoint/2010/main" val="1328444798"/>
      </p:ext>
    </p:extLst>
  </p:cSld>
  <p:clrMapOvr>
    <a:masterClrMapping/>
  </p:clrMapOvr>
  <p:transition spd="slow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BIM pro zúčastněné profese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692275"/>
            <a:ext cx="8194716" cy="4741979"/>
          </a:xfrm>
        </p:spPr>
        <p:txBody>
          <a:bodyPr/>
          <a:lstStyle/>
          <a:p>
            <a:pPr lvl="1"/>
            <a:r>
              <a:rPr lang="cs-CZ" u="sng" dirty="0"/>
              <a:t>Projektant stavební části</a:t>
            </a:r>
            <a:endParaRPr lang="en-US" dirty="0"/>
          </a:p>
          <a:p>
            <a:pPr lvl="2"/>
            <a:r>
              <a:rPr lang="cs-CZ" dirty="0"/>
              <a:t>snadnější komunikace s projektantem / hlavním projektantem nad jedním modelem </a:t>
            </a:r>
            <a:endParaRPr lang="en-US" dirty="0"/>
          </a:p>
          <a:p>
            <a:pPr lvl="2"/>
            <a:r>
              <a:rPr lang="cs-CZ" dirty="0"/>
              <a:t>snadnější zapracování změn </a:t>
            </a:r>
            <a:endParaRPr lang="en-US" dirty="0"/>
          </a:p>
          <a:p>
            <a:pPr lvl="2"/>
            <a:r>
              <a:rPr lang="cs-CZ" dirty="0"/>
              <a:t>snadnější komunikace se stavebníkem</a:t>
            </a:r>
            <a:endParaRPr lang="en-US" dirty="0"/>
          </a:p>
          <a:p>
            <a:pPr lvl="1"/>
            <a:r>
              <a:rPr lang="cs-CZ" u="sng" dirty="0"/>
              <a:t>Projektant TZB a technologické části staveb</a:t>
            </a:r>
            <a:endParaRPr lang="en-US" dirty="0"/>
          </a:p>
          <a:p>
            <a:pPr lvl="2"/>
            <a:r>
              <a:rPr lang="cs-CZ" dirty="0"/>
              <a:t>snadnější komunikace s projektantem / hlavním projektantem, statikem a projektantem stavební části nad jedním modelem </a:t>
            </a:r>
            <a:endParaRPr lang="en-US" dirty="0"/>
          </a:p>
          <a:p>
            <a:pPr lvl="2"/>
            <a:r>
              <a:rPr lang="cs-CZ" dirty="0"/>
              <a:t>snadnější zapracování změn</a:t>
            </a:r>
            <a:endParaRPr lang="en-US" dirty="0"/>
          </a:p>
          <a:p>
            <a:pPr lvl="2"/>
            <a:r>
              <a:rPr lang="cs-CZ" dirty="0"/>
              <a:t>snadnější komunikace se stavebníkem </a:t>
            </a:r>
            <a:endParaRPr lang="en-US" dirty="0"/>
          </a:p>
          <a:p>
            <a:pPr lvl="2"/>
            <a:r>
              <a:rPr lang="cs-CZ" dirty="0"/>
              <a:t>úspora při vytváření analytického modelu </a:t>
            </a:r>
            <a:endParaRPr lang="en-US" dirty="0"/>
          </a:p>
          <a:p>
            <a:pPr lvl="2"/>
            <a:r>
              <a:rPr lang="cs-CZ" dirty="0"/>
              <a:t>možnost variantního řešení </a:t>
            </a:r>
            <a:endParaRPr lang="en-US" dirty="0"/>
          </a:p>
          <a:p>
            <a:pPr lvl="2"/>
            <a:r>
              <a:rPr lang="cs-CZ" dirty="0"/>
              <a:t>možnost energetických simulací</a:t>
            </a:r>
            <a:endParaRPr lang="en-US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3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</a:t>
            </a:r>
            <a:r>
              <a:rPr lang="cs-CZ" dirty="0"/>
              <a:t>		www.VSTECB.cz</a:t>
            </a:r>
          </a:p>
        </p:txBody>
      </p:sp>
    </p:spTree>
    <p:extLst>
      <p:ext uri="{BB962C8B-B14F-4D97-AF65-F5344CB8AC3E}">
        <p14:creationId xmlns:p14="http://schemas.microsoft.com/office/powerpoint/2010/main" val="1200540712"/>
      </p:ext>
    </p:extLst>
  </p:cSld>
  <p:clrMapOvr>
    <a:masterClrMapping/>
  </p:clrMapOvr>
  <p:transition spd="slow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BIM pro zúčastněné profese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692275"/>
            <a:ext cx="8194716" cy="4741979"/>
          </a:xfrm>
        </p:spPr>
        <p:txBody>
          <a:bodyPr/>
          <a:lstStyle/>
          <a:p>
            <a:pPr lvl="1"/>
            <a:r>
              <a:rPr lang="cs-CZ" u="sng" dirty="0"/>
              <a:t>Statik</a:t>
            </a:r>
            <a:endParaRPr lang="en-US" dirty="0"/>
          </a:p>
          <a:p>
            <a:pPr lvl="2"/>
            <a:r>
              <a:rPr lang="cs-CZ" dirty="0"/>
              <a:t>snadnější komunikace s projektantem / hlavním projektantem a projektantem stavební části nad jedním modelem </a:t>
            </a:r>
            <a:endParaRPr lang="en-US" dirty="0"/>
          </a:p>
          <a:p>
            <a:pPr lvl="2"/>
            <a:r>
              <a:rPr lang="cs-CZ" dirty="0"/>
              <a:t>snadnější zapracování změn </a:t>
            </a:r>
            <a:endParaRPr lang="en-US" dirty="0"/>
          </a:p>
          <a:p>
            <a:pPr lvl="2"/>
            <a:r>
              <a:rPr lang="cs-CZ" dirty="0"/>
              <a:t>snadnější komunikace s investorem </a:t>
            </a:r>
            <a:endParaRPr lang="en-US" dirty="0"/>
          </a:p>
          <a:p>
            <a:pPr lvl="2"/>
            <a:r>
              <a:rPr lang="cs-CZ" dirty="0"/>
              <a:t>úspora při vytváření analytického modelu</a:t>
            </a:r>
            <a:endParaRPr lang="en-US" dirty="0"/>
          </a:p>
          <a:p>
            <a:pPr lvl="1"/>
            <a:r>
              <a:rPr lang="cs-CZ" u="sng" dirty="0"/>
              <a:t>Technický a autorský dozor</a:t>
            </a:r>
            <a:endParaRPr lang="en-US" dirty="0"/>
          </a:p>
          <a:p>
            <a:pPr lvl="2"/>
            <a:r>
              <a:rPr lang="cs-CZ" dirty="0"/>
              <a:t>snadnější kontrola skutečného stavu podle modelu BIM </a:t>
            </a:r>
            <a:endParaRPr lang="en-US" dirty="0"/>
          </a:p>
          <a:p>
            <a:pPr lvl="2"/>
            <a:r>
              <a:rPr lang="cs-CZ" dirty="0"/>
              <a:t>snadnější komunikace s ostatními účastníky </a:t>
            </a:r>
            <a:endParaRPr lang="en-US" dirty="0"/>
          </a:p>
          <a:p>
            <a:pPr lvl="2"/>
            <a:r>
              <a:rPr lang="cs-CZ" dirty="0"/>
              <a:t>lepší možnost zaznamenání požadavků na úpravy a změny </a:t>
            </a:r>
            <a:endParaRPr lang="en-US" dirty="0"/>
          </a:p>
          <a:p>
            <a:pPr lvl="2"/>
            <a:r>
              <a:rPr lang="cs-CZ" dirty="0"/>
              <a:t>snížení rizika špatného přenosu informací</a:t>
            </a:r>
            <a:endParaRPr lang="en-US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4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</a:t>
            </a:r>
            <a:r>
              <a:rPr lang="cs-CZ" dirty="0"/>
              <a:t>		www.VSTECB.cz</a:t>
            </a:r>
          </a:p>
        </p:txBody>
      </p:sp>
    </p:spTree>
    <p:extLst>
      <p:ext uri="{BB962C8B-B14F-4D97-AF65-F5344CB8AC3E}">
        <p14:creationId xmlns:p14="http://schemas.microsoft.com/office/powerpoint/2010/main" val="1200540712"/>
      </p:ext>
    </p:extLst>
  </p:cSld>
  <p:clrMapOvr>
    <a:masterClrMapping/>
  </p:clrMapOvr>
  <p:transition spd="slow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BIM pro zúčastněné profese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692275"/>
            <a:ext cx="8194716" cy="4741979"/>
          </a:xfrm>
        </p:spPr>
        <p:txBody>
          <a:bodyPr/>
          <a:lstStyle/>
          <a:p>
            <a:pPr lvl="1"/>
            <a:r>
              <a:rPr lang="cs-CZ" u="sng" dirty="0"/>
              <a:t>Rozpočtář</a:t>
            </a:r>
            <a:endParaRPr lang="en-US" dirty="0"/>
          </a:p>
          <a:p>
            <a:pPr lvl="2"/>
            <a:r>
              <a:rPr lang="cs-CZ" dirty="0"/>
              <a:t>úspora času díky automaticky generovaným podkladům pro vytvoření soupisu stavebních prací, dodávek a služeb, včetně změnových řízení </a:t>
            </a:r>
            <a:endParaRPr lang="en-US" dirty="0"/>
          </a:p>
          <a:p>
            <a:pPr lvl="2"/>
            <a:r>
              <a:rPr lang="cs-CZ" dirty="0"/>
              <a:t>neustálý přístup k aktuálním informacím – přesnější ocenění </a:t>
            </a:r>
            <a:endParaRPr lang="en-US" dirty="0"/>
          </a:p>
          <a:p>
            <a:pPr lvl="2"/>
            <a:r>
              <a:rPr lang="cs-CZ" dirty="0"/>
              <a:t>možnost rychlé tvorby nákladových variant pro rozhodování</a:t>
            </a:r>
            <a:endParaRPr lang="en-US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5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</a:t>
            </a:r>
            <a:r>
              <a:rPr lang="cs-CZ" dirty="0"/>
              <a:t>		www.VSTECB.cz</a:t>
            </a:r>
          </a:p>
        </p:txBody>
      </p:sp>
    </p:spTree>
    <p:extLst>
      <p:ext uri="{BB962C8B-B14F-4D97-AF65-F5344CB8AC3E}">
        <p14:creationId xmlns:p14="http://schemas.microsoft.com/office/powerpoint/2010/main" val="1200540712"/>
      </p:ext>
    </p:extLst>
  </p:cSld>
  <p:clrMapOvr>
    <a:masterClrMapping/>
  </p:clrMapOvr>
  <p:transition spd="slow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BIM pro zúčastněné profese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692275"/>
            <a:ext cx="8194716" cy="4741979"/>
          </a:xfrm>
        </p:spPr>
        <p:txBody>
          <a:bodyPr/>
          <a:lstStyle/>
          <a:p>
            <a:pPr lvl="1"/>
            <a:r>
              <a:rPr lang="cs-CZ" u="sng" dirty="0"/>
              <a:t>Zhotovitel</a:t>
            </a:r>
            <a:endParaRPr lang="en-US" dirty="0"/>
          </a:p>
          <a:p>
            <a:pPr lvl="2"/>
            <a:r>
              <a:rPr lang="cs-CZ" dirty="0"/>
              <a:t>přístup k vždy aktuální dokumentaci </a:t>
            </a:r>
            <a:endParaRPr lang="en-US" dirty="0"/>
          </a:p>
          <a:p>
            <a:pPr lvl="2"/>
            <a:r>
              <a:rPr lang="cs-CZ" dirty="0"/>
              <a:t>snadnější komunikace s projektanty jednotlivých profesí nad jedním modelem</a:t>
            </a:r>
            <a:endParaRPr lang="en-US" dirty="0"/>
          </a:p>
          <a:p>
            <a:pPr lvl="2"/>
            <a:r>
              <a:rPr lang="cs-CZ" dirty="0"/>
              <a:t>kontrola dodržování časového a finančního plánu </a:t>
            </a:r>
            <a:endParaRPr lang="en-US" dirty="0"/>
          </a:p>
          <a:p>
            <a:pPr lvl="2"/>
            <a:r>
              <a:rPr lang="cs-CZ" dirty="0"/>
              <a:t>zmenšení počtu řešení kolizí zjištěných až při provádění stavby </a:t>
            </a:r>
            <a:endParaRPr lang="en-US" dirty="0"/>
          </a:p>
          <a:p>
            <a:pPr lvl="2"/>
            <a:r>
              <a:rPr lang="cs-CZ" dirty="0"/>
              <a:t>možnost přípravy prefabrikace </a:t>
            </a:r>
            <a:endParaRPr lang="en-US" dirty="0"/>
          </a:p>
          <a:p>
            <a:pPr lvl="2"/>
            <a:r>
              <a:rPr lang="cs-CZ" dirty="0"/>
              <a:t>snadnější a přehlednější rozpis dodávek a prací realizovaných subdodavateli, jejich koordinace a kontrola </a:t>
            </a:r>
            <a:endParaRPr lang="en-US" dirty="0"/>
          </a:p>
          <a:p>
            <a:pPr lvl="2"/>
            <a:r>
              <a:rPr lang="cs-CZ" dirty="0"/>
              <a:t>zpřesnění objednávání materiálu a tím nižší produkce odpadu</a:t>
            </a:r>
            <a:endParaRPr lang="en-US" dirty="0"/>
          </a:p>
          <a:p>
            <a:pPr lvl="2"/>
            <a:r>
              <a:rPr lang="cs-CZ" dirty="0"/>
              <a:t>přehlednější evidence dat pro finanční controlling (plán </a:t>
            </a:r>
            <a:r>
              <a:rPr lang="cs-CZ" dirty="0" err="1"/>
              <a:t>x</a:t>
            </a:r>
            <a:r>
              <a:rPr lang="cs-CZ" dirty="0"/>
              <a:t> skutečnost) </a:t>
            </a:r>
            <a:endParaRPr lang="en-US" dirty="0"/>
          </a:p>
          <a:p>
            <a:pPr lvl="2"/>
            <a:r>
              <a:rPr lang="cs-CZ" dirty="0"/>
              <a:t>rychlá klasifikace jednotlivých stavebních prvků díky jejich snazší vizualizaci v modelu</a:t>
            </a:r>
            <a:endParaRPr lang="en-US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6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</a:t>
            </a:r>
            <a:r>
              <a:rPr lang="cs-CZ" dirty="0"/>
              <a:t>		www.VSTECB.cz</a:t>
            </a:r>
          </a:p>
        </p:txBody>
      </p:sp>
    </p:spTree>
    <p:extLst>
      <p:ext uri="{BB962C8B-B14F-4D97-AF65-F5344CB8AC3E}">
        <p14:creationId xmlns:p14="http://schemas.microsoft.com/office/powerpoint/2010/main" val="1200540712"/>
      </p:ext>
    </p:extLst>
  </p:cSld>
  <p:clrMapOvr>
    <a:masterClrMapping/>
  </p:clrMapOvr>
  <p:transition spd="slow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BIM pro zúčastněné profese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692275"/>
            <a:ext cx="8194716" cy="4741979"/>
          </a:xfrm>
        </p:spPr>
        <p:txBody>
          <a:bodyPr/>
          <a:lstStyle/>
          <a:p>
            <a:pPr lvl="1"/>
            <a:r>
              <a:rPr lang="cs-CZ" u="sng" dirty="0" err="1"/>
              <a:t>Facility</a:t>
            </a:r>
            <a:r>
              <a:rPr lang="cs-CZ" u="sng" dirty="0"/>
              <a:t> </a:t>
            </a:r>
            <a:r>
              <a:rPr lang="cs-CZ" u="sng" dirty="0" err="1"/>
              <a:t>manager</a:t>
            </a:r>
            <a:endParaRPr lang="en-US" dirty="0"/>
          </a:p>
          <a:p>
            <a:pPr lvl="2"/>
            <a:r>
              <a:rPr lang="cs-CZ" dirty="0"/>
              <a:t>aktuální model budovy naplněný informacemi o jednotlivých stavebních výrobcích a prvcích včetně dodavatele a informací o jejich údržbě </a:t>
            </a:r>
            <a:endParaRPr lang="en-US" dirty="0"/>
          </a:p>
          <a:p>
            <a:pPr lvl="2"/>
            <a:r>
              <a:rPr lang="cs-CZ" dirty="0"/>
              <a:t>jednoduché vykazování stavebních výrobků a prvků, atd. </a:t>
            </a:r>
            <a:endParaRPr lang="en-US" dirty="0"/>
          </a:p>
          <a:p>
            <a:pPr lvl="2"/>
            <a:r>
              <a:rPr lang="cs-CZ" dirty="0"/>
              <a:t>možnost rozšíření modelu o specifická data pro FM </a:t>
            </a:r>
            <a:endParaRPr lang="en-US" dirty="0"/>
          </a:p>
          <a:p>
            <a:pPr lvl="2"/>
            <a:r>
              <a:rPr lang="cs-CZ" dirty="0"/>
              <a:t>zjednodušené rozhodování při provozu, údržbě a změnách dokončené stavby</a:t>
            </a:r>
            <a:endParaRPr lang="en-US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7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 </a:t>
            </a:r>
            <a:r>
              <a:rPr lang="cs-CZ" dirty="0"/>
              <a:t>		www.VSTECB.cz</a:t>
            </a:r>
          </a:p>
        </p:txBody>
      </p:sp>
    </p:spTree>
    <p:extLst>
      <p:ext uri="{BB962C8B-B14F-4D97-AF65-F5344CB8AC3E}">
        <p14:creationId xmlns:p14="http://schemas.microsoft.com/office/powerpoint/2010/main" val="1200540712"/>
      </p:ext>
    </p:extLst>
  </p:cSld>
  <p:clrMapOvr>
    <a:masterClrMapping/>
  </p:clrMapOvr>
  <p:transition spd="slow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BIM pro zúčastněné profese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0917" y="1336675"/>
            <a:ext cx="8194716" cy="4741979"/>
          </a:xfrm>
        </p:spPr>
        <p:txBody>
          <a:bodyPr/>
          <a:lstStyle/>
          <a:p>
            <a:pPr lvl="1"/>
            <a:r>
              <a:rPr lang="cs-CZ" u="sng" dirty="0"/>
              <a:t>Veřejná správa</a:t>
            </a:r>
            <a:endParaRPr lang="en-US" dirty="0"/>
          </a:p>
          <a:p>
            <a:pPr lvl="2"/>
            <a:r>
              <a:rPr lang="cs-CZ" dirty="0"/>
              <a:t>všechny přínosy, které platí pro investora </a:t>
            </a:r>
            <a:endParaRPr lang="en-US" dirty="0"/>
          </a:p>
          <a:p>
            <a:pPr lvl="2"/>
            <a:r>
              <a:rPr lang="cs-CZ" dirty="0"/>
              <a:t>možnost automatické kontroly souladu návrhu s požadavky závazných předpisů</a:t>
            </a:r>
            <a:endParaRPr lang="en-US" dirty="0"/>
          </a:p>
          <a:p>
            <a:pPr lvl="2"/>
            <a:r>
              <a:rPr lang="cs-CZ" dirty="0"/>
              <a:t>efektivnější využití veřejných finančních prostředků </a:t>
            </a:r>
            <a:endParaRPr lang="en-US" dirty="0"/>
          </a:p>
          <a:p>
            <a:pPr lvl="2"/>
            <a:r>
              <a:rPr lang="cs-CZ" dirty="0"/>
              <a:t>snížení rizika překročení nákladů u veřejných zakázek na stavební práce </a:t>
            </a:r>
            <a:endParaRPr lang="en-US" dirty="0"/>
          </a:p>
          <a:p>
            <a:pPr lvl="2"/>
            <a:r>
              <a:rPr lang="cs-CZ" dirty="0"/>
              <a:t>zvýšení transparentnosti stavebních projektů</a:t>
            </a:r>
            <a:endParaRPr lang="en-US" dirty="0"/>
          </a:p>
          <a:p>
            <a:pPr lvl="2"/>
            <a:r>
              <a:rPr lang="cs-CZ" dirty="0"/>
              <a:t>možnost jednodušší simulace energetické náročnosti stavby a optimalizace energetické účinnosti </a:t>
            </a:r>
            <a:endParaRPr lang="en-US" dirty="0"/>
          </a:p>
          <a:p>
            <a:pPr lvl="2"/>
            <a:r>
              <a:rPr lang="cs-CZ" dirty="0"/>
              <a:t>možnost propojení různých registrů státní správy souvisejících s výstavbou pro lepší plánování infrastruktury </a:t>
            </a:r>
            <a:endParaRPr lang="en-US" dirty="0"/>
          </a:p>
          <a:p>
            <a:pPr lvl="2"/>
            <a:r>
              <a:rPr lang="cs-CZ" dirty="0"/>
              <a:t>jednodušší a důvěryhodnější komunikace a prezentace záměrů při veřejných projednáních </a:t>
            </a:r>
            <a:endParaRPr lang="en-US" dirty="0"/>
          </a:p>
          <a:p>
            <a:pPr lvl="2"/>
            <a:r>
              <a:rPr lang="cs-CZ" dirty="0"/>
              <a:t>podpora rozvoje datové základny národní infrastruktury pro prostorové informace</a:t>
            </a:r>
            <a:endParaRPr lang="en-US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8		</a:t>
            </a:r>
            <a:r>
              <a:rPr lang="cs-CZ" sz="1400" dirty="0">
                <a:solidFill>
                  <a:prstClr val="white"/>
                </a:solidFill>
              </a:rPr>
              <a:t>Kurzy pro společnost 4.0, CZ.02.2.69/0.0/0.0/16_031/0011591		</a:t>
            </a:r>
            <a:r>
              <a:rPr lang="cs-CZ" dirty="0"/>
              <a:t>www.VSTECB.cz</a:t>
            </a:r>
          </a:p>
        </p:txBody>
      </p:sp>
    </p:spTree>
    <p:extLst>
      <p:ext uri="{BB962C8B-B14F-4D97-AF65-F5344CB8AC3E}">
        <p14:creationId xmlns:p14="http://schemas.microsoft.com/office/powerpoint/2010/main" val="1200540712"/>
      </p:ext>
    </p:extLst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7027</TotalTime>
  <Words>833</Words>
  <Application>Microsoft Office PowerPoint</Application>
  <PresentationFormat>Předvádění na obrazovce (4:3)</PresentationFormat>
  <Paragraphs>98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Trebuchet MS</vt:lpstr>
      <vt:lpstr>Motiv Office</vt:lpstr>
      <vt:lpstr>Využití BIM v životním cyklu stavby</vt:lpstr>
      <vt:lpstr>BIM pro zúčastněné profese</vt:lpstr>
      <vt:lpstr>BIM pro zúčastněné profese</vt:lpstr>
      <vt:lpstr>BIM pro zúčastněné profese</vt:lpstr>
      <vt:lpstr>BIM pro zúčastněné profese</vt:lpstr>
      <vt:lpstr>BIM pro zúčastněné profese</vt:lpstr>
      <vt:lpstr>BIM pro zúčastněné profese</vt:lpstr>
      <vt:lpstr>BIM pro zúčastněné profese</vt:lpstr>
      <vt:lpstr>BIM pro zúčastněné profese</vt:lpstr>
      <vt:lpstr>BIM pro zúčastněné profese</vt:lpstr>
      <vt:lpstr>BIM pro zúčastněné profese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Monika</dc:creator>
  <cp:lastModifiedBy>Anežka Štrynková</cp:lastModifiedBy>
  <cp:revision>288</cp:revision>
  <dcterms:created xsi:type="dcterms:W3CDTF">2015-10-09T09:08:26Z</dcterms:created>
  <dcterms:modified xsi:type="dcterms:W3CDTF">2020-06-11T06:55:29Z</dcterms:modified>
</cp:coreProperties>
</file>