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5"/>
  </p:notesMasterIdLst>
  <p:sldIdLst>
    <p:sldId id="256" r:id="rId2"/>
    <p:sldId id="380" r:id="rId3"/>
    <p:sldId id="381" r:id="rId4"/>
    <p:sldId id="382" r:id="rId5"/>
    <p:sldId id="384" r:id="rId6"/>
    <p:sldId id="385" r:id="rId7"/>
    <p:sldId id="390" r:id="rId8"/>
    <p:sldId id="383" r:id="rId9"/>
    <p:sldId id="386" r:id="rId10"/>
    <p:sldId id="387" r:id="rId11"/>
    <p:sldId id="388" r:id="rId12"/>
    <p:sldId id="389" r:id="rId13"/>
    <p:sldId id="293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11. 6. 2020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9092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1205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Základní orientace v BIM, dlouhodobé přínosy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58" y="949819"/>
            <a:ext cx="580253" cy="58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39B971B-5757-43B6-9AE1-3D153C806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3" y="60116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Co by měl BEP obsahovat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Identifikace BIM cílů a jeho využití (definování hodnot a přínosů)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Definice účastníků projektu, jejich kompetence a zodpovědnosti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Navržení BIM postupů a procesů (procesní mapy, procesy a vzájemné propojení činností)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Stanovení informačních výměn a softwarových nástrojů 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Definování podpůrné infrastruktury implementace (postupy v komunikaci, způsob dodání projektu, postupy pro kontrolu kvality apod.)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Způsob údržby BIM modelu a správy dat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Stanovení úrovně detailu pro jednotlivé části a profese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363386990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Softwarová řešení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6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273081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SW a úrovně rozvoje BIM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/>
              <a:t>11</a:t>
            </a:r>
            <a:r>
              <a:rPr lang="cs-CZ" dirty="0"/>
              <a:t>	</a:t>
            </a:r>
            <a:r>
              <a:rPr lang="cs-CZ"/>
              <a:t>	</a:t>
            </a:r>
            <a:r>
              <a:rPr lang="cs-CZ" sz="140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/>
              <a:t>	www</a:t>
            </a:r>
            <a:r>
              <a:rPr lang="cs-CZ" dirty="0" err="1"/>
              <a:t>.VSTECB.cz</a:t>
            </a:r>
            <a:endParaRPr lang="cs-CZ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1" r="-4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801103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27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err="1"/>
              <a:t>info@mail.vstecb.cz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573742"/>
            <a:ext cx="8194716" cy="4741979"/>
          </a:xfrm>
        </p:spPr>
        <p:txBody>
          <a:bodyPr/>
          <a:lstStyle/>
          <a:p>
            <a:pPr lvl="0"/>
            <a:r>
              <a:rPr lang="cs-CZ" sz="1600" dirty="0"/>
              <a:t>Stavebnictví je strategicky důležité odvětví pro hospodářství každého státu, co se týče produkce, vytváření pracovních míst a výstavby i údržby veřejného prostranství. </a:t>
            </a:r>
            <a:endParaRPr lang="en-US" sz="1600" dirty="0"/>
          </a:p>
          <a:p>
            <a:pPr lvl="0"/>
            <a:r>
              <a:rPr lang="cs-CZ" sz="1600" dirty="0"/>
              <a:t>Jedno z nejméně digitalizovaných odvětví se stagnující mírou produktivity práce - systémové nedostatky týkající se míry spolupráce, špatné správy informací a nedostatečných investic do technologií, výzkumu a vývoje, nízká efektivita vynaložených veřejných financí a vyšší finanční riziko kvůli možným nepředvídatelným překročením výdajů, opožděným dodávkám staveb veřejné infrastruktury a dodatečným změnám dokumentace stavby. </a:t>
            </a:r>
            <a:endParaRPr lang="en-US" sz="1600" dirty="0"/>
          </a:p>
          <a:p>
            <a:pPr lvl="0"/>
            <a:r>
              <a:rPr lang="cs-CZ" sz="1600" dirty="0"/>
              <a:t>BIM = efektivní nástroj pro naplnění principů udržitelné výstavby v celém životním cyklu stavby. </a:t>
            </a:r>
            <a:endParaRPr lang="en-US" sz="1600" dirty="0"/>
          </a:p>
          <a:p>
            <a:pPr lvl="0"/>
            <a:r>
              <a:rPr lang="cs-CZ" sz="1600" dirty="0"/>
              <a:t>Stavebnictví 4.0 (Obdoba Průmyslu 4.0) = digitalizace</a:t>
            </a:r>
            <a:endParaRPr lang="en-US" sz="1600" dirty="0"/>
          </a:p>
          <a:p>
            <a:pPr lvl="0"/>
            <a:r>
              <a:rPr lang="cs-CZ" sz="1600" dirty="0"/>
              <a:t>BIM – globální jazyk v odvětví stavebnictví (spolupráce překračující hranice území)</a:t>
            </a:r>
            <a:endParaRPr lang="en-US" sz="1600" dirty="0"/>
          </a:p>
          <a:p>
            <a:pPr lvl="0"/>
            <a:r>
              <a:rPr lang="cs-CZ" sz="1600" dirty="0"/>
              <a:t>EU reaguje na trend BIM z důvodu udržení konkurenceschopnosti</a:t>
            </a:r>
            <a:endParaRPr lang="en-US" sz="1600" dirty="0"/>
          </a:p>
          <a:p>
            <a:pPr lvl="0"/>
            <a:r>
              <a:rPr lang="cs-CZ" sz="1600" dirty="0"/>
              <a:t>2014 EU uznala užitečnost BIM pro veřejný sektor (možnost požadovat BIM ve veřejných zakázkách)</a:t>
            </a:r>
            <a:endParaRPr lang="en-US" sz="1600" dirty="0"/>
          </a:p>
          <a:p>
            <a:pPr lvl="0"/>
            <a:r>
              <a:rPr lang="cs-CZ" sz="1600" dirty="0"/>
              <a:t>Stále více evropských vlád a organizací veřejného sektoru zavádí programy na podporu širšího využívání BIM na celostátní i regionální úrovni. 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</a:t>
            </a:r>
            <a:r>
              <a:rPr lang="cs-CZ" sz="1400" dirty="0"/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Co je to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1"/>
            <a:r>
              <a:rPr lang="cs-CZ" dirty="0"/>
              <a:t>= technologie</a:t>
            </a:r>
            <a:endParaRPr lang="en-US" dirty="0"/>
          </a:p>
          <a:p>
            <a:pPr lvl="1"/>
            <a:r>
              <a:rPr lang="cs-CZ" dirty="0"/>
              <a:t>Model BIM = databáze informací, která může zahrnovat kompletní data od prvotního návrhu, přes výstavbu, správu budovy a případné změny dokončených staveb (rekonstrukce) až po její demolici, včetně ekologické likvidace stavby a uvedení prostoru do původního stavu </a:t>
            </a:r>
            <a:endParaRPr lang="en-US" dirty="0"/>
          </a:p>
          <a:p>
            <a:pPr lvl="1"/>
            <a:r>
              <a:rPr lang="cs-CZ" dirty="0"/>
              <a:t>BIM model NENÍ 3D model </a:t>
            </a:r>
            <a:endParaRPr lang="en-US" dirty="0"/>
          </a:p>
          <a:p>
            <a:pPr lvl="2"/>
            <a:r>
              <a:rPr lang="cs-CZ" dirty="0"/>
              <a:t>BIM – pravidla pro zacházení s informacemi</a:t>
            </a:r>
            <a:endParaRPr lang="en-US" dirty="0"/>
          </a:p>
          <a:p>
            <a:pPr lvl="1"/>
            <a:r>
              <a:rPr lang="cs-CZ" dirty="0"/>
              <a:t>Společné datové prostředí </a:t>
            </a:r>
            <a:endParaRPr lang="en-US" dirty="0"/>
          </a:p>
          <a:p>
            <a:pPr lvl="2"/>
            <a:r>
              <a:rPr lang="cs-CZ" dirty="0"/>
              <a:t>= CDE (</a:t>
            </a:r>
            <a:r>
              <a:rPr lang="cs-CZ" dirty="0" err="1"/>
              <a:t>Common</a:t>
            </a:r>
            <a:r>
              <a:rPr lang="cs-CZ" dirty="0"/>
              <a:t> Data </a:t>
            </a:r>
            <a:r>
              <a:rPr lang="cs-CZ" dirty="0" err="1"/>
              <a:t>Environment</a:t>
            </a:r>
            <a:r>
              <a:rPr lang="cs-CZ" dirty="0"/>
              <a:t>)</a:t>
            </a:r>
            <a:endParaRPr lang="en-US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143028750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Dlouhodobé přínosy užívání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1"/>
            <a:r>
              <a:rPr lang="cs-CZ" dirty="0"/>
              <a:t>Přechod na BIM je spojený se změnou současných procesů především po stránce komunikace, předávání a sdílení dat. </a:t>
            </a:r>
            <a:endParaRPr lang="en-US" dirty="0"/>
          </a:p>
          <a:p>
            <a:pPr lvl="1"/>
            <a:r>
              <a:rPr lang="cs-CZ" dirty="0"/>
              <a:t>Druhou oblastí změn je zavedení nových technologií, které umožní modely BIM vytvářet, využívat a efektivně podporovat změnu komunikace a procesů prováděných v rámci celého životního cyklu stavby. </a:t>
            </a:r>
            <a:endParaRPr lang="en-US" dirty="0"/>
          </a:p>
          <a:p>
            <a:pPr lvl="1"/>
            <a:r>
              <a:rPr lang="cs-CZ" dirty="0"/>
              <a:t>Třetí důležitou oblastí je přínos BIM z hlediska udržitelné výstavby a komplexní kvality staveb.</a:t>
            </a:r>
            <a:endParaRPr lang="en-US" dirty="0"/>
          </a:p>
          <a:p>
            <a:pPr lvl="1"/>
            <a:r>
              <a:rPr lang="cs-CZ" dirty="0"/>
              <a:t>Investice vložená do vytvoření komplexního </a:t>
            </a:r>
            <a:r>
              <a:rPr lang="cs-CZ" dirty="0" err="1"/>
              <a:t>vícerozměrového</a:t>
            </a:r>
            <a:r>
              <a:rPr lang="cs-CZ" dirty="0"/>
              <a:t> modelu je díky širšímu rozložení v čase mnohem efektivnější, než je tomu u stávajících řešení. </a:t>
            </a:r>
            <a:endParaRPr lang="en-US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14302875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Dlouhodobé přínosy užívání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1"/>
            <a:r>
              <a:rPr lang="cs-CZ" dirty="0"/>
              <a:t>úspora nákladů a času počítaná za celý životní cyklus stavebního díla;</a:t>
            </a:r>
            <a:endParaRPr lang="en-US" dirty="0"/>
          </a:p>
          <a:p>
            <a:pPr lvl="1"/>
            <a:r>
              <a:rPr lang="cs-CZ" dirty="0"/>
              <a:t>zlepšení komunikace mezi účastníky stavebního procesu;</a:t>
            </a:r>
            <a:endParaRPr lang="en-US" dirty="0"/>
          </a:p>
          <a:p>
            <a:pPr lvl="1"/>
            <a:r>
              <a:rPr lang="cs-CZ" dirty="0"/>
              <a:t>zlepšení kontroly stavebního procesu;</a:t>
            </a:r>
            <a:endParaRPr lang="en-US" dirty="0"/>
          </a:p>
          <a:p>
            <a:pPr lvl="1"/>
            <a:r>
              <a:rPr lang="cs-CZ" dirty="0"/>
              <a:t>zlepšení kvality výsledného díla;</a:t>
            </a:r>
            <a:endParaRPr lang="en-US" dirty="0"/>
          </a:p>
          <a:p>
            <a:pPr lvl="1"/>
            <a:r>
              <a:rPr lang="cs-CZ" dirty="0"/>
              <a:t>předcházení kolizím a nedorozuměním při práci s informacemi vzniklých použitím starých verzí;</a:t>
            </a:r>
            <a:endParaRPr lang="en-US" dirty="0"/>
          </a:p>
          <a:p>
            <a:pPr lvl="1"/>
            <a:r>
              <a:rPr lang="cs-CZ" dirty="0"/>
              <a:t>zvýšení transparentnosti a zlepšení přístupu k informacím při rozhodování v různých etapách životního cyklu stavby;</a:t>
            </a:r>
            <a:endParaRPr lang="en-US" dirty="0"/>
          </a:p>
          <a:p>
            <a:pPr lvl="1"/>
            <a:r>
              <a:rPr lang="cs-CZ" dirty="0"/>
              <a:t>reálná možnost průběžného začlenění všech potřebných profesí již při návrhové fázi projektu (např. rozpočtář, správce budovy);</a:t>
            </a:r>
            <a:endParaRPr lang="en-US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51314040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Dlouhodobé přínosy užívání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lvl="1"/>
            <a:r>
              <a:rPr lang="cs-CZ" dirty="0"/>
              <a:t>ochrana ŽP s důrazem na energetické úspory (snížení energetické náročnosti budov) díky možnostem simulací v etapě přípravy projektu a využití údajů v případě změny dokončené stavby (rekonstrukce) nebo její odstranění;</a:t>
            </a:r>
            <a:endParaRPr lang="en-US" dirty="0"/>
          </a:p>
          <a:p>
            <a:pPr lvl="1"/>
            <a:r>
              <a:rPr lang="cs-CZ" dirty="0"/>
              <a:t>možnost snadnějšího zpracování variant;</a:t>
            </a:r>
            <a:endParaRPr lang="en-US" dirty="0"/>
          </a:p>
          <a:p>
            <a:pPr lvl="1"/>
            <a:r>
              <a:rPr lang="cs-CZ" dirty="0"/>
              <a:t>zefektivnění ekonomického řízení staveb (projektů) a to od prvotní kalkulace, přes výběr a průběžné kalkulace až po samotnou fakturaci;</a:t>
            </a:r>
            <a:endParaRPr lang="en-US" dirty="0"/>
          </a:p>
          <a:p>
            <a:pPr lvl="1"/>
            <a:r>
              <a:rPr lang="cs-CZ" dirty="0"/>
              <a:t>významné podklady pro navrhování, instalaci, provozování a výměnu zařízení;</a:t>
            </a:r>
            <a:endParaRPr lang="en-US" dirty="0"/>
          </a:p>
          <a:p>
            <a:pPr lvl="1"/>
            <a:r>
              <a:rPr lang="cs-CZ" dirty="0"/>
              <a:t>dostupnost aktuálních informací na jednom místě;</a:t>
            </a:r>
            <a:endParaRPr lang="en-US" dirty="0"/>
          </a:p>
          <a:p>
            <a:pPr lvl="1"/>
            <a:r>
              <a:rPr lang="cs-CZ" dirty="0"/>
              <a:t>podpora rozvoje datové základny národní infrastruktury pro prostorové informace</a:t>
            </a:r>
            <a:endParaRPr lang="en-US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139681856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Diagram vývoje digitálních technologií v projektování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11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41866" r="27629" b="19797"/>
          <a:stretch>
            <a:fillRect/>
          </a:stretch>
        </p:blipFill>
        <p:spPr bwMode="auto">
          <a:xfrm>
            <a:off x="592667" y="1531831"/>
            <a:ext cx="8009465" cy="4682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509348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CDE/BIM Společné datové rozhraní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10" name="Obrázek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r="-104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3028750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041092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Komparace současného a digitálního přístupu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</a:t>
            </a:r>
            <a:r>
              <a:rPr lang="cs-CZ" sz="14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8" name="Obrázek 10"/>
          <p:cNvPicPr>
            <a:picLocks noGrp="1"/>
          </p:cNvPicPr>
          <p:nvPr>
            <p:ph idx="1"/>
          </p:nvPr>
        </p:nvPicPr>
        <p:blipFill>
          <a:blip r:embed="rId3"/>
          <a:srcRect t="-13267" b="-132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72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7047</TotalTime>
  <Words>860</Words>
  <Application>Microsoft Office PowerPoint</Application>
  <PresentationFormat>Předvádění na obrazovce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Motiv Office</vt:lpstr>
      <vt:lpstr>Základní orientace v BIM, dlouhodobé přínosy</vt:lpstr>
      <vt:lpstr>Úvod</vt:lpstr>
      <vt:lpstr>Co je to BIM</vt:lpstr>
      <vt:lpstr>Dlouhodobé přínosy užívání BIM</vt:lpstr>
      <vt:lpstr>Dlouhodobé přínosy užívání BIM</vt:lpstr>
      <vt:lpstr>Dlouhodobé přínosy užívání BIM</vt:lpstr>
      <vt:lpstr>Diagram vývoje digitálních technologií v projektování</vt:lpstr>
      <vt:lpstr>CDE/BIM Společné datové rozhraní</vt:lpstr>
      <vt:lpstr>Komparace současného a digitálního přístupu</vt:lpstr>
      <vt:lpstr>Co by měl BEP obsahovat</vt:lpstr>
      <vt:lpstr>BIM – Softwarová řešení</vt:lpstr>
      <vt:lpstr>BIM SW a úrovně rozvoje BIM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293</cp:revision>
  <dcterms:created xsi:type="dcterms:W3CDTF">2015-10-09T09:08:26Z</dcterms:created>
  <dcterms:modified xsi:type="dcterms:W3CDTF">2020-06-11T06:48:30Z</dcterms:modified>
</cp:coreProperties>
</file>