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49"/>
  </p:notesMasterIdLst>
  <p:sldIdLst>
    <p:sldId id="256" r:id="rId2"/>
    <p:sldId id="380" r:id="rId3"/>
    <p:sldId id="427" r:id="rId4"/>
    <p:sldId id="428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64" r:id="rId41"/>
    <p:sldId id="465" r:id="rId42"/>
    <p:sldId id="466" r:id="rId43"/>
    <p:sldId id="467" r:id="rId44"/>
    <p:sldId id="468" r:id="rId45"/>
    <p:sldId id="469" r:id="rId46"/>
    <p:sldId id="470" r:id="rId47"/>
    <p:sldId id="293" r:id="rId48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10.06.2020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10. 6. 2020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10. 6. 2020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10. 6. 2020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10. 6. 2020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10. 6. 2020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10. 6. 2020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10. 6. 2020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10. 6. 2020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10. 6. 2020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10. 6. 2020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10. 6. 2020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10. 6. 2020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2696"/>
            <a:ext cx="9144000" cy="155404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Úvod do BIM </a:t>
            </a:r>
            <a:r>
              <a:rPr lang="mr-IN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</a:t>
            </a:r>
            <a: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Modeling a Management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02" y="970332"/>
            <a:ext cx="682725" cy="6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 </a:t>
            </a:r>
            <a:r>
              <a:rPr lang="cs-CZ" sz="1400" dirty="0"/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1686C6-A668-4A8F-B545-B951C070A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09" y="621674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Koncepce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BIM model reprezentuje: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znalosti o objektech,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jejich chování a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znalosti o dalších vlastnostech → BLC,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strukturovatelné i nestrukturovatelné znalosti: </a:t>
            </a:r>
          </a:p>
          <a:p>
            <a:pPr marL="1382400" lvl="2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100" dirty="0"/>
              <a:t>potřeby a požadavky uživatelů a investorů, </a:t>
            </a:r>
          </a:p>
          <a:p>
            <a:pPr marL="1382400" lvl="2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100" dirty="0"/>
              <a:t>historické zkušenosti</a:t>
            </a:r>
          </a:p>
          <a:p>
            <a:pPr marL="1382400" lvl="2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100" dirty="0"/>
              <a:t>nutnost k provádění revizí objektů. </a:t>
            </a:r>
          </a:p>
          <a:p>
            <a:pPr marL="468000" lvl="2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Dalším přínosem BIM je tak možnost vytvoření systému pro správu a sběr znalostí a jejich řízení v čase.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9		</a:t>
            </a:r>
            <a:r>
              <a:rPr lang="cs-CZ" sz="1200" dirty="0"/>
              <a:t>Kurzy pro společnost 4.0, CZ.02.2.69/0.0/0.0/16_031/0011591 </a:t>
            </a:r>
            <a:r>
              <a:rPr lang="cs-CZ" sz="1600" dirty="0"/>
              <a:t>	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875232491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7842" y="423334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Rozdíl mezi 3D modelem a BIM modelem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3D = základ BIM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Rozdíl - v použitých entitách: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Nástroje + prvky</a:t>
            </a:r>
          </a:p>
          <a:p>
            <a:pPr marL="4680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Geometrie 3D modelu – skládáním:</a:t>
            </a:r>
          </a:p>
          <a:p>
            <a:pPr marL="9252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prostorových bodů, hran, ploch nebo obecných těles. </a:t>
            </a:r>
          </a:p>
          <a:p>
            <a:pPr marL="4680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BIM model - vzniká v modeláři z prvků →definovat další vlastnosti</a:t>
            </a:r>
          </a:p>
          <a:p>
            <a:pPr marL="9252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např. materiál, výrobce, cena a další. </a:t>
            </a:r>
          </a:p>
          <a:p>
            <a:pPr marL="4680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BIM model modelován s hierarchickou strukturou, </a:t>
            </a:r>
          </a:p>
          <a:p>
            <a:pPr marL="9252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umožňuje daný prvek přesně lokalizovat</a:t>
            </a:r>
          </a:p>
          <a:p>
            <a:pPr marL="1382400" lvl="3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informace o místnosti, podlaží, budově, pozemku. </a:t>
            </a:r>
          </a:p>
          <a:p>
            <a:pPr marL="1839600" lvl="4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využitelné např. pro topologickou analýzu návrhu stavby.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10		    </a:t>
            </a:r>
            <a:r>
              <a:rPr lang="cs-CZ" sz="1200" dirty="0"/>
              <a:t>Kurzy pro společnost 4.0, CZ.02.2.69/0.0/0.0/16_031/0011591 </a:t>
            </a:r>
            <a:r>
              <a:rPr lang="cs-CZ" sz="1400" dirty="0"/>
              <a:t>		</a:t>
            </a:r>
            <a:r>
              <a:rPr lang="cs-CZ" dirty="0"/>
              <a:t>www.VSTECB.cz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86128577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7842" y="423334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Rozdíl mezi 3D modelem a BIM modelem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Příklad BIM modelu: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>
                <a:solidFill>
                  <a:prstClr val="white"/>
                </a:solidFill>
              </a:rPr>
              <a:t>11		</a:t>
            </a:r>
            <a:r>
              <a:rPr lang="cs-CZ" sz="12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9" descr="Výsledek obrázku pro bi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95" y="1955942"/>
            <a:ext cx="6278480" cy="45799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2"/>
          <p:cNvSpPr/>
          <p:nvPr/>
        </p:nvSpPr>
        <p:spPr>
          <a:xfrm>
            <a:off x="5946839" y="6098826"/>
            <a:ext cx="3197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i="1" dirty="0"/>
              <a:t>Zdroj: GEOSPATIAL WORLD, 2016</a:t>
            </a:r>
            <a:endParaRPr lang="cs-CZ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6790850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7842" y="423334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Rozdíl mezi 3D modelem a BIM modelem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BIM zlepší pracovní postupy - přesune těžiště práce: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od potřebného vytváření projektové dokumentace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k přímé a kreativní tvorbě stavebních celků.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BIM model: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technická dokumentace se generuje přímo z 3D modelu stavby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Půdorysný výkres - na základě informací o jednotlivých entitách a jejich vlastnostech zobrazení.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Prostý 3D modelář: půdorysný výkres generován jako pohled shora na model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12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		</a:t>
            </a:r>
            <a:r>
              <a:rPr lang="cs-CZ" dirty="0"/>
              <a:t>www.VSTECB.cz</a:t>
            </a:r>
          </a:p>
        </p:txBody>
      </p:sp>
    </p:spTree>
    <p:extLst>
      <p:ext uri="{BB962C8B-B14F-4D97-AF65-F5344CB8AC3E}">
        <p14:creationId xmlns:p14="http://schemas.microsoft.com/office/powerpoint/2010/main" val="1324443784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7842" y="423334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Rozdíl mezi 3D modelem a BIM modelem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BIM a jeho D</a:t>
            </a:r>
            <a:endParaRPr lang="cs-CZ" sz="22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prstClr val="white"/>
                </a:solidFill>
              </a:rPr>
              <a:t>13</a:t>
            </a:r>
            <a:r>
              <a:rPr lang="cs-CZ" sz="1200" dirty="0">
                <a:solidFill>
                  <a:prstClr val="white"/>
                </a:solidFill>
              </a:rPr>
              <a:t>		     Kurzy pro společnost 4.0,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Picture 2" descr="http://nebula.wsimg.com/205e00d865a1153ed6ba1f58ed22fd78?AccessKeyId=A3473887010721E8597F&amp;disposition=0&amp;alloworigin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3" y="1945278"/>
            <a:ext cx="6362503" cy="465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10"/>
          <p:cNvSpPr/>
          <p:nvPr/>
        </p:nvSpPr>
        <p:spPr>
          <a:xfrm>
            <a:off x="6668106" y="5637932"/>
            <a:ext cx="2171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/>
              <a:t>Zdroj: http://www.bimpanzee.com, 2017</a:t>
            </a:r>
            <a:endParaRPr lang="cs-CZ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0701332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BIM model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= technologicky pokročilejší model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Přiřazování parametrů konkrétnímu prvku dle úrovně vývoje.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Prvky jsou postupně upravovány a vyspecifikovány přidáním parametrů jednotlivými účastníky stavebního procesu v jediném takovém modelu.0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 Tzn.: architektonický návrh → statik →PBŘ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Všechny úpravy v JEDINÉM modelu v reálném čase,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ihned mají přístup všichni účastníci stavebního procesu  </a:t>
            </a:r>
            <a:endParaRPr lang="en-US" sz="2200" dirty="0"/>
          </a:p>
          <a:p>
            <a:pPr marL="1839600" lvl="3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→ možnost změny akceptovat.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14	</a:t>
            </a:r>
            <a:r>
              <a:rPr lang="cs-CZ" sz="1200" dirty="0">
                <a:solidFill>
                  <a:prstClr val="white"/>
                </a:solidFill>
              </a:rPr>
              <a:t> 	   Kurzy pro společnost 4.0, CZ.02.2.69/0.0/0.0/16_031/0011591 	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658511409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BIM model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U</a:t>
            </a:r>
            <a:r>
              <a:rPr lang="cs-CZ" sz="2400" dirty="0"/>
              <a:t>žitím BIM modelu dochází k eliminaci chyb v řešení stavby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Tradiční způsob modelování: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užívá několika modelů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při návrhu: střet jednotlivých profesí,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např. prostupy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nutné ZKOORDINOVAT řešení jednotlivých profesí a dohodnout se na úpravách.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nutné informovat veškeré účastníky stavebního procesu o změnách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→ chybovost či nesoulad jednotlivých částí PD </a:t>
            </a:r>
          </a:p>
          <a:p>
            <a:pPr marL="1839600" lvl="3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projeví až při realizaci stavby</a:t>
            </a:r>
          </a:p>
          <a:p>
            <a:pPr marL="2296800" lvl="4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→ přetvořit návrh, (proveditelnost, ale i čas). </a:t>
            </a:r>
          </a:p>
          <a:p>
            <a:pPr marL="2296800" lvl="4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→</a:t>
            </a:r>
            <a:r>
              <a:rPr lang="en-US" dirty="0"/>
              <a:t> </a:t>
            </a:r>
            <a:r>
              <a:rPr lang="cs-CZ" dirty="0"/>
              <a:t>vícepráce </a:t>
            </a:r>
          </a:p>
          <a:p>
            <a:pPr marL="2296800" lvl="4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→</a:t>
            </a:r>
            <a:r>
              <a:rPr lang="en-US" sz="2000" dirty="0"/>
              <a:t> </a:t>
            </a:r>
            <a:r>
              <a:rPr lang="cs-CZ" sz="2000" dirty="0"/>
              <a:t>odlišná náročnost na stavební materiály.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15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868101954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BIM model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BIM model – může odhalit kolize specializací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kolize může vygenerovat sám software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např. při střetu vedení TZB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ulehčit koordinační práce,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v tradičním návrhu stavby by mohl selhat lidský faktor → BIM eliminuje chybovost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Strukturalizace prvků a jejich parametrů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úprava modelu s na čas nenáročným vyhodnocením budovy. </a:t>
            </a:r>
          </a:p>
          <a:p>
            <a:pPr marL="410850" lvl="1" algn="just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	     přínosné při hledání správného variantního řešení z mnoha hledisek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např. z hlediska finanční náročnosti či udržitelnosti budovy.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Jediný prvek lze zobrazit s obrovským množstvím informací dostupných OKAMIŽITĚ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16		</a:t>
            </a:r>
            <a:r>
              <a:rPr lang="cs-CZ" sz="12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311708815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Výhody BIM modelu ve fázích výstavby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b="1" dirty="0"/>
              <a:t>Při navrhování: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zjednodušení komunikace při úpravě architektonického modelu,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snížení chybovosti při překreslování výkresů, snížení počtu doplňujících dorazů a zdrojů při předávání podkladů,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automatická tvorba dokumentace z BIM modelu, možnost tvořit nekonečné množství řezů a pohledů,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možnost vizualizace modelu v kterékoliv chvíli (není nutné vytvářet speciální model pouze pro vizualizace),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vytváření výkazů prvků (výpis z databáze), včetně plošných a objemových charakteristik,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snížení chybovosti při aktualizaci dokumentace díky tvorbě použití modelu jako hlavního zdroje informací,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možnost simulací a vyhodnocování chování navrhované budovy (jejího modelu) v jakékoliv fázi projektu,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v případě budoucí existence katalogů produktů od výrobce a jasně definované klasifikace výrobků model nabídne lepší porovnání variant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949385739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Výhody BIM modelu ve fázích výstavby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Při provádění stavby: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 dirty="0"/>
              <a:t>možnost lepšího plánování provádění stavby,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 dirty="0"/>
              <a:t>ušetření jak finančních, tak časových prostředků díky eliminaci výskytu kolizí v návrhu (především mezi jednotlivými profesemi stavebního procesu),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 dirty="0"/>
              <a:t>možnost návrhu prefabrikovaných dílů (to nutně neznamená použití typových prvků, nýbrž spíše lepší plánování způsobu výroby a montáže jak typových tak atypických prvků),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 dirty="0"/>
              <a:t>snížení RFI (</a:t>
            </a:r>
            <a:r>
              <a:rPr lang="cs-CZ" sz="1900" dirty="0" err="1"/>
              <a:t>Request</a:t>
            </a:r>
            <a:r>
              <a:rPr lang="cs-CZ" sz="1900" dirty="0"/>
              <a:t> </a:t>
            </a:r>
            <a:r>
              <a:rPr lang="cs-CZ" sz="1900" dirty="0" err="1"/>
              <a:t>for</a:t>
            </a:r>
            <a:r>
              <a:rPr lang="cs-CZ" sz="1900" dirty="0"/>
              <a:t> Information, nebo-</a:t>
            </a:r>
            <a:r>
              <a:rPr lang="cs-CZ" sz="1900" dirty="0" err="1"/>
              <a:t>li</a:t>
            </a:r>
            <a:r>
              <a:rPr lang="cs-CZ" sz="1900" dirty="0"/>
              <a:t> požadavek na informace),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 dirty="0"/>
              <a:t>vylepšení komunikace s projektantem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18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		 </a:t>
            </a:r>
            <a:r>
              <a:rPr lang="cs-CZ" dirty="0"/>
              <a:t>www.VSTECB.cz</a:t>
            </a:r>
          </a:p>
        </p:txBody>
      </p:sp>
    </p:spTree>
    <p:extLst>
      <p:ext uri="{BB962C8B-B14F-4D97-AF65-F5344CB8AC3E}">
        <p14:creationId xmlns:p14="http://schemas.microsoft.com/office/powerpoint/2010/main" val="4033412260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41979"/>
          </a:xfrm>
        </p:spPr>
        <p:txBody>
          <a:bodyPr/>
          <a:lstStyle/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Úvod do problematiky BIM (Building Information Modeling)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Základní charakteristika BIM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Koncepce BIM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Rozdíl mezi 3D modelem a BIM modelem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Výhody BIM modelu v jednotlivých fázích stavby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Koordinace profesí v BIM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BIM jako komunikační nástroj</a:t>
            </a:r>
          </a:p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Procesy informačního modelování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Plán realizace informačního modelování (BIM Project </a:t>
            </a:r>
            <a:r>
              <a:rPr lang="cs-CZ" sz="2000" dirty="0" err="1"/>
              <a:t>Execution</a:t>
            </a:r>
            <a:r>
              <a:rPr lang="cs-CZ" sz="2000" dirty="0"/>
              <a:t> </a:t>
            </a:r>
            <a:r>
              <a:rPr lang="cs-CZ" sz="2000" dirty="0" err="1"/>
              <a:t>Plan</a:t>
            </a:r>
            <a:r>
              <a:rPr lang="cs-CZ" sz="2000" dirty="0"/>
              <a:t>)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 err="1"/>
              <a:t>Industrial</a:t>
            </a:r>
            <a:r>
              <a:rPr lang="cs-CZ" sz="2000" dirty="0"/>
              <a:t> </a:t>
            </a:r>
            <a:r>
              <a:rPr lang="cs-CZ" sz="2000" dirty="0" err="1"/>
              <a:t>Foundation</a:t>
            </a:r>
            <a:r>
              <a:rPr lang="cs-CZ" sz="2000" dirty="0"/>
              <a:t> </a:t>
            </a:r>
            <a:r>
              <a:rPr lang="cs-CZ" sz="2000" dirty="0" err="1"/>
              <a:t>Classes</a:t>
            </a:r>
            <a:r>
              <a:rPr lang="cs-CZ" sz="2000" dirty="0"/>
              <a:t> (IFC)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Management BIM =</a:t>
            </a:r>
            <a:r>
              <a:rPr lang="en-US" sz="2000" dirty="0"/>
              <a:t>&gt; Building Information Management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/>
              <a:t>1</a:t>
            </a:r>
            <a:r>
              <a:rPr lang="cs-CZ" sz="1400" dirty="0"/>
              <a:t>		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Výhody BIM modelu ve fázích výstavby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Při provozování stavby: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 dirty="0"/>
              <a:t>aktualizovaná dokumentace skutečného provedení stavby (základ pro sestavení modelů pro snadnější správu budov),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 dirty="0"/>
              <a:t>BIM model jako zdroj znalostí a základ pro případnou budoucí rekonstrukci či opravu,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900" dirty="0"/>
              <a:t>BIM model jako zdroj plánování způsobu provedení demolice a likvidace odpadu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19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029754751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Výhody BIM modelu ve fázích výstavby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BIM modelu se zpracovává v podrobnosti výkresů 1:50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Tzn.: rozhodující jsou tedy prvky s rozměrem od 50 mm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Detailnější prvky – připojeny jako specifikace větší struktury (3D je nákladné)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dílenská dokumentace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technický list rozpracovaným ve 2D </a:t>
            </a:r>
          </a:p>
          <a:p>
            <a:pPr marL="4680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Parametrický model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změny parametrů, typů materiálů a dalších aspektů 	</a:t>
            </a:r>
          </a:p>
          <a:p>
            <a:pPr marL="868050" lvl="2" algn="just"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	       Lze měnit rychlým způsobem návrh </a:t>
            </a:r>
          </a:p>
          <a:p>
            <a:pPr marL="868050" lvl="2" algn="just"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	       znovu analyzovat</a:t>
            </a:r>
          </a:p>
          <a:p>
            <a:pPr marL="868050" lvl="2" algn="just"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		mnohem více návrhových variant s rychlejším interakčním krokem a se zvážením více aspektů.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20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090807827"/>
      </p:ext>
    </p:extLst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Výhody BIM modelu ve fázích výstavby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BIM je přínosný pro statika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Přiřadí konkrétní průřez a materiál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prvek dostupný v databázi používaného statického softwaru nebo různé pomocné funkce pro převod stavebního modelu na výpočtový model a správně propojení prvků v něm.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BIM a návrh TZB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ve všech etapách stavebního procesu.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Inteligentní instalace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21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293175980"/>
      </p:ext>
    </p:extLst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Výhody BIM modelu ve fázích výstavby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Diagram energetické optimalizace návrhu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22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67" y="2078734"/>
            <a:ext cx="4990186" cy="350926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2"/>
          <p:cNvSpPr/>
          <p:nvPr/>
        </p:nvSpPr>
        <p:spPr>
          <a:xfrm>
            <a:off x="5744970" y="6181336"/>
            <a:ext cx="420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Martin Černý, VUT v Brně, 2013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0966306"/>
      </p:ext>
    </p:extLst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Výhody BIM modelu ve fázích výstavby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BIM a rozpočtování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proces - generuje přiměřeně přesné výkazy výměr a cenové odhady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cenový dopad projektových změn v čase → dopad zhodnotit a předejít pozdějšímu přepracování projektu.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náhled na vliv nákladových změn víceprací a změn projektu s potenciálem ušetřit peníze a čas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rozklíčování skupin stavebních prvků,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tvorba cen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zohlednění rizik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23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118313544"/>
      </p:ext>
    </p:extLst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Výhody BIM modelu ve fázích výstavby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BIM a FM (</a:t>
            </a:r>
            <a:r>
              <a:rPr lang="cs-CZ" dirty="0" err="1"/>
              <a:t>Facility</a:t>
            </a:r>
            <a:r>
              <a:rPr lang="cs-CZ" dirty="0"/>
              <a:t> Management)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err="1"/>
              <a:t>facility</a:t>
            </a:r>
            <a:r>
              <a:rPr lang="cs-CZ" dirty="0"/>
              <a:t> </a:t>
            </a:r>
            <a:r>
              <a:rPr lang="cs-CZ" dirty="0" err="1"/>
              <a:t>manager</a:t>
            </a:r>
            <a:r>
              <a:rPr lang="cs-CZ" dirty="0"/>
              <a:t> - na konci procesu návrhu a zhotovení stavby,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Informační model - bohatým zdrojem aktuálních informací pro správu a údržbu stavby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Jasně strukturované a automaticky zpracovatelné informace o budovách 	významné úspory při jejich provozu i výstavbě nových budov.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24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974387281"/>
      </p:ext>
    </p:extLst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Výhody BIM modelu ve fázích výstavby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BIM a certifikace návrhu stavby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certifikační nástroje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např. LEEDS, BREAM či </a:t>
            </a:r>
            <a:r>
              <a:rPr lang="cs-CZ" sz="2200" dirty="0" err="1"/>
              <a:t>SBToolCZ</a:t>
            </a:r>
            <a:r>
              <a:rPr lang="cs-CZ" sz="2200" dirty="0"/>
              <a:t>.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snadnější iterační hodnocení a upřesňování výsledků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Zároveň je možné stavební elementy automaticky nebo poloautomaticky klasifikovat → použít ve formě strukturovaných výkazů → jejich snadná aktualizace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25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876296694"/>
      </p:ext>
    </p:extLst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Výhody BIM modelu ve fázích výstavby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BIM model obsahuje data pro celý životní cyklus stavby (BLC)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Data BIM modelu jsou určeny k dalšímu používání především ve fázi užívání stavby.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Takový datový model může obsahovat všechny důležité strojní součásti budovy včetně jejich konkrétní pozice a atributových dat.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26 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978771829"/>
      </p:ext>
    </p:extLst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Koordinace profesí v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BIM nabízí rozsáhlé možnosti z hlediska </a:t>
            </a:r>
            <a:r>
              <a:rPr lang="cs-CZ" b="1" dirty="0"/>
              <a:t>koordinace profesí</a:t>
            </a:r>
            <a:r>
              <a:rPr lang="cs-CZ" dirty="0"/>
              <a:t> a podpory pro </a:t>
            </a:r>
            <a:r>
              <a:rPr lang="cs-CZ" b="1" dirty="0"/>
              <a:t>skutečnou spolupráci na projektech</a:t>
            </a:r>
            <a:r>
              <a:rPr lang="cs-CZ" dirty="0"/>
              <a:t>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Díky koordinaci všech účastníků stavebního procesu je možné </a:t>
            </a:r>
            <a:r>
              <a:rPr lang="cs-CZ" b="1" dirty="0"/>
              <a:t>zkrátit dobu návrhu a projektování</a:t>
            </a:r>
            <a:r>
              <a:rPr lang="cs-CZ" dirty="0"/>
              <a:t>. BIM dále umožňuje </a:t>
            </a:r>
            <a:r>
              <a:rPr lang="cs-CZ" b="1" dirty="0"/>
              <a:t>vyšší kvalitu výsledného modelu </a:t>
            </a:r>
            <a:r>
              <a:rPr lang="cs-CZ" dirty="0"/>
              <a:t>a tím </a:t>
            </a:r>
            <a:r>
              <a:rPr lang="cs-CZ" b="1" dirty="0"/>
              <a:t>i celého projektu </a:t>
            </a:r>
            <a:r>
              <a:rPr lang="cs-CZ" dirty="0"/>
              <a:t>jako takového.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27 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94048902"/>
      </p:ext>
    </p:extLst>
  </p:cSld>
  <p:clrMapOvr>
    <a:masterClrMapping/>
  </p:clrMapOvr>
  <p:transition spd="slow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Koordinace profesí v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Životní cyklus stavby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28 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8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53" y="2051161"/>
            <a:ext cx="6543231" cy="40956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2"/>
          <p:cNvSpPr/>
          <p:nvPr/>
        </p:nvSpPr>
        <p:spPr>
          <a:xfrm>
            <a:off x="6922141" y="5946427"/>
            <a:ext cx="2221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ČERNÝ, 2013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341513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i="1" dirty="0"/>
              <a:t> „BIM je organizovaný přístup ke sběru a využití informací napříč projektem. Ve středu tohoto úsilí leží digitální model obsahující grafické a popisné informace o designu, konstrukcích a údržbě objektů.“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					 (BIM TASK GROUP, 2012)</a:t>
            </a:r>
          </a:p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i="1" dirty="0"/>
              <a:t>„Informační modelování budov (BIM) je digitální reprezentace fyzikálních a funkčních vlastností daného objektu. BIM je sdíleným zdrojem znalostí informací o objektu, které utváří spolehlivý základ pro rozhodování během jeho životního cyklu;  definován jako existující forma od prvotní koncepce k demolici.“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(NATIONAL BIM STANDARD, 2014)</a:t>
            </a:r>
          </a:p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i="1" dirty="0"/>
              <a:t> „Informační modelování budov (BIM) je inteligentní proces založený na 3D modelování, který vybavuje profesionály z oblasti architektury, strojírenství a stavebnictví pohledem do problematiky a nástroji k efektivnímu plánování, návrhu, konstruování a správě budov a infrastruktury.“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06369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/>
              <a:t>2</a:t>
            </a:r>
            <a:r>
              <a:rPr lang="cs-CZ" sz="1400" dirty="0"/>
              <a:t>		</a:t>
            </a:r>
            <a:r>
              <a:rPr lang="cs-CZ" sz="1200" dirty="0"/>
              <a:t>Kurzy pro společnost 4.0, CZ.02.2.69/0.0/0.0/16_031/0011591 </a:t>
            </a:r>
            <a:r>
              <a:rPr lang="cs-CZ" sz="1400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833769520"/>
      </p:ext>
    </p:extLst>
  </p:cSld>
  <p:clrMapOvr>
    <a:masterClrMapping/>
  </p:clrMapOvr>
  <p:transition spd="slow"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BIM jako komunikační nástroj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Pro spolupráci týmů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kombinace různých technologických nástrojů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sdílení znalostí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sdílené struktury </a:t>
            </a:r>
          </a:p>
          <a:p>
            <a:pPr marL="4680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vizualizace znalostí</a:t>
            </a:r>
          </a:p>
          <a:p>
            <a:pPr marL="9252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600" dirty="0"/>
              <a:t>lepší orientace</a:t>
            </a:r>
          </a:p>
          <a:p>
            <a:pPr marL="9252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600" dirty="0"/>
              <a:t>navigace ve znalostních bázích</a:t>
            </a:r>
          </a:p>
          <a:p>
            <a:pPr marL="4680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technika usnadňující porozumění sdíleným odborným znalostem a zkušenostem </a:t>
            </a:r>
          </a:p>
          <a:p>
            <a:pPr marL="4680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na základě tohoto porozumění provádět akce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29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060015935"/>
      </p:ext>
    </p:extLst>
  </p:cSld>
  <p:clrMapOvr>
    <a:masterClrMapping/>
  </p:clrMapOvr>
  <p:transition spd="slow"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BIM jako komunikační nástroj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BIM je pouhý model obsahující informace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Potřeba komunikace - BIM neobsahuje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LOD schéma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BIM jako komunikačního nástroj či nástroj spolupráce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Někdo jiný než autor BIM modelu extrahuje z modelu informace.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Nejasný koncepční nápad → přesný popis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30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527413019"/>
      </p:ext>
    </p:extLst>
  </p:cSld>
  <p:clrMapOvr>
    <a:masterClrMapping/>
  </p:clrMapOvr>
  <p:transition spd="slow"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BIM jako komunikační nástroj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Ruční kresby → jasně dimenzované linky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 minulosti nebylo možné považovat informace vynesené v modelu za spolehlivé, jelikož nemusely být přesné.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Rámec LOD však umožňuje autorovi modelu uvést úroveň vykreslení modelu daných prvků, tedy jejich přesnost a tím pádem také spolehlivost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31		</a:t>
            </a:r>
            <a:r>
              <a:rPr lang="cs-CZ" sz="12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585796153"/>
      </p:ext>
    </p:extLst>
  </p:cSld>
  <p:clrMapOvr>
    <a:masterClrMapping/>
  </p:clrMapOvr>
  <p:transition spd="slow"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Procesy informačního modelování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Informační modelování budov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Není jen o modelu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Je o: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komunikaci,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koordinaci,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efektivní spolupráci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a řízení všech procesů </a:t>
            </a:r>
          </a:p>
          <a:p>
            <a:pPr marL="1839600" lvl="3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ve fázi vytváření návrhu stavby, ale</a:t>
            </a:r>
          </a:p>
          <a:p>
            <a:pPr marL="1839600" lvl="3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 také ve fázi </a:t>
            </a:r>
            <a:r>
              <a:rPr lang="cs-CZ" sz="2000" dirty="0" err="1"/>
              <a:t>facility</a:t>
            </a:r>
            <a:r>
              <a:rPr lang="cs-CZ" sz="2000" dirty="0"/>
              <a:t> managementu.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32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243385505"/>
      </p:ext>
    </p:extLst>
  </p:cSld>
  <p:clrMapOvr>
    <a:masterClrMapping/>
  </p:clrMapOvr>
  <p:transition spd="slow"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BEP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BIM </a:t>
            </a:r>
            <a:r>
              <a:rPr lang="cs-CZ" altLang="cs-CZ" sz="3600" b="1" dirty="0" err="1">
                <a:solidFill>
                  <a:srgbClr val="98141B"/>
                </a:solidFill>
              </a:rPr>
              <a:t>Execution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Plan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Plán realizace informačního modelování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Využití metodiky BIM - k naplnění cílů projektu ve smyslu: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kvality,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ceny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i času.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Vytvořen před začátkem celého návrhového procesu.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Příklad: „BIM Project </a:t>
            </a:r>
            <a:r>
              <a:rPr lang="cs-CZ" dirty="0" err="1"/>
              <a:t>Execution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 </a:t>
            </a:r>
            <a:r>
              <a:rPr lang="cs-CZ" dirty="0" err="1"/>
              <a:t>Guide</a:t>
            </a:r>
            <a:r>
              <a:rPr lang="cs-CZ" dirty="0"/>
              <a:t>“,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součástí amerického standardu NBIMS v2  (</a:t>
            </a:r>
            <a:r>
              <a:rPr lang="cs-CZ" sz="2200" dirty="0" err="1"/>
              <a:t>National</a:t>
            </a:r>
            <a:r>
              <a:rPr lang="cs-CZ" sz="2200" dirty="0"/>
              <a:t> BIM Standard)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33		</a:t>
            </a:r>
            <a:r>
              <a:rPr lang="cs-CZ" sz="12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031630230"/>
      </p:ext>
    </p:extLst>
  </p:cSld>
  <p:clrMapOvr>
    <a:masterClrMapping/>
  </p:clrMapOvr>
  <p:transition spd="slow"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BEP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BIM </a:t>
            </a:r>
            <a:r>
              <a:rPr lang="cs-CZ" altLang="cs-CZ" sz="3600" b="1" dirty="0" err="1">
                <a:solidFill>
                  <a:srgbClr val="98141B"/>
                </a:solidFill>
              </a:rPr>
              <a:t>Execution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Plan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IM Project </a:t>
            </a:r>
            <a:r>
              <a:rPr lang="cs-CZ" dirty="0" err="1"/>
              <a:t>Execution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 </a:t>
            </a:r>
            <a:r>
              <a:rPr lang="cs-CZ" dirty="0" err="1"/>
              <a:t>Guide</a:t>
            </a:r>
            <a:endParaRPr lang="cs-CZ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34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8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6" y="1981870"/>
            <a:ext cx="7597647" cy="43934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2"/>
          <p:cNvSpPr/>
          <p:nvPr/>
        </p:nvSpPr>
        <p:spPr>
          <a:xfrm>
            <a:off x="7044473" y="6107540"/>
            <a:ext cx="2221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ČERNÝ, 2013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5002194"/>
      </p:ext>
    </p:extLst>
  </p:cSld>
  <p:clrMapOvr>
    <a:masterClrMapping/>
  </p:clrMapOvr>
  <p:transition spd="slow"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BEP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BIM </a:t>
            </a:r>
            <a:r>
              <a:rPr lang="cs-CZ" altLang="cs-CZ" sz="3600" b="1" dirty="0" err="1">
                <a:solidFill>
                  <a:srgbClr val="98141B"/>
                </a:solidFill>
              </a:rPr>
              <a:t>Execution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Plan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Plán informačního modelování: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identifikuje jednotlivé účastníky stavebního procesu,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vytyčuje jejich cíle z hlediska BIM</a:t>
            </a:r>
          </a:p>
          <a:p>
            <a:pPr marL="4680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K účinné výměně informací je třeba: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identifikovat oblasti výměny dat,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podrobnost,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strukturu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a technické aspekty, mezi které patří:</a:t>
            </a:r>
          </a:p>
          <a:p>
            <a:pPr marL="1839600" lvl="3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přístup k modelu, jeho sdílení, rozdělení zodpovědnosti a podobně.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Procesní mapa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35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566114815"/>
      </p:ext>
    </p:extLst>
  </p:cSld>
  <p:clrMapOvr>
    <a:masterClrMapping/>
  </p:clrMapOvr>
  <p:transition spd="slow"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BEP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BIM </a:t>
            </a:r>
            <a:r>
              <a:rPr lang="cs-CZ" altLang="cs-CZ" sz="3600" b="1" dirty="0" err="1">
                <a:solidFill>
                  <a:srgbClr val="98141B"/>
                </a:solidFill>
              </a:rPr>
              <a:t>Execution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Plan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800" dirty="0"/>
              <a:t>Procesní mapa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popisuje jednotlivé procesy během návrhu stavby současně s výměnami informací mezi jednotlivými účastníky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identifikace různých </a:t>
            </a:r>
            <a:r>
              <a:rPr lang="cs-CZ" dirty="0" err="1"/>
              <a:t>typyů</a:t>
            </a:r>
            <a:r>
              <a:rPr lang="cs-CZ" dirty="0"/>
              <a:t> informací a jejich umístění v procesu návrhu stavby, informace týkající se zodpovědnosti za jednotlivé části výsledného modelu.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36			</a:t>
            </a:r>
            <a:r>
              <a:rPr lang="cs-CZ" sz="12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188999368"/>
      </p:ext>
    </p:extLst>
  </p:cSld>
  <p:clrMapOvr>
    <a:masterClrMapping/>
  </p:clrMapOvr>
  <p:transition spd="slow"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BEP </a:t>
            </a:r>
            <a:r>
              <a:rPr lang="mr-IN" altLang="cs-CZ" sz="3600" b="1" dirty="0">
                <a:solidFill>
                  <a:srgbClr val="98141B"/>
                </a:solidFill>
              </a:rPr>
              <a:t>–</a:t>
            </a:r>
            <a:r>
              <a:rPr lang="cs-CZ" altLang="cs-CZ" sz="3600" b="1" dirty="0">
                <a:solidFill>
                  <a:srgbClr val="98141B"/>
                </a:solidFill>
              </a:rPr>
              <a:t> BIM </a:t>
            </a:r>
            <a:r>
              <a:rPr lang="cs-CZ" altLang="cs-CZ" sz="3600" b="1" dirty="0" err="1">
                <a:solidFill>
                  <a:srgbClr val="98141B"/>
                </a:solidFill>
              </a:rPr>
              <a:t>Execution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Plan</a:t>
            </a:r>
            <a:endParaRPr lang="cs-CZ" altLang="cs-CZ" sz="3600" b="1" dirty="0">
              <a:solidFill>
                <a:srgbClr val="98141B"/>
              </a:solidFill>
            </a:endParaRP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BIM Project </a:t>
            </a:r>
            <a:r>
              <a:rPr lang="cs-CZ" dirty="0" err="1"/>
              <a:t>Execution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Zajistí, že všichni účastníci procesu jsou si jasně vědomi příležitostí i odpovědností spojených se začleněním BIM do </a:t>
            </a:r>
            <a:r>
              <a:rPr lang="cs-CZ" dirty="0" err="1"/>
              <a:t>workflow</a:t>
            </a:r>
            <a:r>
              <a:rPr lang="cs-CZ" dirty="0"/>
              <a:t> projektu.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Definuje vhodná využití pro BIM v projektu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(např. autorizování návrhu, kontrola návrhu a 3D koordinace),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detailní návrh a dokumentace procesu pro provedení BIM v průběhu celého životního cyklu objektu.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Princip vytvoření BIM Project </a:t>
            </a:r>
            <a:r>
              <a:rPr lang="cs-CZ" dirty="0" err="1"/>
              <a:t>Execution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 je založen na definici cílů BIM, kterých je dosaženo prostřednictvím aplikace BIM užití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37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1083043722"/>
      </p:ext>
    </p:extLst>
  </p:cSld>
  <p:clrMapOvr>
    <a:masterClrMapping/>
  </p:clrMapOvr>
  <p:transition spd="slow"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err="1">
                <a:solidFill>
                  <a:srgbClr val="98141B"/>
                </a:solidFill>
              </a:rPr>
              <a:t>Industrial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Foundation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Classes</a:t>
            </a:r>
            <a:r>
              <a:rPr lang="cs-CZ" altLang="cs-CZ" sz="3600" b="1" dirty="0">
                <a:solidFill>
                  <a:srgbClr val="98141B"/>
                </a:solidFill>
              </a:rPr>
              <a:t> (IFC)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IFC = datový formát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jediný mezinárodně uznávaný datový standard v oblasti BIM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Autor: IAI (International 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Interoperability)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Logo formátu IFC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38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9" descr="http://bim42.com/wp-content/uploads/2012/06/ifc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17" y="3725082"/>
            <a:ext cx="1779182" cy="23536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2"/>
          <p:cNvSpPr/>
          <p:nvPr/>
        </p:nvSpPr>
        <p:spPr>
          <a:xfrm>
            <a:off x="6722799" y="5946426"/>
            <a:ext cx="22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BIM 42, 2016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471885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„</a:t>
            </a:r>
            <a:r>
              <a:rPr lang="cs-CZ" sz="2000" i="1" dirty="0"/>
              <a:t>Building Information Modeling nemůže ve skutečnosti nikdy být jenom technologií, softwarem nebo způsobem modelování 3D objektů. Vyžaduje znalost a porozumění celé řadě abstraktních modelovacích konceptů. Navíc přesahuje pouhou technologii a BIM tak může být považován za metodu pro vytvoření téměř </a:t>
            </a:r>
            <a:r>
              <a:rPr lang="cs-CZ" sz="2000" i="1" dirty="0" err="1"/>
              <a:t>neredundatního</a:t>
            </a:r>
            <a:r>
              <a:rPr lang="cs-CZ" sz="2000" i="1" dirty="0"/>
              <a:t> (kde každá informace, každý fakt je obsažen pouze jednou) modelu jakékoliv stavby nebo i stavebních komponent. Takový model je dostatečně popsán, aby na něm mohly být prováděny simulace průběhu celého životního cyklu ještě předtím, než dojde k jeho skutečné proměně ve fyzickou realitu.“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cs-CZ" sz="1600" dirty="0"/>
              <a:t>(NÝVLT, 2016)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06369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dirty="0"/>
              <a:t>3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		</a:t>
            </a:r>
            <a:r>
              <a:rPr lang="cs-CZ" dirty="0"/>
              <a:t>www.VSTECB.cz</a:t>
            </a:r>
          </a:p>
        </p:txBody>
      </p:sp>
    </p:spTree>
    <p:extLst>
      <p:ext uri="{BB962C8B-B14F-4D97-AF65-F5344CB8AC3E}">
        <p14:creationId xmlns:p14="http://schemas.microsoft.com/office/powerpoint/2010/main" val="1894986246"/>
      </p:ext>
    </p:extLst>
  </p:cSld>
  <p:clrMapOvr>
    <a:masterClrMapping/>
  </p:clrMapOvr>
  <p:transition spd="slow"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err="1">
                <a:solidFill>
                  <a:srgbClr val="98141B"/>
                </a:solidFill>
              </a:rPr>
              <a:t>Industrial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Foundation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Classes</a:t>
            </a:r>
            <a:r>
              <a:rPr lang="cs-CZ" altLang="cs-CZ" sz="3600" b="1" dirty="0">
                <a:solidFill>
                  <a:srgbClr val="98141B"/>
                </a:solidFill>
              </a:rPr>
              <a:t> (IFC)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Vlastnosti IFC: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Otevřený veřejně dostupný standard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Možnost vytvářet různé aplikace pro práci s modelem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Možnost dlouhodobé práce s daty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Je zcela soběstačný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Pro jeho zpracování nejsou zapotřebí žádné vnější knihovny objektů.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Informace vně systému lze jednoduše definovat odkazem.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39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432419648"/>
      </p:ext>
    </p:extLst>
  </p:cSld>
  <p:clrMapOvr>
    <a:masterClrMapping/>
  </p:clrMapOvr>
  <p:transition spd="slow"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err="1">
                <a:solidFill>
                  <a:srgbClr val="98141B"/>
                </a:solidFill>
              </a:rPr>
              <a:t>Industrial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Foundation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Classes</a:t>
            </a:r>
            <a:r>
              <a:rPr lang="cs-CZ" altLang="cs-CZ" sz="3600" b="1" dirty="0">
                <a:solidFill>
                  <a:srgbClr val="98141B"/>
                </a:solidFill>
              </a:rPr>
              <a:t> (IFC)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Diagram rozsahu a struktury datové specifikace IFC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40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/>
          <a:stretch/>
        </p:blipFill>
        <p:spPr bwMode="auto">
          <a:xfrm>
            <a:off x="2370667" y="2032972"/>
            <a:ext cx="4165600" cy="39783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Obdélník 2"/>
          <p:cNvSpPr/>
          <p:nvPr/>
        </p:nvSpPr>
        <p:spPr>
          <a:xfrm>
            <a:off x="7066085" y="6031357"/>
            <a:ext cx="2221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ČERNÝ, 2013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1310129"/>
      </p:ext>
    </p:extLst>
  </p:cSld>
  <p:clrMapOvr>
    <a:masterClrMapping/>
  </p:clrMapOvr>
  <p:transition spd="slow"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 err="1">
                <a:solidFill>
                  <a:srgbClr val="98141B"/>
                </a:solidFill>
              </a:rPr>
              <a:t>Industrial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Foundation</a:t>
            </a:r>
            <a:r>
              <a:rPr lang="cs-CZ" altLang="cs-CZ" sz="3600" b="1" dirty="0">
                <a:solidFill>
                  <a:srgbClr val="98141B"/>
                </a:solidFill>
              </a:rPr>
              <a:t> </a:t>
            </a:r>
            <a:r>
              <a:rPr lang="cs-CZ" altLang="cs-CZ" sz="3600" b="1" dirty="0" err="1">
                <a:solidFill>
                  <a:srgbClr val="98141B"/>
                </a:solidFill>
              </a:rPr>
              <a:t>Classes</a:t>
            </a:r>
            <a:r>
              <a:rPr lang="cs-CZ" altLang="cs-CZ" sz="3600" b="1" dirty="0">
                <a:solidFill>
                  <a:srgbClr val="98141B"/>
                </a:solidFill>
              </a:rPr>
              <a:t> (IFC)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Použití </a:t>
            </a:r>
            <a:r>
              <a:rPr lang="cs-CZ" dirty="0" err="1"/>
              <a:t>OpenBIM</a:t>
            </a:r>
            <a:r>
              <a:rPr lang="cs-CZ" dirty="0"/>
              <a:t> standardů (předávání dat v IFC)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tzv. </a:t>
            </a:r>
            <a:r>
              <a:rPr lang="cs-CZ" dirty="0" err="1"/>
              <a:t>Coordination</a:t>
            </a:r>
            <a:r>
              <a:rPr lang="cs-CZ" dirty="0"/>
              <a:t> </a:t>
            </a:r>
            <a:r>
              <a:rPr lang="cs-CZ" dirty="0" err="1"/>
              <a:t>View</a:t>
            </a:r>
            <a:endParaRPr lang="cs-CZ" dirty="0"/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= výběr informací, který obsahuje:</a:t>
            </a:r>
          </a:p>
          <a:p>
            <a:pPr marL="1839600" lvl="3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definice prostorové struktury, stavebních prvků a prvků TZB,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Tento druh informací používá při importu a exportu většina nástrojů (software) pro BIM.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tzv. </a:t>
            </a:r>
            <a:r>
              <a:rPr lang="cs-CZ" dirty="0" err="1"/>
              <a:t>Structural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View</a:t>
            </a:r>
            <a:endParaRPr lang="cs-CZ" dirty="0"/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vhodný pro komunikaci různých analytických nástrojů.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Skládá se z:</a:t>
            </a:r>
          </a:p>
          <a:p>
            <a:pPr marL="1839600" lvl="3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prvků se zatížením, zatěžovacích stavů a kombinací, křivek a povrchů, spojení a okrajových podmínek včetně materiálu a informací o profilu.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 Je sám o sobě nezávislý na hlavním typu konstrukce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41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932486668"/>
      </p:ext>
    </p:extLst>
  </p:cSld>
  <p:clrMapOvr>
    <a:masterClrMapping/>
  </p:clrMapOvr>
  <p:transition spd="slow"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Management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Building Information Modeling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významná technologie pro udržování a zpřístupnění znalostí i pro podporu spolupráce mezi účastníky procesů investiční výstavby i komunikace v celém životním cyklu stavby.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Na modelu BIM se podílí ve většině případů více účastníků.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Jejich spolupráce musí být ovšem organizovaná a řízená.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 širším pojetí tedy můžeme hovořit o tzv. </a:t>
            </a:r>
            <a:r>
              <a:rPr lang="cs-CZ" b="1" dirty="0"/>
              <a:t>Management of Building Information Modeling</a:t>
            </a:r>
            <a:r>
              <a:rPr lang="cs-CZ" dirty="0"/>
              <a:t>, nebo-</a:t>
            </a:r>
            <a:r>
              <a:rPr lang="cs-CZ" dirty="0" err="1"/>
              <a:t>li</a:t>
            </a:r>
            <a:r>
              <a:rPr lang="cs-CZ" dirty="0"/>
              <a:t> </a:t>
            </a:r>
            <a:r>
              <a:rPr lang="cs-CZ" b="1" dirty="0"/>
              <a:t>„Řízení informačního modelování budov“.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200" dirty="0"/>
              <a:t> Je sám o sobě nezávislý na hlavním typu konstrukce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42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082532348"/>
      </p:ext>
    </p:extLst>
  </p:cSld>
  <p:clrMapOvr>
    <a:masterClrMapping/>
  </p:clrMapOvr>
  <p:transition spd="slow"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Management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BIM model = takový model, který je dostatečně popsán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aby na něm mohly být prováděny simulace průběhu celého životního cyklu ještě předtím, než dojde k jeho skutečné proměně ve fyzickou realitu.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BIM = podpůrným nástrojem při: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provádění stavebních činností,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provozování stavby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a užívání stavby. </a:t>
            </a:r>
          </a:p>
          <a:p>
            <a:pPr marL="868050" lvl="2" algn="just"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         Je tedy přítomen a zužitkován v celém životním cyklu stavby – od návrhu po demolici.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termín Modeling, jakožto M v BIM         Management,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Building Information Management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dochází k řízení sdílení informací.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43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3260949847"/>
      </p:ext>
    </p:extLst>
  </p:cSld>
  <p:clrMapOvr>
    <a:masterClrMapping/>
  </p:clrMapOvr>
  <p:transition spd="slow"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Management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Otevřený tok informací v prostředí BIM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44			</a:t>
            </a:r>
            <a:r>
              <a:rPr lang="cs-CZ" sz="1200" dirty="0">
                <a:solidFill>
                  <a:prstClr val="white"/>
                </a:solidFill>
              </a:rPr>
              <a:t>Kurzy pro společnost 4.0,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8" name="Obrázek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37" y="1955484"/>
            <a:ext cx="3729276" cy="36663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2"/>
          <p:cNvSpPr/>
          <p:nvPr/>
        </p:nvSpPr>
        <p:spPr>
          <a:xfrm>
            <a:off x="5797319" y="5954344"/>
            <a:ext cx="3181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Zdroj: TEKLA software, 2017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2734419"/>
      </p:ext>
    </p:extLst>
  </p:cSld>
  <p:clrMapOvr>
    <a:masterClrMapping/>
  </p:clrMapOvr>
  <p:transition spd="slow"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Management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BIM model = takový model, který je dostatečně popsán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aby na něm mohly být prováděny simulace průběhu celého životního cyklu ještě předtím, než dojde k jeho skutečné proměně ve fyzickou realitu. </a:t>
            </a:r>
          </a:p>
          <a:p>
            <a:pPr marL="468000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dirty="0"/>
              <a:t>BIM = podpůrným nástrojem při: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provádění stavebních činností, 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provozování stavby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a užívání stavby. </a:t>
            </a:r>
          </a:p>
          <a:p>
            <a:pPr marL="868050" lvl="2" algn="just"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         Je tedy přítomen a zužitkován v celém životním cyklu stavby – od návrhu po demolici.</a:t>
            </a:r>
          </a:p>
          <a:p>
            <a:pPr marL="925200" lvl="1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termín Modeling, jakožto M v BIM         Management,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b="1" dirty="0"/>
              <a:t>Building Information Management </a:t>
            </a:r>
          </a:p>
          <a:p>
            <a:pPr marL="1382400" lvl="2" indent="-51435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dochází k řízení sdílení informací.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45			</a:t>
            </a:r>
            <a:r>
              <a:rPr lang="cs-CZ" sz="1200" dirty="0">
                <a:solidFill>
                  <a:prstClr val="white"/>
                </a:solidFill>
              </a:rPr>
              <a:t> Kurzy pro společnost 4.0,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906549610"/>
      </p:ext>
    </p:extLst>
  </p:cSld>
  <p:clrMapOvr>
    <a:masterClrMapping/>
  </p:clrMapOvr>
  <p:transition spd="slow"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282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979988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/>
              <a:t>www.VSTECB.cz</a:t>
            </a:r>
          </a:p>
        </p:txBody>
      </p:sp>
      <p:sp>
        <p:nvSpPr>
          <p:cNvPr id="12294" name="Obdélník 6">
            <a:extLst>
              <a:ext uri="{FF2B5EF4-FFF2-40B4-BE49-F238E27FC236}">
                <a16:creationId xmlns:a16="http://schemas.microsoft.com/office/drawing/2014/main" id="{CA32D294-5702-1A46-8E39-0799E8F81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1050" y="4378325"/>
            <a:ext cx="22706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 err="1"/>
              <a:t>info@mail.vstecb.cz</a:t>
            </a:r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Základní charakteristika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BIM = informační modelování budov, </a:t>
            </a:r>
          </a:p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Stavba a stavební procesy</a:t>
            </a:r>
          </a:p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Uplatnění v několika segmentech: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pozemní stavby,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dopravní stavitelství,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vodohospodářství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i další speciální stavitelství .</a:t>
            </a:r>
          </a:p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BIM - kategorie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BIM jako model,</a:t>
            </a:r>
          </a:p>
          <a:p>
            <a:pPr marL="1382400" lvl="2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nebo-</a:t>
            </a:r>
            <a:r>
              <a:rPr lang="cs-CZ" sz="1800" dirty="0" err="1"/>
              <a:t>li</a:t>
            </a:r>
            <a:r>
              <a:rPr lang="cs-CZ" sz="1800" dirty="0"/>
              <a:t> databáze informací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BIM jako proces modelování</a:t>
            </a:r>
          </a:p>
          <a:p>
            <a:pPr marL="1382400" lvl="2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využívá BIM model ke sdílení informací, jejich rozšiřování a výměnu. Stěžejní částí celého procesu je však samotný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Management BIM.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/>
              <a:t>4</a:t>
            </a:r>
            <a:r>
              <a:rPr lang="cs-CZ" sz="1200" dirty="0"/>
              <a:t>		Kurzy pro společnost 4.0, CZ.02.2.69/0.0/0.0/16_031/0011591  </a:t>
            </a:r>
            <a:r>
              <a:rPr lang="cs-CZ" sz="1600" dirty="0"/>
              <a:t>		</a:t>
            </a:r>
            <a:r>
              <a:rPr lang="cs-CZ" dirty="0"/>
              <a:t>www.VSTECB.cz</a:t>
            </a:r>
          </a:p>
        </p:txBody>
      </p:sp>
    </p:spTree>
    <p:extLst>
      <p:ext uri="{BB962C8B-B14F-4D97-AF65-F5344CB8AC3E}">
        <p14:creationId xmlns:p14="http://schemas.microsoft.com/office/powerpoint/2010/main" val="258015019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Základní charakteristika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Model BIM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Informační databáze – obsahuje kompletní data BLC ( = Building </a:t>
            </a:r>
            <a:r>
              <a:rPr lang="cs-CZ" sz="2000" dirty="0" err="1"/>
              <a:t>Life</a:t>
            </a:r>
            <a:r>
              <a:rPr lang="cs-CZ" sz="2000" dirty="0"/>
              <a:t> </a:t>
            </a:r>
            <a:r>
              <a:rPr lang="cs-CZ" sz="2000" dirty="0" err="1"/>
              <a:t>Cycle</a:t>
            </a:r>
            <a:r>
              <a:rPr lang="cs-CZ" sz="2000" dirty="0"/>
              <a:t>)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Výsledky od všech účastníků procesu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Sběr a následné využívání dat - </a:t>
            </a:r>
            <a:r>
              <a:rPr lang="en-US" sz="2000" dirty="0"/>
              <a:t>&gt; be</a:t>
            </a:r>
            <a:r>
              <a:rPr lang="cs-CZ" sz="2000" dirty="0"/>
              <a:t>z datových ztrát a dezinformací</a:t>
            </a:r>
          </a:p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Model BIM = genetický kód stavby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Od 2. pol. 80. let minulého století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Klasifikace BIM objektů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Reprezentace znalostí o vlastnostech a okrajových podmínkách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Algoritmy pro sestavy =</a:t>
            </a:r>
            <a:r>
              <a:rPr lang="en-US" sz="2000" dirty="0"/>
              <a:t>&gt; </a:t>
            </a:r>
            <a:r>
              <a:rPr lang="en-US" sz="2000" dirty="0" err="1"/>
              <a:t>jednodu</a:t>
            </a:r>
            <a:r>
              <a:rPr lang="cs-CZ" sz="2000" dirty="0" err="1"/>
              <a:t>šší</a:t>
            </a:r>
            <a:r>
              <a:rPr lang="en-US" sz="2000" dirty="0"/>
              <a:t> </a:t>
            </a:r>
            <a:r>
              <a:rPr lang="cs-CZ" sz="2000" dirty="0"/>
              <a:t>skladby</a:t>
            </a:r>
            <a:r>
              <a:rPr lang="en-US" sz="2000" dirty="0"/>
              <a:t> </a:t>
            </a:r>
            <a:r>
              <a:rPr lang="cs-CZ" sz="2000" dirty="0"/>
              <a:t>objektů</a:t>
            </a:r>
            <a:r>
              <a:rPr lang="en-US" sz="2000" dirty="0"/>
              <a:t>;</a:t>
            </a:r>
            <a:endParaRPr lang="cs-CZ" sz="2000" dirty="0"/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/>
              <a:t>Dnes jsme dále….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/>
              <a:t>5</a:t>
            </a:r>
            <a:r>
              <a:rPr lang="cs-CZ" sz="1400" dirty="0"/>
              <a:t>		Kurzy pro společnost 4.0, CZ.02.2.69/0.0/0.0/16_031/0011591 </a:t>
            </a:r>
            <a:r>
              <a:rPr lang="cs-CZ" dirty="0"/>
              <a:t>	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653045964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Koncepce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700" dirty="0"/>
              <a:t>BIM reprezentuje technologický pokrok a posun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700" dirty="0"/>
              <a:t>	 cílená práce s informacemi</a:t>
            </a:r>
          </a:p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700" dirty="0"/>
              <a:t>Koordinační procesy – správné využití, efektivita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300" dirty="0"/>
              <a:t>výměna dat,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300" dirty="0"/>
              <a:t>detekce kolizí,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300" dirty="0"/>
              <a:t>úpravy parametrů aj</a:t>
            </a:r>
          </a:p>
          <a:p>
            <a:pPr marL="4680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700" dirty="0"/>
              <a:t>Klasické modelování (2D, 3D)</a:t>
            </a:r>
          </a:p>
          <a:p>
            <a:pPr marL="925200" lvl="2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500" dirty="0"/>
              <a:t>Nestrukturované informace</a:t>
            </a:r>
          </a:p>
          <a:p>
            <a:pPr marL="925200" lvl="2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500" dirty="0"/>
              <a:t>Nesoulad a obtížné zacházení s daty</a:t>
            </a:r>
          </a:p>
          <a:p>
            <a:pPr marL="410850" lvl="2">
              <a:lnSpc>
                <a:spcPct val="100000"/>
              </a:lnSpc>
              <a:spcBef>
                <a:spcPts val="600"/>
              </a:spcBef>
            </a:pPr>
            <a:r>
              <a:rPr lang="cs-CZ" sz="2500" dirty="0"/>
              <a:t>		snížená efektivnost navrhování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/>
              <a:t>6 </a:t>
            </a:r>
            <a:r>
              <a:rPr lang="cs-CZ" sz="1400" dirty="0"/>
              <a:t>		</a:t>
            </a:r>
            <a:r>
              <a:rPr lang="cs-CZ" sz="1200" dirty="0"/>
              <a:t>Kurzy pro společnost 4.0, CZ.02.2.69/0.0/0.0/16_031/0011591 </a:t>
            </a:r>
            <a:r>
              <a:rPr lang="cs-CZ" sz="1600" dirty="0"/>
              <a:t>	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2004154029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Koncepce BIM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4783" y="1455209"/>
            <a:ext cx="8194716" cy="4741979"/>
          </a:xfrm>
        </p:spPr>
        <p:txBody>
          <a:bodyPr/>
          <a:lstStyle/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Přínosy BIM modelování: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zlepšení komunikace,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úspora nákladů,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varianty řešení,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kvalita díla,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kontrola stavebního procesu,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transparentnost, 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dostupnost informací,</a:t>
            </a:r>
          </a:p>
          <a:p>
            <a:pPr marL="925200" lvl="1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/>
              <a:t>simulace =</a:t>
            </a:r>
            <a:r>
              <a:rPr lang="en-US" dirty="0"/>
              <a:t>&gt;</a:t>
            </a:r>
            <a:r>
              <a:rPr lang="cs-CZ" dirty="0"/>
              <a:t> OŽP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/>
              <a:t>7</a:t>
            </a:r>
            <a:r>
              <a:rPr lang="cs-CZ" sz="1200" dirty="0"/>
              <a:t>		             Kurzy pro společnost 4.0, CZ.02.2.69/0.0/0.0/16_031/0011591 	</a:t>
            </a:r>
            <a:r>
              <a:rPr lang="cs-CZ" sz="1400" dirty="0"/>
              <a:t>	</a:t>
            </a:r>
            <a:r>
              <a:rPr lang="cs-CZ" dirty="0"/>
              <a:t>www.VSTECB.cz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81730786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Koncepce BIM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8		</a:t>
            </a:r>
            <a:r>
              <a:rPr lang="cs-CZ" sz="1200" dirty="0"/>
              <a:t>Kurzy pro společnost 4.0, CZ.02.2.69/0.0/0.0/16_031/0011591 </a:t>
            </a:r>
            <a:r>
              <a:rPr lang="cs-CZ" dirty="0"/>
              <a:t>		www.VSTECB.cz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odnadpis 7"/>
          <p:cNvSpPr txBox="1">
            <a:spLocks/>
          </p:cNvSpPr>
          <p:nvPr/>
        </p:nvSpPr>
        <p:spPr bwMode="auto">
          <a:xfrm>
            <a:off x="444063" y="1484416"/>
            <a:ext cx="8255875" cy="495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-5143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700" dirty="0"/>
              <a:t>Schéma virtuální výstavby v koncepci BIM</a:t>
            </a:r>
          </a:p>
        </p:txBody>
      </p:sp>
      <p:pic>
        <p:nvPicPr>
          <p:cNvPr id="9" name="Obráze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01" y="1911929"/>
            <a:ext cx="4560398" cy="382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ástupný symbol pro číslo snímku 1"/>
          <p:cNvSpPr txBox="1">
            <a:spLocks/>
          </p:cNvSpPr>
          <p:nvPr/>
        </p:nvSpPr>
        <p:spPr>
          <a:xfrm>
            <a:off x="6441016" y="61531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rebuchet MS" panose="020B0703020202090204" pitchFamily="34" charset="0"/>
                <a:ea typeface="+mn-ea"/>
                <a:cs typeface="+mn-cs"/>
              </a:defRPr>
            </a:lvl9pPr>
          </a:lstStyle>
          <a:p>
            <a:r>
              <a:rPr lang="cs-CZ" i="1" dirty="0">
                <a:solidFill>
                  <a:schemeClr val="tx1"/>
                </a:solidFill>
              </a:rPr>
              <a:t>Zdroj: LLOYD´S REGISTER, 2016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97174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7048</TotalTime>
  <Words>3491</Words>
  <Application>Microsoft Office PowerPoint</Application>
  <PresentationFormat>Předvádění na obrazovce (4:3)</PresentationFormat>
  <Paragraphs>386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Trebuchet MS</vt:lpstr>
      <vt:lpstr>Wingdings</vt:lpstr>
      <vt:lpstr>Motiv Office</vt:lpstr>
      <vt:lpstr>Úvod do BIM – Modeling a Management </vt:lpstr>
      <vt:lpstr>Úvod</vt:lpstr>
      <vt:lpstr>Úvod</vt:lpstr>
      <vt:lpstr>Úvod</vt:lpstr>
      <vt:lpstr>Základní charakteristika BIM</vt:lpstr>
      <vt:lpstr>Základní charakteristika BIM</vt:lpstr>
      <vt:lpstr>Koncepce BIM</vt:lpstr>
      <vt:lpstr>Koncepce BIM</vt:lpstr>
      <vt:lpstr>Koncepce BIM</vt:lpstr>
      <vt:lpstr>Koncepce BIM</vt:lpstr>
      <vt:lpstr>Rozdíl mezi 3D modelem a BIM modelem</vt:lpstr>
      <vt:lpstr>Rozdíl mezi 3D modelem a BIM modelem</vt:lpstr>
      <vt:lpstr>Rozdíl mezi 3D modelem a BIM modelem</vt:lpstr>
      <vt:lpstr>Rozdíl mezi 3D modelem a BIM modelem</vt:lpstr>
      <vt:lpstr>BIM model</vt:lpstr>
      <vt:lpstr>BIM model</vt:lpstr>
      <vt:lpstr>BIM model</vt:lpstr>
      <vt:lpstr>Výhody BIM modelu ve fázích výstavby</vt:lpstr>
      <vt:lpstr>Výhody BIM modelu ve fázích výstavby</vt:lpstr>
      <vt:lpstr>Výhody BIM modelu ve fázích výstavby</vt:lpstr>
      <vt:lpstr>Výhody BIM modelu ve fázích výstavby</vt:lpstr>
      <vt:lpstr>Výhody BIM modelu ve fázích výstavby</vt:lpstr>
      <vt:lpstr>Výhody BIM modelu ve fázích výstavby</vt:lpstr>
      <vt:lpstr>Výhody BIM modelu ve fázích výstavby</vt:lpstr>
      <vt:lpstr>Výhody BIM modelu ve fázích výstavby</vt:lpstr>
      <vt:lpstr>Výhody BIM modelu ve fázích výstavby</vt:lpstr>
      <vt:lpstr>Výhody BIM modelu ve fázích výstavby</vt:lpstr>
      <vt:lpstr>Koordinace profesí v BIM</vt:lpstr>
      <vt:lpstr>Koordinace profesí v BIM</vt:lpstr>
      <vt:lpstr>BIM jako komunikační nástroj</vt:lpstr>
      <vt:lpstr>BIM jako komunikační nástroj</vt:lpstr>
      <vt:lpstr>BIM jako komunikační nástroj</vt:lpstr>
      <vt:lpstr>Procesy informačního modelování</vt:lpstr>
      <vt:lpstr>BEP – BIM Execution Plan</vt:lpstr>
      <vt:lpstr>BEP – BIM Execution Plan</vt:lpstr>
      <vt:lpstr>BEP – BIM Execution Plan</vt:lpstr>
      <vt:lpstr>BEP – BIM Execution Plan</vt:lpstr>
      <vt:lpstr>BEP – BIM Execution Plan</vt:lpstr>
      <vt:lpstr>Industrial Foundation Classes (IFC)</vt:lpstr>
      <vt:lpstr>Industrial Foundation Classes (IFC)</vt:lpstr>
      <vt:lpstr>Industrial Foundation Classes (IFC)</vt:lpstr>
      <vt:lpstr>Industrial Foundation Classes (IFC)</vt:lpstr>
      <vt:lpstr>Management BIM</vt:lpstr>
      <vt:lpstr>Management BIM</vt:lpstr>
      <vt:lpstr>Management BIM</vt:lpstr>
      <vt:lpstr>Management BIM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289</cp:revision>
  <dcterms:created xsi:type="dcterms:W3CDTF">2015-10-09T09:08:26Z</dcterms:created>
  <dcterms:modified xsi:type="dcterms:W3CDTF">2020-06-10T14:21:21Z</dcterms:modified>
</cp:coreProperties>
</file>