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B816AD-D1C6-436F-B7DE-50B92DEF52D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C27B474-8C62-4223-AFCC-B94006DED4E8}">
      <dgm:prSet/>
      <dgm:spPr/>
      <dgm:t>
        <a:bodyPr/>
        <a:lstStyle/>
        <a:p>
          <a:r>
            <a:rPr lang="cs-CZ" dirty="0"/>
            <a:t>Ovládá činnosti a aktivity HR specialisty v oblasti získávání přijímání a výběru zaměstnanců a adaptace zaměstnanců. (10/10)</a:t>
          </a:r>
          <a:endParaRPr lang="en-US" dirty="0"/>
        </a:p>
      </dgm:t>
    </dgm:pt>
    <dgm:pt modelId="{6EC678AB-26B6-4BF0-8527-927CAD8D8BF0}" type="parTrans" cxnId="{237725B2-7AAD-492D-9C6C-6E3AC5F02719}">
      <dgm:prSet/>
      <dgm:spPr/>
      <dgm:t>
        <a:bodyPr/>
        <a:lstStyle/>
        <a:p>
          <a:endParaRPr lang="en-US"/>
        </a:p>
      </dgm:t>
    </dgm:pt>
    <dgm:pt modelId="{F96B9455-E8AC-482E-AB3B-EAF386D4ACDF}" type="sibTrans" cxnId="{237725B2-7AAD-492D-9C6C-6E3AC5F02719}">
      <dgm:prSet/>
      <dgm:spPr/>
      <dgm:t>
        <a:bodyPr/>
        <a:lstStyle/>
        <a:p>
          <a:endParaRPr lang="en-US"/>
        </a:p>
      </dgm:t>
    </dgm:pt>
    <dgm:pt modelId="{AE823180-EA15-4DE0-9076-30B71907D445}">
      <dgm:prSet/>
      <dgm:spPr/>
      <dgm:t>
        <a:bodyPr/>
        <a:lstStyle/>
        <a:p>
          <a:r>
            <a:rPr lang="cs-CZ" dirty="0"/>
            <a:t>Ovládá činnosti a aktivity HR specialisty v oblasti řízení a hodnocení pracovního výkonu zaměstnanců, rozvoje zaměstnanců, motivace a odměňování zaměstnanců. </a:t>
          </a:r>
        </a:p>
        <a:p>
          <a:r>
            <a:rPr lang="cs-CZ" dirty="0"/>
            <a:t>(8/10)</a:t>
          </a:r>
          <a:endParaRPr lang="en-US" dirty="0"/>
        </a:p>
      </dgm:t>
    </dgm:pt>
    <dgm:pt modelId="{C408AAC0-7046-45AB-BF3C-0D972C160647}" type="parTrans" cxnId="{A869726C-109F-4B36-B4EA-3A28BF69558F}">
      <dgm:prSet/>
      <dgm:spPr/>
      <dgm:t>
        <a:bodyPr/>
        <a:lstStyle/>
        <a:p>
          <a:endParaRPr lang="en-US"/>
        </a:p>
      </dgm:t>
    </dgm:pt>
    <dgm:pt modelId="{EE9BB9AA-8179-4D25-B90F-3509B098A4DB}" type="sibTrans" cxnId="{A869726C-109F-4B36-B4EA-3A28BF69558F}">
      <dgm:prSet/>
      <dgm:spPr/>
      <dgm:t>
        <a:bodyPr/>
        <a:lstStyle/>
        <a:p>
          <a:endParaRPr lang="en-US"/>
        </a:p>
      </dgm:t>
    </dgm:pt>
    <dgm:pt modelId="{96A3AC06-7F68-4FA9-9465-FBECACC834F9}">
      <dgm:prSet/>
      <dgm:spPr/>
      <dgm:t>
        <a:bodyPr/>
        <a:lstStyle/>
        <a:p>
          <a:r>
            <a:rPr lang="cs-CZ" dirty="0"/>
            <a:t>Ovládá činnosti a aktivity podnikového personalisty (HR specialisty) v oblasti podnikové kultury včetně etického řízení, zásady komunikace, tvorby týmu. </a:t>
          </a:r>
        </a:p>
        <a:p>
          <a:r>
            <a:rPr lang="cs-CZ" dirty="0"/>
            <a:t>(10/10)</a:t>
          </a:r>
          <a:endParaRPr lang="en-US" dirty="0"/>
        </a:p>
      </dgm:t>
    </dgm:pt>
    <dgm:pt modelId="{026439BD-2E41-446A-BFCC-61C3E01C4335}" type="parTrans" cxnId="{31AF8F09-A7AB-433B-95C7-A1C7647052DE}">
      <dgm:prSet/>
      <dgm:spPr/>
      <dgm:t>
        <a:bodyPr/>
        <a:lstStyle/>
        <a:p>
          <a:endParaRPr lang="en-US"/>
        </a:p>
      </dgm:t>
    </dgm:pt>
    <dgm:pt modelId="{2475D11F-FF69-41A4-97FC-719ED3E4139B}" type="sibTrans" cxnId="{31AF8F09-A7AB-433B-95C7-A1C7647052DE}">
      <dgm:prSet/>
      <dgm:spPr/>
      <dgm:t>
        <a:bodyPr/>
        <a:lstStyle/>
        <a:p>
          <a:endParaRPr lang="en-US"/>
        </a:p>
      </dgm:t>
    </dgm:pt>
    <dgm:pt modelId="{122D9687-DD87-4AF4-8BB6-A11FFD70CCCE}">
      <dgm:prSet/>
      <dgm:spPr/>
      <dgm:t>
        <a:bodyPr/>
        <a:lstStyle/>
        <a:p>
          <a:r>
            <a:rPr lang="cs-CZ"/>
            <a:t>Ovládá zásady tvorby a vedení personální agendy včetně příslušné legislativy. (8/10)</a:t>
          </a:r>
          <a:endParaRPr lang="en-US"/>
        </a:p>
      </dgm:t>
    </dgm:pt>
    <dgm:pt modelId="{B0007860-6FCE-4F61-8B26-17E28C79AC4E}" type="parTrans" cxnId="{FC50AEFF-5FD4-409E-BBB4-F5117635A513}">
      <dgm:prSet/>
      <dgm:spPr/>
      <dgm:t>
        <a:bodyPr/>
        <a:lstStyle/>
        <a:p>
          <a:endParaRPr lang="en-US"/>
        </a:p>
      </dgm:t>
    </dgm:pt>
    <dgm:pt modelId="{7C44AA76-CA3D-48E0-92FE-0459B6C21CE6}" type="sibTrans" cxnId="{FC50AEFF-5FD4-409E-BBB4-F5117635A513}">
      <dgm:prSet/>
      <dgm:spPr/>
      <dgm:t>
        <a:bodyPr/>
        <a:lstStyle/>
        <a:p>
          <a:endParaRPr lang="en-US"/>
        </a:p>
      </dgm:t>
    </dgm:pt>
    <dgm:pt modelId="{7FF481B6-2799-45FF-80B6-8CD6B1616EE3}">
      <dgm:prSet/>
      <dgm:spPr/>
      <dgm:t>
        <a:bodyPr/>
        <a:lstStyle/>
        <a:p>
          <a:r>
            <a:rPr lang="cs-CZ" dirty="0"/>
            <a:t>Zvládá agendu spojenou s komunikaci s příslušnými orgány státní a veřejné správy v oblasti HR. </a:t>
          </a:r>
        </a:p>
        <a:p>
          <a:r>
            <a:rPr lang="cs-CZ" dirty="0"/>
            <a:t>(6/10)</a:t>
          </a:r>
          <a:endParaRPr lang="en-US" dirty="0"/>
        </a:p>
      </dgm:t>
    </dgm:pt>
    <dgm:pt modelId="{B93B3A5F-7CFE-485E-97DD-FFF8EC06EF7D}" type="parTrans" cxnId="{90F634EB-8E63-4265-8B46-5F3F6746B723}">
      <dgm:prSet/>
      <dgm:spPr/>
      <dgm:t>
        <a:bodyPr/>
        <a:lstStyle/>
        <a:p>
          <a:endParaRPr lang="en-US"/>
        </a:p>
      </dgm:t>
    </dgm:pt>
    <dgm:pt modelId="{94CF0521-8C39-431E-9252-72E83230414C}" type="sibTrans" cxnId="{90F634EB-8E63-4265-8B46-5F3F6746B723}">
      <dgm:prSet/>
      <dgm:spPr/>
      <dgm:t>
        <a:bodyPr/>
        <a:lstStyle/>
        <a:p>
          <a:endParaRPr lang="en-US"/>
        </a:p>
      </dgm:t>
    </dgm:pt>
    <dgm:pt modelId="{075C75F7-D835-4E70-812F-F048600DCB7F}" type="pres">
      <dgm:prSet presAssocID="{5EB816AD-D1C6-436F-B7DE-50B92DEF52DB}" presName="root" presStyleCnt="0">
        <dgm:presLayoutVars>
          <dgm:dir/>
          <dgm:resizeHandles val="exact"/>
        </dgm:presLayoutVars>
      </dgm:prSet>
      <dgm:spPr/>
    </dgm:pt>
    <dgm:pt modelId="{47FBA0F0-F157-422F-A84C-C1E069EC7A6B}" type="pres">
      <dgm:prSet presAssocID="{5C27B474-8C62-4223-AFCC-B94006DED4E8}" presName="compNode" presStyleCnt="0"/>
      <dgm:spPr/>
    </dgm:pt>
    <dgm:pt modelId="{1EB47454-B93A-401C-938D-FD9AA834D229}" type="pres">
      <dgm:prSet presAssocID="{5C27B474-8C62-4223-AFCC-B94006DED4E8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89F59B6-F03E-48BA-9587-203C03FC9A57}" type="pres">
      <dgm:prSet presAssocID="{5C27B474-8C62-4223-AFCC-B94006DED4E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usle"/>
        </a:ext>
      </dgm:extLst>
    </dgm:pt>
    <dgm:pt modelId="{7DB2CD84-8BD2-4C22-819F-9907BA00ABE1}" type="pres">
      <dgm:prSet presAssocID="{5C27B474-8C62-4223-AFCC-B94006DED4E8}" presName="spaceRect" presStyleCnt="0"/>
      <dgm:spPr/>
    </dgm:pt>
    <dgm:pt modelId="{6F8992A5-093C-48C1-A76C-8B699BE9715E}" type="pres">
      <dgm:prSet presAssocID="{5C27B474-8C62-4223-AFCC-B94006DED4E8}" presName="textRect" presStyleLbl="revTx" presStyleIdx="0" presStyleCnt="5">
        <dgm:presLayoutVars>
          <dgm:chMax val="1"/>
          <dgm:chPref val="1"/>
        </dgm:presLayoutVars>
      </dgm:prSet>
      <dgm:spPr/>
    </dgm:pt>
    <dgm:pt modelId="{1E1DB590-2202-4DC5-9B27-C8709A8F22EE}" type="pres">
      <dgm:prSet presAssocID="{F96B9455-E8AC-482E-AB3B-EAF386D4ACDF}" presName="sibTrans" presStyleCnt="0"/>
      <dgm:spPr/>
    </dgm:pt>
    <dgm:pt modelId="{8942FA1B-926A-4DF1-8173-D448595B3BA1}" type="pres">
      <dgm:prSet presAssocID="{AE823180-EA15-4DE0-9076-30B71907D445}" presName="compNode" presStyleCnt="0"/>
      <dgm:spPr/>
    </dgm:pt>
    <dgm:pt modelId="{553C14C5-89C2-418B-9A2C-AC6E4B4EB3BF}" type="pres">
      <dgm:prSet presAssocID="{AE823180-EA15-4DE0-9076-30B71907D445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9E83EBB2-64D9-4B5C-9F1C-C18406067537}" type="pres">
      <dgm:prSet presAssocID="{AE823180-EA15-4DE0-9076-30B71907D44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BF7CB5BB-9BC8-453D-A540-ACE9B7AC9001}" type="pres">
      <dgm:prSet presAssocID="{AE823180-EA15-4DE0-9076-30B71907D445}" presName="spaceRect" presStyleCnt="0"/>
      <dgm:spPr/>
    </dgm:pt>
    <dgm:pt modelId="{1C73F937-A062-4F4B-B70A-1E5C6D1F6E51}" type="pres">
      <dgm:prSet presAssocID="{AE823180-EA15-4DE0-9076-30B71907D445}" presName="textRect" presStyleLbl="revTx" presStyleIdx="1" presStyleCnt="5">
        <dgm:presLayoutVars>
          <dgm:chMax val="1"/>
          <dgm:chPref val="1"/>
        </dgm:presLayoutVars>
      </dgm:prSet>
      <dgm:spPr/>
    </dgm:pt>
    <dgm:pt modelId="{65EA5C15-329E-43B4-AD7A-D3C12A07049D}" type="pres">
      <dgm:prSet presAssocID="{EE9BB9AA-8179-4D25-B90F-3509B098A4DB}" presName="sibTrans" presStyleCnt="0"/>
      <dgm:spPr/>
    </dgm:pt>
    <dgm:pt modelId="{7CA83AF0-AD80-4963-9366-482FFC522615}" type="pres">
      <dgm:prSet presAssocID="{96A3AC06-7F68-4FA9-9465-FBECACC834F9}" presName="compNode" presStyleCnt="0"/>
      <dgm:spPr/>
    </dgm:pt>
    <dgm:pt modelId="{AAD7DCD5-4989-45D6-9CCE-CA31FF66A666}" type="pres">
      <dgm:prSet presAssocID="{96A3AC06-7F68-4FA9-9465-FBECACC834F9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D3A9CCA0-D0E0-401E-BAD6-3DA141F07C31}" type="pres">
      <dgm:prSet presAssocID="{96A3AC06-7F68-4FA9-9465-FBECACC834F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D3BD9379-1BFC-49A5-AABE-EE6C798CA9EE}" type="pres">
      <dgm:prSet presAssocID="{96A3AC06-7F68-4FA9-9465-FBECACC834F9}" presName="spaceRect" presStyleCnt="0"/>
      <dgm:spPr/>
    </dgm:pt>
    <dgm:pt modelId="{65A69ED4-E892-40F9-BB97-D782095CC910}" type="pres">
      <dgm:prSet presAssocID="{96A3AC06-7F68-4FA9-9465-FBECACC834F9}" presName="textRect" presStyleLbl="revTx" presStyleIdx="2" presStyleCnt="5">
        <dgm:presLayoutVars>
          <dgm:chMax val="1"/>
          <dgm:chPref val="1"/>
        </dgm:presLayoutVars>
      </dgm:prSet>
      <dgm:spPr/>
    </dgm:pt>
    <dgm:pt modelId="{7A8D2016-E2AF-475F-AD95-959F1CB27860}" type="pres">
      <dgm:prSet presAssocID="{2475D11F-FF69-41A4-97FC-719ED3E4139B}" presName="sibTrans" presStyleCnt="0"/>
      <dgm:spPr/>
    </dgm:pt>
    <dgm:pt modelId="{B2F746B3-1211-44D8-B804-E72D848F42B7}" type="pres">
      <dgm:prSet presAssocID="{122D9687-DD87-4AF4-8BB6-A11FFD70CCCE}" presName="compNode" presStyleCnt="0"/>
      <dgm:spPr/>
    </dgm:pt>
    <dgm:pt modelId="{E9659A88-FF51-4ABF-A5BF-A608E1CD2F3D}" type="pres">
      <dgm:prSet presAssocID="{122D9687-DD87-4AF4-8BB6-A11FFD70CCCE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A155FECC-1502-4646-8459-F9EE3F04005E}" type="pres">
      <dgm:prSet presAssocID="{122D9687-DD87-4AF4-8BB6-A11FFD70CCC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apitán"/>
        </a:ext>
      </dgm:extLst>
    </dgm:pt>
    <dgm:pt modelId="{FD91A444-9A98-47A4-862E-FF2E7B381287}" type="pres">
      <dgm:prSet presAssocID="{122D9687-DD87-4AF4-8BB6-A11FFD70CCCE}" presName="spaceRect" presStyleCnt="0"/>
      <dgm:spPr/>
    </dgm:pt>
    <dgm:pt modelId="{B420BCA7-8AD2-47E2-94B0-E3D6CA2D3555}" type="pres">
      <dgm:prSet presAssocID="{122D9687-DD87-4AF4-8BB6-A11FFD70CCCE}" presName="textRect" presStyleLbl="revTx" presStyleIdx="3" presStyleCnt="5">
        <dgm:presLayoutVars>
          <dgm:chMax val="1"/>
          <dgm:chPref val="1"/>
        </dgm:presLayoutVars>
      </dgm:prSet>
      <dgm:spPr/>
    </dgm:pt>
    <dgm:pt modelId="{3A2127A6-591E-4EDA-95B1-DD974EBCD948}" type="pres">
      <dgm:prSet presAssocID="{7C44AA76-CA3D-48E0-92FE-0459B6C21CE6}" presName="sibTrans" presStyleCnt="0"/>
      <dgm:spPr/>
    </dgm:pt>
    <dgm:pt modelId="{53058003-5276-4F83-B497-7283935F47AC}" type="pres">
      <dgm:prSet presAssocID="{7FF481B6-2799-45FF-80B6-8CD6B1616EE3}" presName="compNode" presStyleCnt="0"/>
      <dgm:spPr/>
    </dgm:pt>
    <dgm:pt modelId="{73AFE9AC-3EFE-48BA-8770-872501E20FD8}" type="pres">
      <dgm:prSet presAssocID="{7FF481B6-2799-45FF-80B6-8CD6B1616EE3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92BD8F40-BC5B-4871-B489-9CE80DD103F7}" type="pres">
      <dgm:prSet presAssocID="{7FF481B6-2799-45FF-80B6-8CD6B1616EE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Org Chart"/>
        </a:ext>
      </dgm:extLst>
    </dgm:pt>
    <dgm:pt modelId="{D0C96394-0DA0-45A1-9DB7-6A25F6441BEF}" type="pres">
      <dgm:prSet presAssocID="{7FF481B6-2799-45FF-80B6-8CD6B1616EE3}" presName="spaceRect" presStyleCnt="0"/>
      <dgm:spPr/>
    </dgm:pt>
    <dgm:pt modelId="{F0001A44-DAED-488C-8CA9-1A0EC0FB8E23}" type="pres">
      <dgm:prSet presAssocID="{7FF481B6-2799-45FF-80B6-8CD6B1616EE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8263906-6537-4C5B-A64B-FD6A54E0B82D}" type="presOf" srcId="{AE823180-EA15-4DE0-9076-30B71907D445}" destId="{1C73F937-A062-4F4B-B70A-1E5C6D1F6E51}" srcOrd="0" destOrd="0" presId="urn:microsoft.com/office/officeart/2018/5/layout/IconLeafLabelList"/>
    <dgm:cxn modelId="{31AF8F09-A7AB-433B-95C7-A1C7647052DE}" srcId="{5EB816AD-D1C6-436F-B7DE-50B92DEF52DB}" destId="{96A3AC06-7F68-4FA9-9465-FBECACC834F9}" srcOrd="2" destOrd="0" parTransId="{026439BD-2E41-446A-BFCC-61C3E01C4335}" sibTransId="{2475D11F-FF69-41A4-97FC-719ED3E4139B}"/>
    <dgm:cxn modelId="{A869726C-109F-4B36-B4EA-3A28BF69558F}" srcId="{5EB816AD-D1C6-436F-B7DE-50B92DEF52DB}" destId="{AE823180-EA15-4DE0-9076-30B71907D445}" srcOrd="1" destOrd="0" parTransId="{C408AAC0-7046-45AB-BF3C-0D972C160647}" sibTransId="{EE9BB9AA-8179-4D25-B90F-3509B098A4DB}"/>
    <dgm:cxn modelId="{6A52BD4E-5596-4B2A-B99F-8BEF3D93B29E}" type="presOf" srcId="{7FF481B6-2799-45FF-80B6-8CD6B1616EE3}" destId="{F0001A44-DAED-488C-8CA9-1A0EC0FB8E23}" srcOrd="0" destOrd="0" presId="urn:microsoft.com/office/officeart/2018/5/layout/IconLeafLabelList"/>
    <dgm:cxn modelId="{C841B599-4748-403A-8A12-20554AE43E4B}" type="presOf" srcId="{96A3AC06-7F68-4FA9-9465-FBECACC834F9}" destId="{65A69ED4-E892-40F9-BB97-D782095CC910}" srcOrd="0" destOrd="0" presId="urn:microsoft.com/office/officeart/2018/5/layout/IconLeafLabelList"/>
    <dgm:cxn modelId="{30205C9A-93B4-4D24-A25F-AB2A728286ED}" type="presOf" srcId="{5C27B474-8C62-4223-AFCC-B94006DED4E8}" destId="{6F8992A5-093C-48C1-A76C-8B699BE9715E}" srcOrd="0" destOrd="0" presId="urn:microsoft.com/office/officeart/2018/5/layout/IconLeafLabelList"/>
    <dgm:cxn modelId="{49995B9F-62F6-4FD1-A109-55A60E8656B7}" type="presOf" srcId="{122D9687-DD87-4AF4-8BB6-A11FFD70CCCE}" destId="{B420BCA7-8AD2-47E2-94B0-E3D6CA2D3555}" srcOrd="0" destOrd="0" presId="urn:microsoft.com/office/officeart/2018/5/layout/IconLeafLabelList"/>
    <dgm:cxn modelId="{237725B2-7AAD-492D-9C6C-6E3AC5F02719}" srcId="{5EB816AD-D1C6-436F-B7DE-50B92DEF52DB}" destId="{5C27B474-8C62-4223-AFCC-B94006DED4E8}" srcOrd="0" destOrd="0" parTransId="{6EC678AB-26B6-4BF0-8527-927CAD8D8BF0}" sibTransId="{F96B9455-E8AC-482E-AB3B-EAF386D4ACDF}"/>
    <dgm:cxn modelId="{CC5985D8-D351-4DAD-953A-6F4215412E5A}" type="presOf" srcId="{5EB816AD-D1C6-436F-B7DE-50B92DEF52DB}" destId="{075C75F7-D835-4E70-812F-F048600DCB7F}" srcOrd="0" destOrd="0" presId="urn:microsoft.com/office/officeart/2018/5/layout/IconLeafLabelList"/>
    <dgm:cxn modelId="{90F634EB-8E63-4265-8B46-5F3F6746B723}" srcId="{5EB816AD-D1C6-436F-B7DE-50B92DEF52DB}" destId="{7FF481B6-2799-45FF-80B6-8CD6B1616EE3}" srcOrd="4" destOrd="0" parTransId="{B93B3A5F-7CFE-485E-97DD-FFF8EC06EF7D}" sibTransId="{94CF0521-8C39-431E-9252-72E83230414C}"/>
    <dgm:cxn modelId="{FC50AEFF-5FD4-409E-BBB4-F5117635A513}" srcId="{5EB816AD-D1C6-436F-B7DE-50B92DEF52DB}" destId="{122D9687-DD87-4AF4-8BB6-A11FFD70CCCE}" srcOrd="3" destOrd="0" parTransId="{B0007860-6FCE-4F61-8B26-17E28C79AC4E}" sibTransId="{7C44AA76-CA3D-48E0-92FE-0459B6C21CE6}"/>
    <dgm:cxn modelId="{8742BFE6-5CFF-425F-91FC-75B178240F39}" type="presParOf" srcId="{075C75F7-D835-4E70-812F-F048600DCB7F}" destId="{47FBA0F0-F157-422F-A84C-C1E069EC7A6B}" srcOrd="0" destOrd="0" presId="urn:microsoft.com/office/officeart/2018/5/layout/IconLeafLabelList"/>
    <dgm:cxn modelId="{C48A1508-EEB6-4206-BF84-63E1BCFAEE26}" type="presParOf" srcId="{47FBA0F0-F157-422F-A84C-C1E069EC7A6B}" destId="{1EB47454-B93A-401C-938D-FD9AA834D229}" srcOrd="0" destOrd="0" presId="urn:microsoft.com/office/officeart/2018/5/layout/IconLeafLabelList"/>
    <dgm:cxn modelId="{82C7CF1F-64A1-4E67-A731-03124A978758}" type="presParOf" srcId="{47FBA0F0-F157-422F-A84C-C1E069EC7A6B}" destId="{A89F59B6-F03E-48BA-9587-203C03FC9A57}" srcOrd="1" destOrd="0" presId="urn:microsoft.com/office/officeart/2018/5/layout/IconLeafLabelList"/>
    <dgm:cxn modelId="{4CA1D713-5134-4A89-9215-6D511051AFA9}" type="presParOf" srcId="{47FBA0F0-F157-422F-A84C-C1E069EC7A6B}" destId="{7DB2CD84-8BD2-4C22-819F-9907BA00ABE1}" srcOrd="2" destOrd="0" presId="urn:microsoft.com/office/officeart/2018/5/layout/IconLeafLabelList"/>
    <dgm:cxn modelId="{8BC78EFF-34EA-4C47-A192-90B7A78A42B3}" type="presParOf" srcId="{47FBA0F0-F157-422F-A84C-C1E069EC7A6B}" destId="{6F8992A5-093C-48C1-A76C-8B699BE9715E}" srcOrd="3" destOrd="0" presId="urn:microsoft.com/office/officeart/2018/5/layout/IconLeafLabelList"/>
    <dgm:cxn modelId="{6B497761-6519-45CD-B2CE-886CF051376E}" type="presParOf" srcId="{075C75F7-D835-4E70-812F-F048600DCB7F}" destId="{1E1DB590-2202-4DC5-9B27-C8709A8F22EE}" srcOrd="1" destOrd="0" presId="urn:microsoft.com/office/officeart/2018/5/layout/IconLeafLabelList"/>
    <dgm:cxn modelId="{0DE9B894-731A-40B7-880D-8F2FF18B057D}" type="presParOf" srcId="{075C75F7-D835-4E70-812F-F048600DCB7F}" destId="{8942FA1B-926A-4DF1-8173-D448595B3BA1}" srcOrd="2" destOrd="0" presId="urn:microsoft.com/office/officeart/2018/5/layout/IconLeafLabelList"/>
    <dgm:cxn modelId="{90FEEAC0-9294-4AF7-B8E3-8A918613B06A}" type="presParOf" srcId="{8942FA1B-926A-4DF1-8173-D448595B3BA1}" destId="{553C14C5-89C2-418B-9A2C-AC6E4B4EB3BF}" srcOrd="0" destOrd="0" presId="urn:microsoft.com/office/officeart/2018/5/layout/IconLeafLabelList"/>
    <dgm:cxn modelId="{431A9A47-1935-4ED7-8DEC-765D98E255DC}" type="presParOf" srcId="{8942FA1B-926A-4DF1-8173-D448595B3BA1}" destId="{9E83EBB2-64D9-4B5C-9F1C-C18406067537}" srcOrd="1" destOrd="0" presId="urn:microsoft.com/office/officeart/2018/5/layout/IconLeafLabelList"/>
    <dgm:cxn modelId="{CEDB8A6D-F43F-4A9F-938A-D064923C5845}" type="presParOf" srcId="{8942FA1B-926A-4DF1-8173-D448595B3BA1}" destId="{BF7CB5BB-9BC8-453D-A540-ACE9B7AC9001}" srcOrd="2" destOrd="0" presId="urn:microsoft.com/office/officeart/2018/5/layout/IconLeafLabelList"/>
    <dgm:cxn modelId="{29F522B0-BA7F-40C3-96D9-BC7F90E7A48E}" type="presParOf" srcId="{8942FA1B-926A-4DF1-8173-D448595B3BA1}" destId="{1C73F937-A062-4F4B-B70A-1E5C6D1F6E51}" srcOrd="3" destOrd="0" presId="urn:microsoft.com/office/officeart/2018/5/layout/IconLeafLabelList"/>
    <dgm:cxn modelId="{91A68BE2-B7B2-4EDF-91BE-B909CDA6FFC4}" type="presParOf" srcId="{075C75F7-D835-4E70-812F-F048600DCB7F}" destId="{65EA5C15-329E-43B4-AD7A-D3C12A07049D}" srcOrd="3" destOrd="0" presId="urn:microsoft.com/office/officeart/2018/5/layout/IconLeafLabelList"/>
    <dgm:cxn modelId="{E38E57BD-B74F-4B6F-8872-9B31A940E469}" type="presParOf" srcId="{075C75F7-D835-4E70-812F-F048600DCB7F}" destId="{7CA83AF0-AD80-4963-9366-482FFC522615}" srcOrd="4" destOrd="0" presId="urn:microsoft.com/office/officeart/2018/5/layout/IconLeafLabelList"/>
    <dgm:cxn modelId="{995703B4-21E7-482F-AA63-49AE296B1507}" type="presParOf" srcId="{7CA83AF0-AD80-4963-9366-482FFC522615}" destId="{AAD7DCD5-4989-45D6-9CCE-CA31FF66A666}" srcOrd="0" destOrd="0" presId="urn:microsoft.com/office/officeart/2018/5/layout/IconLeafLabelList"/>
    <dgm:cxn modelId="{8A83DE60-5798-4421-8220-E2EA546E63B9}" type="presParOf" srcId="{7CA83AF0-AD80-4963-9366-482FFC522615}" destId="{D3A9CCA0-D0E0-401E-BAD6-3DA141F07C31}" srcOrd="1" destOrd="0" presId="urn:microsoft.com/office/officeart/2018/5/layout/IconLeafLabelList"/>
    <dgm:cxn modelId="{B278083F-94FC-4820-B0AD-C8456393C660}" type="presParOf" srcId="{7CA83AF0-AD80-4963-9366-482FFC522615}" destId="{D3BD9379-1BFC-49A5-AABE-EE6C798CA9EE}" srcOrd="2" destOrd="0" presId="urn:microsoft.com/office/officeart/2018/5/layout/IconLeafLabelList"/>
    <dgm:cxn modelId="{9452E468-6EDC-4EC2-81C7-D4EE15115FE4}" type="presParOf" srcId="{7CA83AF0-AD80-4963-9366-482FFC522615}" destId="{65A69ED4-E892-40F9-BB97-D782095CC910}" srcOrd="3" destOrd="0" presId="urn:microsoft.com/office/officeart/2018/5/layout/IconLeafLabelList"/>
    <dgm:cxn modelId="{BB6E9ECE-CAE4-47C8-BE76-083DD84D7CA9}" type="presParOf" srcId="{075C75F7-D835-4E70-812F-F048600DCB7F}" destId="{7A8D2016-E2AF-475F-AD95-959F1CB27860}" srcOrd="5" destOrd="0" presId="urn:microsoft.com/office/officeart/2018/5/layout/IconLeafLabelList"/>
    <dgm:cxn modelId="{2E93E041-EDA3-4FEC-83F2-0E3AB84B9680}" type="presParOf" srcId="{075C75F7-D835-4E70-812F-F048600DCB7F}" destId="{B2F746B3-1211-44D8-B804-E72D848F42B7}" srcOrd="6" destOrd="0" presId="urn:microsoft.com/office/officeart/2018/5/layout/IconLeafLabelList"/>
    <dgm:cxn modelId="{DD9D266A-8B23-4521-B576-126DA514FA0D}" type="presParOf" srcId="{B2F746B3-1211-44D8-B804-E72D848F42B7}" destId="{E9659A88-FF51-4ABF-A5BF-A608E1CD2F3D}" srcOrd="0" destOrd="0" presId="urn:microsoft.com/office/officeart/2018/5/layout/IconLeafLabelList"/>
    <dgm:cxn modelId="{102F3040-F00E-44F3-A7F9-E74142301FDD}" type="presParOf" srcId="{B2F746B3-1211-44D8-B804-E72D848F42B7}" destId="{A155FECC-1502-4646-8459-F9EE3F04005E}" srcOrd="1" destOrd="0" presId="urn:microsoft.com/office/officeart/2018/5/layout/IconLeafLabelList"/>
    <dgm:cxn modelId="{17A6C8D8-A96D-45D1-8E1F-3B2E9FB6320D}" type="presParOf" srcId="{B2F746B3-1211-44D8-B804-E72D848F42B7}" destId="{FD91A444-9A98-47A4-862E-FF2E7B381287}" srcOrd="2" destOrd="0" presId="urn:microsoft.com/office/officeart/2018/5/layout/IconLeafLabelList"/>
    <dgm:cxn modelId="{C928A930-249B-4865-9C7C-8F4AF3DEF82E}" type="presParOf" srcId="{B2F746B3-1211-44D8-B804-E72D848F42B7}" destId="{B420BCA7-8AD2-47E2-94B0-E3D6CA2D3555}" srcOrd="3" destOrd="0" presId="urn:microsoft.com/office/officeart/2018/5/layout/IconLeafLabelList"/>
    <dgm:cxn modelId="{C3B238A4-2802-46C9-A80C-8513BB297C24}" type="presParOf" srcId="{075C75F7-D835-4E70-812F-F048600DCB7F}" destId="{3A2127A6-591E-4EDA-95B1-DD974EBCD948}" srcOrd="7" destOrd="0" presId="urn:microsoft.com/office/officeart/2018/5/layout/IconLeafLabelList"/>
    <dgm:cxn modelId="{6D40BDC0-5BA5-4235-9D1E-4E140520D46E}" type="presParOf" srcId="{075C75F7-D835-4E70-812F-F048600DCB7F}" destId="{53058003-5276-4F83-B497-7283935F47AC}" srcOrd="8" destOrd="0" presId="urn:microsoft.com/office/officeart/2018/5/layout/IconLeafLabelList"/>
    <dgm:cxn modelId="{A29AB48F-B04F-44FD-BF3F-822BB57C8E9D}" type="presParOf" srcId="{53058003-5276-4F83-B497-7283935F47AC}" destId="{73AFE9AC-3EFE-48BA-8770-872501E20FD8}" srcOrd="0" destOrd="0" presId="urn:microsoft.com/office/officeart/2018/5/layout/IconLeafLabelList"/>
    <dgm:cxn modelId="{61652AAF-E020-44BE-B16A-CE9779C9EE88}" type="presParOf" srcId="{53058003-5276-4F83-B497-7283935F47AC}" destId="{92BD8F40-BC5B-4871-B489-9CE80DD103F7}" srcOrd="1" destOrd="0" presId="urn:microsoft.com/office/officeart/2018/5/layout/IconLeafLabelList"/>
    <dgm:cxn modelId="{38FCFD0A-B3E9-4BC6-A0E7-05A4A9923B3A}" type="presParOf" srcId="{53058003-5276-4F83-B497-7283935F47AC}" destId="{D0C96394-0DA0-45A1-9DB7-6A25F6441BEF}" srcOrd="2" destOrd="0" presId="urn:microsoft.com/office/officeart/2018/5/layout/IconLeafLabelList"/>
    <dgm:cxn modelId="{720E9AD5-5AAA-4C99-BAA9-E54C49B8C4B6}" type="presParOf" srcId="{53058003-5276-4F83-B497-7283935F47AC}" destId="{F0001A44-DAED-488C-8CA9-1A0EC0FB8E23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47454-B93A-401C-938D-FD9AA834D229}">
      <dsp:nvSpPr>
        <dsp:cNvPr id="0" name=""/>
        <dsp:cNvSpPr/>
      </dsp:nvSpPr>
      <dsp:spPr>
        <a:xfrm>
          <a:off x="305562" y="370640"/>
          <a:ext cx="950027" cy="95002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9F59B6-F03E-48BA-9587-203C03FC9A57}">
      <dsp:nvSpPr>
        <dsp:cNvPr id="0" name=""/>
        <dsp:cNvSpPr/>
      </dsp:nvSpPr>
      <dsp:spPr>
        <a:xfrm>
          <a:off x="508027" y="573104"/>
          <a:ext cx="545097" cy="5450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992A5-093C-48C1-A76C-8B699BE9715E}">
      <dsp:nvSpPr>
        <dsp:cNvPr id="0" name=""/>
        <dsp:cNvSpPr/>
      </dsp:nvSpPr>
      <dsp:spPr>
        <a:xfrm>
          <a:off x="1865" y="1616577"/>
          <a:ext cx="1557421" cy="112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Ovládá činnosti a aktivity HR specialisty v oblasti získávání přijímání a výběru zaměstnanců a adaptace zaměstnanců. (10/10)</a:t>
          </a:r>
          <a:endParaRPr lang="en-US" sz="1100" kern="1200" dirty="0"/>
        </a:p>
      </dsp:txBody>
      <dsp:txXfrm>
        <a:off x="1865" y="1616577"/>
        <a:ext cx="1557421" cy="1128522"/>
      </dsp:txXfrm>
    </dsp:sp>
    <dsp:sp modelId="{553C14C5-89C2-418B-9A2C-AC6E4B4EB3BF}">
      <dsp:nvSpPr>
        <dsp:cNvPr id="0" name=""/>
        <dsp:cNvSpPr/>
      </dsp:nvSpPr>
      <dsp:spPr>
        <a:xfrm>
          <a:off x="2135533" y="370640"/>
          <a:ext cx="950027" cy="95002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3EBB2-64D9-4B5C-9F1C-C18406067537}">
      <dsp:nvSpPr>
        <dsp:cNvPr id="0" name=""/>
        <dsp:cNvSpPr/>
      </dsp:nvSpPr>
      <dsp:spPr>
        <a:xfrm>
          <a:off x="2337997" y="573104"/>
          <a:ext cx="545097" cy="5450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73F937-A062-4F4B-B70A-1E5C6D1F6E51}">
      <dsp:nvSpPr>
        <dsp:cNvPr id="0" name=""/>
        <dsp:cNvSpPr/>
      </dsp:nvSpPr>
      <dsp:spPr>
        <a:xfrm>
          <a:off x="1831835" y="1616577"/>
          <a:ext cx="1557421" cy="112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Ovládá činnosti a aktivity HR specialisty v oblasti řízení a hodnocení pracovního výkonu zaměstnanců, rozvoje zaměstnanců, motivace a odměňování zaměstnanců.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(8/10)</a:t>
          </a:r>
          <a:endParaRPr lang="en-US" sz="1100" kern="1200" dirty="0"/>
        </a:p>
      </dsp:txBody>
      <dsp:txXfrm>
        <a:off x="1831835" y="1616577"/>
        <a:ext cx="1557421" cy="1128522"/>
      </dsp:txXfrm>
    </dsp:sp>
    <dsp:sp modelId="{AAD7DCD5-4989-45D6-9CCE-CA31FF66A666}">
      <dsp:nvSpPr>
        <dsp:cNvPr id="0" name=""/>
        <dsp:cNvSpPr/>
      </dsp:nvSpPr>
      <dsp:spPr>
        <a:xfrm>
          <a:off x="3965503" y="370640"/>
          <a:ext cx="950027" cy="95002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A9CCA0-D0E0-401E-BAD6-3DA141F07C31}">
      <dsp:nvSpPr>
        <dsp:cNvPr id="0" name=""/>
        <dsp:cNvSpPr/>
      </dsp:nvSpPr>
      <dsp:spPr>
        <a:xfrm>
          <a:off x="4167968" y="573104"/>
          <a:ext cx="545097" cy="5450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69ED4-E892-40F9-BB97-D782095CC910}">
      <dsp:nvSpPr>
        <dsp:cNvPr id="0" name=""/>
        <dsp:cNvSpPr/>
      </dsp:nvSpPr>
      <dsp:spPr>
        <a:xfrm>
          <a:off x="3661806" y="1616577"/>
          <a:ext cx="1557421" cy="112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Ovládá činnosti a aktivity podnikového personalisty (HR specialisty) v oblasti podnikové kultury včetně etického řízení, zásady komunikace, tvorby týmu.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(10/10)</a:t>
          </a:r>
          <a:endParaRPr lang="en-US" sz="1100" kern="1200" dirty="0"/>
        </a:p>
      </dsp:txBody>
      <dsp:txXfrm>
        <a:off x="3661806" y="1616577"/>
        <a:ext cx="1557421" cy="1128522"/>
      </dsp:txXfrm>
    </dsp:sp>
    <dsp:sp modelId="{E9659A88-FF51-4ABF-A5BF-A608E1CD2F3D}">
      <dsp:nvSpPr>
        <dsp:cNvPr id="0" name=""/>
        <dsp:cNvSpPr/>
      </dsp:nvSpPr>
      <dsp:spPr>
        <a:xfrm>
          <a:off x="5795474" y="370640"/>
          <a:ext cx="950027" cy="95002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5FECC-1502-4646-8459-F9EE3F04005E}">
      <dsp:nvSpPr>
        <dsp:cNvPr id="0" name=""/>
        <dsp:cNvSpPr/>
      </dsp:nvSpPr>
      <dsp:spPr>
        <a:xfrm>
          <a:off x="5997939" y="573104"/>
          <a:ext cx="545097" cy="5450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0BCA7-8AD2-47E2-94B0-E3D6CA2D3555}">
      <dsp:nvSpPr>
        <dsp:cNvPr id="0" name=""/>
        <dsp:cNvSpPr/>
      </dsp:nvSpPr>
      <dsp:spPr>
        <a:xfrm>
          <a:off x="5491777" y="1616577"/>
          <a:ext cx="1557421" cy="112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Ovládá zásady tvorby a vedení personální agendy včetně příslušné legislativy. (8/10)</a:t>
          </a:r>
          <a:endParaRPr lang="en-US" sz="1100" kern="1200"/>
        </a:p>
      </dsp:txBody>
      <dsp:txXfrm>
        <a:off x="5491777" y="1616577"/>
        <a:ext cx="1557421" cy="1128522"/>
      </dsp:txXfrm>
    </dsp:sp>
    <dsp:sp modelId="{73AFE9AC-3EFE-48BA-8770-872501E20FD8}">
      <dsp:nvSpPr>
        <dsp:cNvPr id="0" name=""/>
        <dsp:cNvSpPr/>
      </dsp:nvSpPr>
      <dsp:spPr>
        <a:xfrm>
          <a:off x="7625445" y="370640"/>
          <a:ext cx="950027" cy="950027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D8F40-BC5B-4871-B489-9CE80DD103F7}">
      <dsp:nvSpPr>
        <dsp:cNvPr id="0" name=""/>
        <dsp:cNvSpPr/>
      </dsp:nvSpPr>
      <dsp:spPr>
        <a:xfrm>
          <a:off x="7827910" y="573104"/>
          <a:ext cx="545097" cy="54509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001A44-DAED-488C-8CA9-1A0EC0FB8E23}">
      <dsp:nvSpPr>
        <dsp:cNvPr id="0" name=""/>
        <dsp:cNvSpPr/>
      </dsp:nvSpPr>
      <dsp:spPr>
        <a:xfrm>
          <a:off x="7321747" y="1616577"/>
          <a:ext cx="1557421" cy="11285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Zvládá agendu spojenou s komunikaci s příslušnými orgány státní a veřejné správy v oblasti HR.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(6/10)</a:t>
          </a:r>
          <a:endParaRPr lang="en-US" sz="1100" kern="1200" dirty="0"/>
        </a:p>
      </dsp:txBody>
      <dsp:txXfrm>
        <a:off x="7321747" y="1616577"/>
        <a:ext cx="1557421" cy="1128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4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13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1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92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387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90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4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59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4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715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0B243D86-12F0-453D-A6EB-74BDD2269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346D82-7092-D33D-372E-BC4F409992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146" y="3437792"/>
            <a:ext cx="9958754" cy="1601389"/>
          </a:xfrm>
        </p:spPr>
        <p:txBody>
          <a:bodyPr anchor="t">
            <a:normAutofit/>
          </a:bodyPr>
          <a:lstStyle/>
          <a:p>
            <a:r>
              <a:rPr lang="cs-CZ" sz="600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75493C2-E1D5-3D68-D26C-8ACECBCE6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572000"/>
            <a:ext cx="10591306" cy="1017659"/>
          </a:xfrm>
        </p:spPr>
        <p:txBody>
          <a:bodyPr anchor="b">
            <a:normAutofit fontScale="70000" lnSpcReduction="20000"/>
          </a:bodyPr>
          <a:lstStyle/>
          <a:p>
            <a:r>
              <a:rPr lang="cs-CZ" dirty="0"/>
              <a:t>Radim Kapoun, 2024</a:t>
            </a:r>
          </a:p>
          <a:p>
            <a:r>
              <a:rPr lang="cs-CZ" dirty="0" err="1"/>
              <a:t>Recruiter</a:t>
            </a:r>
            <a:r>
              <a:rPr lang="cs-CZ" dirty="0"/>
              <a:t>/Konzultant náboru</a:t>
            </a:r>
          </a:p>
          <a:p>
            <a:r>
              <a:rPr lang="cs-CZ" dirty="0"/>
              <a:t>RLZ_OPX</a:t>
            </a:r>
          </a:p>
        </p:txBody>
      </p:sp>
      <p:pic>
        <p:nvPicPr>
          <p:cNvPr id="4098" name="Picture 2" descr="Hong Nhung Tranová - Recruiter - Jobs Contact - personální agentura |  LinkedIn">
            <a:extLst>
              <a:ext uri="{FF2B5EF4-FFF2-40B4-BE49-F238E27FC236}">
                <a16:creationId xmlns:a16="http://schemas.microsoft.com/office/drawing/2014/main" id="{98E9A038-8D69-D9CC-98E7-CDBCAB0445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03"/>
          <a:stretch/>
        </p:blipFill>
        <p:spPr bwMode="auto">
          <a:xfrm>
            <a:off x="20" y="-32761"/>
            <a:ext cx="12191979" cy="293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05" name="Straight Connector 4104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353761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52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12145F0-5149-412D-9A3F-1E3051B39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BC1AAC-57AF-F7ED-EDE7-0F7C339B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79"/>
            <a:ext cx="10529560" cy="1225587"/>
          </a:xfrm>
        </p:spPr>
        <p:txBody>
          <a:bodyPr>
            <a:normAutofit/>
          </a:bodyPr>
          <a:lstStyle/>
          <a:p>
            <a:r>
              <a:rPr lang="cs-CZ" sz="4000"/>
              <a:t>Jobs Contact Personal, s.r.o.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525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938E6-C735-6649-9E67-3ED37A718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84" y="2455816"/>
            <a:ext cx="5188110" cy="3830683"/>
          </a:xfrm>
        </p:spPr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1500" dirty="0"/>
              <a:t>Obecné informace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Pobočky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30 zaměstnanců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Lineární organizační struktura + štábní jednotky</a:t>
            </a:r>
          </a:p>
          <a:p>
            <a:pPr>
              <a:lnSpc>
                <a:spcPct val="120000"/>
              </a:lnSpc>
            </a:pPr>
            <a:r>
              <a:rPr lang="cs-CZ" sz="1500" dirty="0"/>
              <a:t>Historie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Vývoj za posledních 10 let</a:t>
            </a:r>
          </a:p>
          <a:p>
            <a:pPr>
              <a:lnSpc>
                <a:spcPct val="120000"/>
              </a:lnSpc>
            </a:pPr>
            <a:r>
              <a:rPr lang="cs-CZ" sz="1500" dirty="0"/>
              <a:t>Působnost a specializace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IT vs. </a:t>
            </a:r>
            <a:r>
              <a:rPr lang="cs-CZ" sz="1500" dirty="0" err="1"/>
              <a:t>Engineering</a:t>
            </a:r>
            <a:endParaRPr lang="cs-CZ" sz="1500" dirty="0"/>
          </a:p>
          <a:p>
            <a:pPr>
              <a:lnSpc>
                <a:spcPct val="120000"/>
              </a:lnSpc>
            </a:pPr>
            <a:r>
              <a:rPr lang="cs-CZ" sz="1500" dirty="0"/>
              <a:t>Služby</a:t>
            </a:r>
          </a:p>
        </p:txBody>
      </p:sp>
      <p:pic>
        <p:nvPicPr>
          <p:cNvPr id="1026" name="Picture 2" descr="Jobs Contact - personální agentura">
            <a:extLst>
              <a:ext uri="{FF2B5EF4-FFF2-40B4-BE49-F238E27FC236}">
                <a16:creationId xmlns:a16="http://schemas.microsoft.com/office/drawing/2014/main" id="{3F7024A1-8726-3FBA-58B8-01A8C7931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18674" y="2455816"/>
            <a:ext cx="3830684" cy="383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7BAB60E1-3066-43D0-BDD2-96DC8AC584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1A67FB93-E092-450C-8675-960F10D5C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Best HR recruiter Interview Questions and Answers">
            <a:extLst>
              <a:ext uri="{FF2B5EF4-FFF2-40B4-BE49-F238E27FC236}">
                <a16:creationId xmlns:a16="http://schemas.microsoft.com/office/drawing/2014/main" id="{A3F677F7-4B13-E170-7ACB-7A32AA4CA0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0" b="-1"/>
          <a:stretch/>
        </p:blipFill>
        <p:spPr bwMode="auto">
          <a:xfrm>
            <a:off x="20" y="10"/>
            <a:ext cx="12191979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DB3E1AA-022D-7763-6BC2-85F7B781B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69848"/>
            <a:ext cx="10084271" cy="1820488"/>
          </a:xfrm>
        </p:spPr>
        <p:txBody>
          <a:bodyPr>
            <a:normAutofit/>
          </a:bodyPr>
          <a:lstStyle/>
          <a:p>
            <a:r>
              <a:rPr lang="cs-CZ" sz="6000">
                <a:solidFill>
                  <a:srgbClr val="FFFFFF"/>
                </a:solidFill>
              </a:rPr>
              <a:t>Pracovní náplň</a:t>
            </a:r>
          </a:p>
        </p:txBody>
      </p: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F0748755-DDBC-46D0-91EC-1212A8EE2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83881"/>
            <a:ext cx="804195" cy="0"/>
          </a:xfrm>
          <a:prstGeom prst="line">
            <a:avLst/>
          </a:prstGeom>
          <a:ln w="857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4669C-E448-09FA-1C98-E99C24B66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680" y="806737"/>
            <a:ext cx="3695700" cy="2949676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1300" dirty="0">
                <a:solidFill>
                  <a:srgbClr val="FFFFFF"/>
                </a:solidFill>
              </a:rPr>
              <a:t>Představení pozice </a:t>
            </a:r>
            <a:r>
              <a:rPr lang="cs-CZ" sz="1300" dirty="0" err="1">
                <a:solidFill>
                  <a:srgbClr val="FFFFFF"/>
                </a:solidFill>
              </a:rPr>
              <a:t>Recruitera</a:t>
            </a:r>
            <a:r>
              <a:rPr lang="cs-CZ" sz="1300" dirty="0">
                <a:solidFill>
                  <a:srgbClr val="FFFFFF"/>
                </a:solidFill>
              </a:rPr>
              <a:t>/Konzultanta</a:t>
            </a:r>
          </a:p>
          <a:p>
            <a:pPr>
              <a:lnSpc>
                <a:spcPct val="120000"/>
              </a:lnSpc>
            </a:pPr>
            <a:r>
              <a:rPr lang="cs-CZ" sz="1300" dirty="0">
                <a:solidFill>
                  <a:srgbClr val="FFFFFF"/>
                </a:solidFill>
              </a:rPr>
              <a:t>Zařazení v hierarchii společnosti</a:t>
            </a:r>
          </a:p>
          <a:p>
            <a:pPr>
              <a:lnSpc>
                <a:spcPct val="120000"/>
              </a:lnSpc>
            </a:pPr>
            <a:r>
              <a:rPr lang="cs-CZ" sz="1300" dirty="0">
                <a:solidFill>
                  <a:srgbClr val="FFFFFF"/>
                </a:solidFill>
              </a:rPr>
              <a:t>Odpovědnosti</a:t>
            </a:r>
          </a:p>
          <a:p>
            <a:pPr lvl="1">
              <a:lnSpc>
                <a:spcPct val="120000"/>
              </a:lnSpc>
            </a:pPr>
            <a:r>
              <a:rPr lang="cs-CZ" sz="1300" dirty="0">
                <a:solidFill>
                  <a:srgbClr val="FFFFFF"/>
                </a:solidFill>
              </a:rPr>
              <a:t>Nábor (Realizace); inzerce, oslovování, představení, motivace, nástup, konzultace</a:t>
            </a:r>
          </a:p>
          <a:p>
            <a:pPr lvl="1">
              <a:lnSpc>
                <a:spcPct val="120000"/>
              </a:lnSpc>
            </a:pPr>
            <a:r>
              <a:rPr lang="cs-CZ" sz="1300" dirty="0">
                <a:solidFill>
                  <a:srgbClr val="FFFFFF"/>
                </a:solidFill>
              </a:rPr>
              <a:t>Obchodní činnosti; akvizice, konzultace, vedení schůzek, právní záležitosti, vyjednávání</a:t>
            </a:r>
          </a:p>
          <a:p>
            <a:pPr>
              <a:lnSpc>
                <a:spcPct val="120000"/>
              </a:lnSpc>
            </a:pPr>
            <a:endParaRPr lang="cs-CZ" sz="13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31807EA-F70D-41DE-A07B-209FD59181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F84A2E-0C56-B257-FEB2-BE34A829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1294" y="1090245"/>
            <a:ext cx="6378797" cy="1563308"/>
          </a:xfrm>
        </p:spPr>
        <p:txBody>
          <a:bodyPr>
            <a:normAutofit/>
          </a:bodyPr>
          <a:lstStyle/>
          <a:p>
            <a:pPr algn="r"/>
            <a:r>
              <a:rPr lang="cs-CZ" sz="4000"/>
              <a:t>Vyhodnocení praxe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6D3BDB7-6E9F-439D-9E83-9D7F1971D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87805" y="1184168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B4F7391-3F16-170A-F928-4C6ABEAEEB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793364"/>
              </p:ext>
            </p:extLst>
          </p:nvPr>
        </p:nvGraphicFramePr>
        <p:xfrm>
          <a:off x="1655482" y="2593789"/>
          <a:ext cx="8881035" cy="3115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782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159BC-4251-13C6-85C4-5EE37FDD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BC271-266A-7008-AA6E-925F68646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výkonu práce v </a:t>
            </a:r>
            <a:r>
              <a:rPr lang="cs-CZ" dirty="0" err="1"/>
              <a:t>Jobs</a:t>
            </a:r>
            <a:r>
              <a:rPr lang="cs-CZ" dirty="0"/>
              <a:t> </a:t>
            </a:r>
            <a:r>
              <a:rPr lang="cs-CZ" dirty="0" err="1"/>
              <a:t>Contact</a:t>
            </a:r>
            <a:r>
              <a:rPr lang="cs-CZ" dirty="0"/>
              <a:t> </a:t>
            </a:r>
            <a:r>
              <a:rPr lang="cs-CZ" dirty="0" err="1"/>
              <a:t>Personal</a:t>
            </a:r>
            <a:r>
              <a:rPr lang="cs-CZ" dirty="0"/>
              <a:t>, s.r.o. jsem se dostal ke všem požadovaným výstupům pro splnění předmětu RLZ_OPX. </a:t>
            </a:r>
          </a:p>
          <a:p>
            <a:r>
              <a:rPr lang="cs-CZ" dirty="0"/>
              <a:t>U některých bodů s vyšší intenzitou, u některých naopak s nižší. Ty body, kterým bylo věnováno nižší soustředění z důvodu povahy náplni práce, byly však vykompenzovány mou předchozí praxí, která se více zaměřovala na současné zaměstnance (interní HR).</a:t>
            </a:r>
          </a:p>
          <a:p>
            <a:r>
              <a:rPr lang="cs-CZ" dirty="0"/>
              <a:t>V oblasti lidských zdrojů jsem schopný se uplatnit hned na několik profesních specializacích – interní či externí </a:t>
            </a:r>
            <a:r>
              <a:rPr lang="cs-CZ" dirty="0" err="1"/>
              <a:t>recruiter</a:t>
            </a:r>
            <a:r>
              <a:rPr lang="cs-CZ" dirty="0"/>
              <a:t>/konzultant náboru, HR business partner, HR manager, personalista aj.</a:t>
            </a:r>
          </a:p>
        </p:txBody>
      </p:sp>
    </p:spTree>
    <p:extLst>
      <p:ext uri="{BB962C8B-B14F-4D97-AF65-F5344CB8AC3E}">
        <p14:creationId xmlns:p14="http://schemas.microsoft.com/office/powerpoint/2010/main" val="2855856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0923FF-2452-437F-8025-CEC713971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E52146-4DD4-4C6B-BA2B-DB86DF97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25975" y="1142999"/>
            <a:ext cx="12793297" cy="5143502"/>
          </a:xfrm>
        </p:spPr>
        <p:txBody>
          <a:bodyPr anchor="b">
            <a:normAutofit/>
          </a:bodyPr>
          <a:lstStyle/>
          <a:p>
            <a:pPr algn="r"/>
            <a:r>
              <a:rPr lang="cs-CZ" sz="6000" dirty="0"/>
              <a:t>Děkuji za pozornost</a:t>
            </a:r>
            <a:br>
              <a:rPr lang="cs-CZ" sz="6000" dirty="0"/>
            </a:br>
            <a:endParaRPr lang="cs-CZ" sz="60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FF660D6-C55E-4DF1-AF29-73E2AB54F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762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32381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8E2E8"/>
      </a:lt2>
      <a:accent1>
        <a:srgbClr val="47B547"/>
      </a:accent1>
      <a:accent2>
        <a:srgbClr val="6CB13B"/>
      </a:accent2>
      <a:accent3>
        <a:srgbClr val="98A942"/>
      </a:accent3>
      <a:accent4>
        <a:srgbClr val="B1933B"/>
      </a:accent4>
      <a:accent5>
        <a:srgbClr val="C3744D"/>
      </a:accent5>
      <a:accent6>
        <a:srgbClr val="B13B45"/>
      </a:accent6>
      <a:hlink>
        <a:srgbClr val="AF743A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307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Neue Haas Grotesk Text Pro</vt:lpstr>
      <vt:lpstr>BjornVTI</vt:lpstr>
      <vt:lpstr>Odborná praxe</vt:lpstr>
      <vt:lpstr>Jobs Contact Personal, s.r.o.</vt:lpstr>
      <vt:lpstr>Pracovní náplň</vt:lpstr>
      <vt:lpstr>Vyhodnocení praxe</vt:lpstr>
      <vt:lpstr>Závěr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Radim Kapoun</dc:creator>
  <cp:lastModifiedBy>Radim Kapoun</cp:lastModifiedBy>
  <cp:revision>3</cp:revision>
  <dcterms:created xsi:type="dcterms:W3CDTF">2024-04-23T11:41:24Z</dcterms:created>
  <dcterms:modified xsi:type="dcterms:W3CDTF">2024-04-23T12:19:41Z</dcterms:modified>
</cp:coreProperties>
</file>