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B816AD-D1C6-436F-B7DE-50B92DEF52DB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C27B474-8C62-4223-AFCC-B94006DED4E8}">
      <dgm:prSet/>
      <dgm:spPr/>
      <dgm:t>
        <a:bodyPr/>
        <a:lstStyle/>
        <a:p>
          <a:r>
            <a:rPr lang="cs-CZ" dirty="0"/>
            <a:t>Ovládá činnosti a aktivity HR specialisty v oblasti získávání přijímání a výběru zaměstnanců a adaptace zaměstnanců. (10/10)</a:t>
          </a:r>
          <a:endParaRPr lang="en-US" dirty="0"/>
        </a:p>
      </dgm:t>
    </dgm:pt>
    <dgm:pt modelId="{6EC678AB-26B6-4BF0-8527-927CAD8D8BF0}" type="parTrans" cxnId="{237725B2-7AAD-492D-9C6C-6E3AC5F02719}">
      <dgm:prSet/>
      <dgm:spPr/>
      <dgm:t>
        <a:bodyPr/>
        <a:lstStyle/>
        <a:p>
          <a:endParaRPr lang="en-US"/>
        </a:p>
      </dgm:t>
    </dgm:pt>
    <dgm:pt modelId="{F96B9455-E8AC-482E-AB3B-EAF386D4ACDF}" type="sibTrans" cxnId="{237725B2-7AAD-492D-9C6C-6E3AC5F02719}">
      <dgm:prSet/>
      <dgm:spPr/>
      <dgm:t>
        <a:bodyPr/>
        <a:lstStyle/>
        <a:p>
          <a:endParaRPr lang="en-US"/>
        </a:p>
      </dgm:t>
    </dgm:pt>
    <dgm:pt modelId="{AE823180-EA15-4DE0-9076-30B71907D445}">
      <dgm:prSet/>
      <dgm:spPr/>
      <dgm:t>
        <a:bodyPr/>
        <a:lstStyle/>
        <a:p>
          <a:r>
            <a:rPr lang="cs-CZ" dirty="0"/>
            <a:t>Ovládá činnosti a aktivity HR specialisty v oblasti řízení a hodnocení pracovního výkonu zaměstnanců, rozvoje zaměstnanců, motivace a odměňování zaměstnanců. </a:t>
          </a:r>
        </a:p>
        <a:p>
          <a:r>
            <a:rPr lang="cs-CZ" dirty="0"/>
            <a:t>(8/10)</a:t>
          </a:r>
          <a:endParaRPr lang="en-US" dirty="0"/>
        </a:p>
      </dgm:t>
    </dgm:pt>
    <dgm:pt modelId="{C408AAC0-7046-45AB-BF3C-0D972C160647}" type="parTrans" cxnId="{A869726C-109F-4B36-B4EA-3A28BF69558F}">
      <dgm:prSet/>
      <dgm:spPr/>
      <dgm:t>
        <a:bodyPr/>
        <a:lstStyle/>
        <a:p>
          <a:endParaRPr lang="en-US"/>
        </a:p>
      </dgm:t>
    </dgm:pt>
    <dgm:pt modelId="{EE9BB9AA-8179-4D25-B90F-3509B098A4DB}" type="sibTrans" cxnId="{A869726C-109F-4B36-B4EA-3A28BF69558F}">
      <dgm:prSet/>
      <dgm:spPr/>
      <dgm:t>
        <a:bodyPr/>
        <a:lstStyle/>
        <a:p>
          <a:endParaRPr lang="en-US"/>
        </a:p>
      </dgm:t>
    </dgm:pt>
    <dgm:pt modelId="{96A3AC06-7F68-4FA9-9465-FBECACC834F9}">
      <dgm:prSet/>
      <dgm:spPr/>
      <dgm:t>
        <a:bodyPr/>
        <a:lstStyle/>
        <a:p>
          <a:r>
            <a:rPr lang="cs-CZ" dirty="0"/>
            <a:t>Ovládá činnosti a aktivity podnikového personalisty (HR specialisty) v oblasti podnikové kultury včetně etického řízení, zásady komunikace, tvorby týmu. </a:t>
          </a:r>
        </a:p>
        <a:p>
          <a:r>
            <a:rPr lang="cs-CZ" dirty="0"/>
            <a:t>(10/10)</a:t>
          </a:r>
          <a:endParaRPr lang="en-US" dirty="0"/>
        </a:p>
      </dgm:t>
    </dgm:pt>
    <dgm:pt modelId="{026439BD-2E41-446A-BFCC-61C3E01C4335}" type="parTrans" cxnId="{31AF8F09-A7AB-433B-95C7-A1C7647052DE}">
      <dgm:prSet/>
      <dgm:spPr/>
      <dgm:t>
        <a:bodyPr/>
        <a:lstStyle/>
        <a:p>
          <a:endParaRPr lang="en-US"/>
        </a:p>
      </dgm:t>
    </dgm:pt>
    <dgm:pt modelId="{2475D11F-FF69-41A4-97FC-719ED3E4139B}" type="sibTrans" cxnId="{31AF8F09-A7AB-433B-95C7-A1C7647052DE}">
      <dgm:prSet/>
      <dgm:spPr/>
      <dgm:t>
        <a:bodyPr/>
        <a:lstStyle/>
        <a:p>
          <a:endParaRPr lang="en-US"/>
        </a:p>
      </dgm:t>
    </dgm:pt>
    <dgm:pt modelId="{122D9687-DD87-4AF4-8BB6-A11FFD70CCCE}">
      <dgm:prSet/>
      <dgm:spPr/>
      <dgm:t>
        <a:bodyPr/>
        <a:lstStyle/>
        <a:p>
          <a:r>
            <a:rPr lang="cs-CZ"/>
            <a:t>Ovládá zásady tvorby a vedení personální agendy včetně příslušné legislativy. (8/10)</a:t>
          </a:r>
          <a:endParaRPr lang="en-US"/>
        </a:p>
      </dgm:t>
    </dgm:pt>
    <dgm:pt modelId="{B0007860-6FCE-4F61-8B26-17E28C79AC4E}" type="parTrans" cxnId="{FC50AEFF-5FD4-409E-BBB4-F5117635A513}">
      <dgm:prSet/>
      <dgm:spPr/>
      <dgm:t>
        <a:bodyPr/>
        <a:lstStyle/>
        <a:p>
          <a:endParaRPr lang="en-US"/>
        </a:p>
      </dgm:t>
    </dgm:pt>
    <dgm:pt modelId="{7C44AA76-CA3D-48E0-92FE-0459B6C21CE6}" type="sibTrans" cxnId="{FC50AEFF-5FD4-409E-BBB4-F5117635A513}">
      <dgm:prSet/>
      <dgm:spPr/>
      <dgm:t>
        <a:bodyPr/>
        <a:lstStyle/>
        <a:p>
          <a:endParaRPr lang="en-US"/>
        </a:p>
      </dgm:t>
    </dgm:pt>
    <dgm:pt modelId="{7FF481B6-2799-45FF-80B6-8CD6B1616EE3}">
      <dgm:prSet/>
      <dgm:spPr/>
      <dgm:t>
        <a:bodyPr/>
        <a:lstStyle/>
        <a:p>
          <a:r>
            <a:rPr lang="cs-CZ" dirty="0"/>
            <a:t>Zvládá agendu spojenou s komunikaci s příslušnými orgány státní a veřejné správy v oblasti HR. </a:t>
          </a:r>
        </a:p>
        <a:p>
          <a:r>
            <a:rPr lang="cs-CZ" dirty="0"/>
            <a:t>(6/10)</a:t>
          </a:r>
          <a:endParaRPr lang="en-US" dirty="0"/>
        </a:p>
      </dgm:t>
    </dgm:pt>
    <dgm:pt modelId="{B93B3A5F-7CFE-485E-97DD-FFF8EC06EF7D}" type="parTrans" cxnId="{90F634EB-8E63-4265-8B46-5F3F6746B723}">
      <dgm:prSet/>
      <dgm:spPr/>
      <dgm:t>
        <a:bodyPr/>
        <a:lstStyle/>
        <a:p>
          <a:endParaRPr lang="en-US"/>
        </a:p>
      </dgm:t>
    </dgm:pt>
    <dgm:pt modelId="{94CF0521-8C39-431E-9252-72E83230414C}" type="sibTrans" cxnId="{90F634EB-8E63-4265-8B46-5F3F6746B723}">
      <dgm:prSet/>
      <dgm:spPr/>
      <dgm:t>
        <a:bodyPr/>
        <a:lstStyle/>
        <a:p>
          <a:endParaRPr lang="en-US"/>
        </a:p>
      </dgm:t>
    </dgm:pt>
    <dgm:pt modelId="{075C75F7-D835-4E70-812F-F048600DCB7F}" type="pres">
      <dgm:prSet presAssocID="{5EB816AD-D1C6-436F-B7DE-50B92DEF52DB}" presName="root" presStyleCnt="0">
        <dgm:presLayoutVars>
          <dgm:dir/>
          <dgm:resizeHandles val="exact"/>
        </dgm:presLayoutVars>
      </dgm:prSet>
      <dgm:spPr/>
    </dgm:pt>
    <dgm:pt modelId="{47FBA0F0-F157-422F-A84C-C1E069EC7A6B}" type="pres">
      <dgm:prSet presAssocID="{5C27B474-8C62-4223-AFCC-B94006DED4E8}" presName="compNode" presStyleCnt="0"/>
      <dgm:spPr/>
    </dgm:pt>
    <dgm:pt modelId="{1EB47454-B93A-401C-938D-FD9AA834D229}" type="pres">
      <dgm:prSet presAssocID="{5C27B474-8C62-4223-AFCC-B94006DED4E8}" presName="iconBgRect" presStyleLbl="bgShp" presStyleIdx="0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A89F59B6-F03E-48BA-9587-203C03FC9A57}" type="pres">
      <dgm:prSet presAssocID="{5C27B474-8C62-4223-AFCC-B94006DED4E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usle"/>
        </a:ext>
      </dgm:extLst>
    </dgm:pt>
    <dgm:pt modelId="{7DB2CD84-8BD2-4C22-819F-9907BA00ABE1}" type="pres">
      <dgm:prSet presAssocID="{5C27B474-8C62-4223-AFCC-B94006DED4E8}" presName="spaceRect" presStyleCnt="0"/>
      <dgm:spPr/>
    </dgm:pt>
    <dgm:pt modelId="{6F8992A5-093C-48C1-A76C-8B699BE9715E}" type="pres">
      <dgm:prSet presAssocID="{5C27B474-8C62-4223-AFCC-B94006DED4E8}" presName="textRect" presStyleLbl="revTx" presStyleIdx="0" presStyleCnt="5">
        <dgm:presLayoutVars>
          <dgm:chMax val="1"/>
          <dgm:chPref val="1"/>
        </dgm:presLayoutVars>
      </dgm:prSet>
      <dgm:spPr/>
    </dgm:pt>
    <dgm:pt modelId="{1E1DB590-2202-4DC5-9B27-C8709A8F22EE}" type="pres">
      <dgm:prSet presAssocID="{F96B9455-E8AC-482E-AB3B-EAF386D4ACDF}" presName="sibTrans" presStyleCnt="0"/>
      <dgm:spPr/>
    </dgm:pt>
    <dgm:pt modelId="{8942FA1B-926A-4DF1-8173-D448595B3BA1}" type="pres">
      <dgm:prSet presAssocID="{AE823180-EA15-4DE0-9076-30B71907D445}" presName="compNode" presStyleCnt="0"/>
      <dgm:spPr/>
    </dgm:pt>
    <dgm:pt modelId="{553C14C5-89C2-418B-9A2C-AC6E4B4EB3BF}" type="pres">
      <dgm:prSet presAssocID="{AE823180-EA15-4DE0-9076-30B71907D445}" presName="iconBgRect" presStyleLbl="bgShp" presStyleIdx="1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9E83EBB2-64D9-4B5C-9F1C-C18406067537}" type="pres">
      <dgm:prSet presAssocID="{AE823180-EA15-4DE0-9076-30B71907D44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BF7CB5BB-9BC8-453D-A540-ACE9B7AC9001}" type="pres">
      <dgm:prSet presAssocID="{AE823180-EA15-4DE0-9076-30B71907D445}" presName="spaceRect" presStyleCnt="0"/>
      <dgm:spPr/>
    </dgm:pt>
    <dgm:pt modelId="{1C73F937-A062-4F4B-B70A-1E5C6D1F6E51}" type="pres">
      <dgm:prSet presAssocID="{AE823180-EA15-4DE0-9076-30B71907D445}" presName="textRect" presStyleLbl="revTx" presStyleIdx="1" presStyleCnt="5">
        <dgm:presLayoutVars>
          <dgm:chMax val="1"/>
          <dgm:chPref val="1"/>
        </dgm:presLayoutVars>
      </dgm:prSet>
      <dgm:spPr/>
    </dgm:pt>
    <dgm:pt modelId="{65EA5C15-329E-43B4-AD7A-D3C12A07049D}" type="pres">
      <dgm:prSet presAssocID="{EE9BB9AA-8179-4D25-B90F-3509B098A4DB}" presName="sibTrans" presStyleCnt="0"/>
      <dgm:spPr/>
    </dgm:pt>
    <dgm:pt modelId="{7CA83AF0-AD80-4963-9366-482FFC522615}" type="pres">
      <dgm:prSet presAssocID="{96A3AC06-7F68-4FA9-9465-FBECACC834F9}" presName="compNode" presStyleCnt="0"/>
      <dgm:spPr/>
    </dgm:pt>
    <dgm:pt modelId="{AAD7DCD5-4989-45D6-9CCE-CA31FF66A666}" type="pres">
      <dgm:prSet presAssocID="{96A3AC06-7F68-4FA9-9465-FBECACC834F9}" presName="iconBgRect" presStyleLbl="bgShp" presStyleIdx="2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D3A9CCA0-D0E0-401E-BAD6-3DA141F07C31}" type="pres">
      <dgm:prSet presAssocID="{96A3AC06-7F68-4FA9-9465-FBECACC834F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ie"/>
        </a:ext>
      </dgm:extLst>
    </dgm:pt>
    <dgm:pt modelId="{D3BD9379-1BFC-49A5-AABE-EE6C798CA9EE}" type="pres">
      <dgm:prSet presAssocID="{96A3AC06-7F68-4FA9-9465-FBECACC834F9}" presName="spaceRect" presStyleCnt="0"/>
      <dgm:spPr/>
    </dgm:pt>
    <dgm:pt modelId="{65A69ED4-E892-40F9-BB97-D782095CC910}" type="pres">
      <dgm:prSet presAssocID="{96A3AC06-7F68-4FA9-9465-FBECACC834F9}" presName="textRect" presStyleLbl="revTx" presStyleIdx="2" presStyleCnt="5">
        <dgm:presLayoutVars>
          <dgm:chMax val="1"/>
          <dgm:chPref val="1"/>
        </dgm:presLayoutVars>
      </dgm:prSet>
      <dgm:spPr/>
    </dgm:pt>
    <dgm:pt modelId="{7A8D2016-E2AF-475F-AD95-959F1CB27860}" type="pres">
      <dgm:prSet presAssocID="{2475D11F-FF69-41A4-97FC-719ED3E4139B}" presName="sibTrans" presStyleCnt="0"/>
      <dgm:spPr/>
    </dgm:pt>
    <dgm:pt modelId="{B2F746B3-1211-44D8-B804-E72D848F42B7}" type="pres">
      <dgm:prSet presAssocID="{122D9687-DD87-4AF4-8BB6-A11FFD70CCCE}" presName="compNode" presStyleCnt="0"/>
      <dgm:spPr/>
    </dgm:pt>
    <dgm:pt modelId="{E9659A88-FF51-4ABF-A5BF-A608E1CD2F3D}" type="pres">
      <dgm:prSet presAssocID="{122D9687-DD87-4AF4-8BB6-A11FFD70CCCE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A155FECC-1502-4646-8459-F9EE3F04005E}" type="pres">
      <dgm:prSet presAssocID="{122D9687-DD87-4AF4-8BB6-A11FFD70CCC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apitán"/>
        </a:ext>
      </dgm:extLst>
    </dgm:pt>
    <dgm:pt modelId="{FD91A444-9A98-47A4-862E-FF2E7B381287}" type="pres">
      <dgm:prSet presAssocID="{122D9687-DD87-4AF4-8BB6-A11FFD70CCCE}" presName="spaceRect" presStyleCnt="0"/>
      <dgm:spPr/>
    </dgm:pt>
    <dgm:pt modelId="{B420BCA7-8AD2-47E2-94B0-E3D6CA2D3555}" type="pres">
      <dgm:prSet presAssocID="{122D9687-DD87-4AF4-8BB6-A11FFD70CCCE}" presName="textRect" presStyleLbl="revTx" presStyleIdx="3" presStyleCnt="5">
        <dgm:presLayoutVars>
          <dgm:chMax val="1"/>
          <dgm:chPref val="1"/>
        </dgm:presLayoutVars>
      </dgm:prSet>
      <dgm:spPr/>
    </dgm:pt>
    <dgm:pt modelId="{3A2127A6-591E-4EDA-95B1-DD974EBCD948}" type="pres">
      <dgm:prSet presAssocID="{7C44AA76-CA3D-48E0-92FE-0459B6C21CE6}" presName="sibTrans" presStyleCnt="0"/>
      <dgm:spPr/>
    </dgm:pt>
    <dgm:pt modelId="{53058003-5276-4F83-B497-7283935F47AC}" type="pres">
      <dgm:prSet presAssocID="{7FF481B6-2799-45FF-80B6-8CD6B1616EE3}" presName="compNode" presStyleCnt="0"/>
      <dgm:spPr/>
    </dgm:pt>
    <dgm:pt modelId="{73AFE9AC-3EFE-48BA-8770-872501E20FD8}" type="pres">
      <dgm:prSet presAssocID="{7FF481B6-2799-45FF-80B6-8CD6B1616EE3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92BD8F40-BC5B-4871-B489-9CE80DD103F7}" type="pres">
      <dgm:prSet presAssocID="{7FF481B6-2799-45FF-80B6-8CD6B1616EE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Org Chart"/>
        </a:ext>
      </dgm:extLst>
    </dgm:pt>
    <dgm:pt modelId="{D0C96394-0DA0-45A1-9DB7-6A25F6441BEF}" type="pres">
      <dgm:prSet presAssocID="{7FF481B6-2799-45FF-80B6-8CD6B1616EE3}" presName="spaceRect" presStyleCnt="0"/>
      <dgm:spPr/>
    </dgm:pt>
    <dgm:pt modelId="{F0001A44-DAED-488C-8CA9-1A0EC0FB8E23}" type="pres">
      <dgm:prSet presAssocID="{7FF481B6-2799-45FF-80B6-8CD6B1616EE3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D8263906-6537-4C5B-A64B-FD6A54E0B82D}" type="presOf" srcId="{AE823180-EA15-4DE0-9076-30B71907D445}" destId="{1C73F937-A062-4F4B-B70A-1E5C6D1F6E51}" srcOrd="0" destOrd="0" presId="urn:microsoft.com/office/officeart/2018/5/layout/IconLeafLabelList"/>
    <dgm:cxn modelId="{31AF8F09-A7AB-433B-95C7-A1C7647052DE}" srcId="{5EB816AD-D1C6-436F-B7DE-50B92DEF52DB}" destId="{96A3AC06-7F68-4FA9-9465-FBECACC834F9}" srcOrd="2" destOrd="0" parTransId="{026439BD-2E41-446A-BFCC-61C3E01C4335}" sibTransId="{2475D11F-FF69-41A4-97FC-719ED3E4139B}"/>
    <dgm:cxn modelId="{A869726C-109F-4B36-B4EA-3A28BF69558F}" srcId="{5EB816AD-D1C6-436F-B7DE-50B92DEF52DB}" destId="{AE823180-EA15-4DE0-9076-30B71907D445}" srcOrd="1" destOrd="0" parTransId="{C408AAC0-7046-45AB-BF3C-0D972C160647}" sibTransId="{EE9BB9AA-8179-4D25-B90F-3509B098A4DB}"/>
    <dgm:cxn modelId="{6A52BD4E-5596-4B2A-B99F-8BEF3D93B29E}" type="presOf" srcId="{7FF481B6-2799-45FF-80B6-8CD6B1616EE3}" destId="{F0001A44-DAED-488C-8CA9-1A0EC0FB8E23}" srcOrd="0" destOrd="0" presId="urn:microsoft.com/office/officeart/2018/5/layout/IconLeafLabelList"/>
    <dgm:cxn modelId="{C841B599-4748-403A-8A12-20554AE43E4B}" type="presOf" srcId="{96A3AC06-7F68-4FA9-9465-FBECACC834F9}" destId="{65A69ED4-E892-40F9-BB97-D782095CC910}" srcOrd="0" destOrd="0" presId="urn:microsoft.com/office/officeart/2018/5/layout/IconLeafLabelList"/>
    <dgm:cxn modelId="{30205C9A-93B4-4D24-A25F-AB2A728286ED}" type="presOf" srcId="{5C27B474-8C62-4223-AFCC-B94006DED4E8}" destId="{6F8992A5-093C-48C1-A76C-8B699BE9715E}" srcOrd="0" destOrd="0" presId="urn:microsoft.com/office/officeart/2018/5/layout/IconLeafLabelList"/>
    <dgm:cxn modelId="{49995B9F-62F6-4FD1-A109-55A60E8656B7}" type="presOf" srcId="{122D9687-DD87-4AF4-8BB6-A11FFD70CCCE}" destId="{B420BCA7-8AD2-47E2-94B0-E3D6CA2D3555}" srcOrd="0" destOrd="0" presId="urn:microsoft.com/office/officeart/2018/5/layout/IconLeafLabelList"/>
    <dgm:cxn modelId="{237725B2-7AAD-492D-9C6C-6E3AC5F02719}" srcId="{5EB816AD-D1C6-436F-B7DE-50B92DEF52DB}" destId="{5C27B474-8C62-4223-AFCC-B94006DED4E8}" srcOrd="0" destOrd="0" parTransId="{6EC678AB-26B6-4BF0-8527-927CAD8D8BF0}" sibTransId="{F96B9455-E8AC-482E-AB3B-EAF386D4ACDF}"/>
    <dgm:cxn modelId="{CC5985D8-D351-4DAD-953A-6F4215412E5A}" type="presOf" srcId="{5EB816AD-D1C6-436F-B7DE-50B92DEF52DB}" destId="{075C75F7-D835-4E70-812F-F048600DCB7F}" srcOrd="0" destOrd="0" presId="urn:microsoft.com/office/officeart/2018/5/layout/IconLeafLabelList"/>
    <dgm:cxn modelId="{90F634EB-8E63-4265-8B46-5F3F6746B723}" srcId="{5EB816AD-D1C6-436F-B7DE-50B92DEF52DB}" destId="{7FF481B6-2799-45FF-80B6-8CD6B1616EE3}" srcOrd="4" destOrd="0" parTransId="{B93B3A5F-7CFE-485E-97DD-FFF8EC06EF7D}" sibTransId="{94CF0521-8C39-431E-9252-72E83230414C}"/>
    <dgm:cxn modelId="{FC50AEFF-5FD4-409E-BBB4-F5117635A513}" srcId="{5EB816AD-D1C6-436F-B7DE-50B92DEF52DB}" destId="{122D9687-DD87-4AF4-8BB6-A11FFD70CCCE}" srcOrd="3" destOrd="0" parTransId="{B0007860-6FCE-4F61-8B26-17E28C79AC4E}" sibTransId="{7C44AA76-CA3D-48E0-92FE-0459B6C21CE6}"/>
    <dgm:cxn modelId="{8742BFE6-5CFF-425F-91FC-75B178240F39}" type="presParOf" srcId="{075C75F7-D835-4E70-812F-F048600DCB7F}" destId="{47FBA0F0-F157-422F-A84C-C1E069EC7A6B}" srcOrd="0" destOrd="0" presId="urn:microsoft.com/office/officeart/2018/5/layout/IconLeafLabelList"/>
    <dgm:cxn modelId="{C48A1508-EEB6-4206-BF84-63E1BCFAEE26}" type="presParOf" srcId="{47FBA0F0-F157-422F-A84C-C1E069EC7A6B}" destId="{1EB47454-B93A-401C-938D-FD9AA834D229}" srcOrd="0" destOrd="0" presId="urn:microsoft.com/office/officeart/2018/5/layout/IconLeafLabelList"/>
    <dgm:cxn modelId="{82C7CF1F-64A1-4E67-A731-03124A978758}" type="presParOf" srcId="{47FBA0F0-F157-422F-A84C-C1E069EC7A6B}" destId="{A89F59B6-F03E-48BA-9587-203C03FC9A57}" srcOrd="1" destOrd="0" presId="urn:microsoft.com/office/officeart/2018/5/layout/IconLeafLabelList"/>
    <dgm:cxn modelId="{4CA1D713-5134-4A89-9215-6D511051AFA9}" type="presParOf" srcId="{47FBA0F0-F157-422F-A84C-C1E069EC7A6B}" destId="{7DB2CD84-8BD2-4C22-819F-9907BA00ABE1}" srcOrd="2" destOrd="0" presId="urn:microsoft.com/office/officeart/2018/5/layout/IconLeafLabelList"/>
    <dgm:cxn modelId="{8BC78EFF-34EA-4C47-A192-90B7A78A42B3}" type="presParOf" srcId="{47FBA0F0-F157-422F-A84C-C1E069EC7A6B}" destId="{6F8992A5-093C-48C1-A76C-8B699BE9715E}" srcOrd="3" destOrd="0" presId="urn:microsoft.com/office/officeart/2018/5/layout/IconLeafLabelList"/>
    <dgm:cxn modelId="{6B497761-6519-45CD-B2CE-886CF051376E}" type="presParOf" srcId="{075C75F7-D835-4E70-812F-F048600DCB7F}" destId="{1E1DB590-2202-4DC5-9B27-C8709A8F22EE}" srcOrd="1" destOrd="0" presId="urn:microsoft.com/office/officeart/2018/5/layout/IconLeafLabelList"/>
    <dgm:cxn modelId="{0DE9B894-731A-40B7-880D-8F2FF18B057D}" type="presParOf" srcId="{075C75F7-D835-4E70-812F-F048600DCB7F}" destId="{8942FA1B-926A-4DF1-8173-D448595B3BA1}" srcOrd="2" destOrd="0" presId="urn:microsoft.com/office/officeart/2018/5/layout/IconLeafLabelList"/>
    <dgm:cxn modelId="{90FEEAC0-9294-4AF7-B8E3-8A918613B06A}" type="presParOf" srcId="{8942FA1B-926A-4DF1-8173-D448595B3BA1}" destId="{553C14C5-89C2-418B-9A2C-AC6E4B4EB3BF}" srcOrd="0" destOrd="0" presId="urn:microsoft.com/office/officeart/2018/5/layout/IconLeafLabelList"/>
    <dgm:cxn modelId="{431A9A47-1935-4ED7-8DEC-765D98E255DC}" type="presParOf" srcId="{8942FA1B-926A-4DF1-8173-D448595B3BA1}" destId="{9E83EBB2-64D9-4B5C-9F1C-C18406067537}" srcOrd="1" destOrd="0" presId="urn:microsoft.com/office/officeart/2018/5/layout/IconLeafLabelList"/>
    <dgm:cxn modelId="{CEDB8A6D-F43F-4A9F-938A-D064923C5845}" type="presParOf" srcId="{8942FA1B-926A-4DF1-8173-D448595B3BA1}" destId="{BF7CB5BB-9BC8-453D-A540-ACE9B7AC9001}" srcOrd="2" destOrd="0" presId="urn:microsoft.com/office/officeart/2018/5/layout/IconLeafLabelList"/>
    <dgm:cxn modelId="{29F522B0-BA7F-40C3-96D9-BC7F90E7A48E}" type="presParOf" srcId="{8942FA1B-926A-4DF1-8173-D448595B3BA1}" destId="{1C73F937-A062-4F4B-B70A-1E5C6D1F6E51}" srcOrd="3" destOrd="0" presId="urn:microsoft.com/office/officeart/2018/5/layout/IconLeafLabelList"/>
    <dgm:cxn modelId="{91A68BE2-B7B2-4EDF-91BE-B909CDA6FFC4}" type="presParOf" srcId="{075C75F7-D835-4E70-812F-F048600DCB7F}" destId="{65EA5C15-329E-43B4-AD7A-D3C12A07049D}" srcOrd="3" destOrd="0" presId="urn:microsoft.com/office/officeart/2018/5/layout/IconLeafLabelList"/>
    <dgm:cxn modelId="{E38E57BD-B74F-4B6F-8872-9B31A940E469}" type="presParOf" srcId="{075C75F7-D835-4E70-812F-F048600DCB7F}" destId="{7CA83AF0-AD80-4963-9366-482FFC522615}" srcOrd="4" destOrd="0" presId="urn:microsoft.com/office/officeart/2018/5/layout/IconLeafLabelList"/>
    <dgm:cxn modelId="{995703B4-21E7-482F-AA63-49AE296B1507}" type="presParOf" srcId="{7CA83AF0-AD80-4963-9366-482FFC522615}" destId="{AAD7DCD5-4989-45D6-9CCE-CA31FF66A666}" srcOrd="0" destOrd="0" presId="urn:microsoft.com/office/officeart/2018/5/layout/IconLeafLabelList"/>
    <dgm:cxn modelId="{8A83DE60-5798-4421-8220-E2EA546E63B9}" type="presParOf" srcId="{7CA83AF0-AD80-4963-9366-482FFC522615}" destId="{D3A9CCA0-D0E0-401E-BAD6-3DA141F07C31}" srcOrd="1" destOrd="0" presId="urn:microsoft.com/office/officeart/2018/5/layout/IconLeafLabelList"/>
    <dgm:cxn modelId="{B278083F-94FC-4820-B0AD-C8456393C660}" type="presParOf" srcId="{7CA83AF0-AD80-4963-9366-482FFC522615}" destId="{D3BD9379-1BFC-49A5-AABE-EE6C798CA9EE}" srcOrd="2" destOrd="0" presId="urn:microsoft.com/office/officeart/2018/5/layout/IconLeafLabelList"/>
    <dgm:cxn modelId="{9452E468-6EDC-4EC2-81C7-D4EE15115FE4}" type="presParOf" srcId="{7CA83AF0-AD80-4963-9366-482FFC522615}" destId="{65A69ED4-E892-40F9-BB97-D782095CC910}" srcOrd="3" destOrd="0" presId="urn:microsoft.com/office/officeart/2018/5/layout/IconLeafLabelList"/>
    <dgm:cxn modelId="{BB6E9ECE-CAE4-47C8-BE76-083DD84D7CA9}" type="presParOf" srcId="{075C75F7-D835-4E70-812F-F048600DCB7F}" destId="{7A8D2016-E2AF-475F-AD95-959F1CB27860}" srcOrd="5" destOrd="0" presId="urn:microsoft.com/office/officeart/2018/5/layout/IconLeafLabelList"/>
    <dgm:cxn modelId="{2E93E041-EDA3-4FEC-83F2-0E3AB84B9680}" type="presParOf" srcId="{075C75F7-D835-4E70-812F-F048600DCB7F}" destId="{B2F746B3-1211-44D8-B804-E72D848F42B7}" srcOrd="6" destOrd="0" presId="urn:microsoft.com/office/officeart/2018/5/layout/IconLeafLabelList"/>
    <dgm:cxn modelId="{DD9D266A-8B23-4521-B576-126DA514FA0D}" type="presParOf" srcId="{B2F746B3-1211-44D8-B804-E72D848F42B7}" destId="{E9659A88-FF51-4ABF-A5BF-A608E1CD2F3D}" srcOrd="0" destOrd="0" presId="urn:microsoft.com/office/officeart/2018/5/layout/IconLeafLabelList"/>
    <dgm:cxn modelId="{102F3040-F00E-44F3-A7F9-E74142301FDD}" type="presParOf" srcId="{B2F746B3-1211-44D8-B804-E72D848F42B7}" destId="{A155FECC-1502-4646-8459-F9EE3F04005E}" srcOrd="1" destOrd="0" presId="urn:microsoft.com/office/officeart/2018/5/layout/IconLeafLabelList"/>
    <dgm:cxn modelId="{17A6C8D8-A96D-45D1-8E1F-3B2E9FB6320D}" type="presParOf" srcId="{B2F746B3-1211-44D8-B804-E72D848F42B7}" destId="{FD91A444-9A98-47A4-862E-FF2E7B381287}" srcOrd="2" destOrd="0" presId="urn:microsoft.com/office/officeart/2018/5/layout/IconLeafLabelList"/>
    <dgm:cxn modelId="{C928A930-249B-4865-9C7C-8F4AF3DEF82E}" type="presParOf" srcId="{B2F746B3-1211-44D8-B804-E72D848F42B7}" destId="{B420BCA7-8AD2-47E2-94B0-E3D6CA2D3555}" srcOrd="3" destOrd="0" presId="urn:microsoft.com/office/officeart/2018/5/layout/IconLeafLabelList"/>
    <dgm:cxn modelId="{C3B238A4-2802-46C9-A80C-8513BB297C24}" type="presParOf" srcId="{075C75F7-D835-4E70-812F-F048600DCB7F}" destId="{3A2127A6-591E-4EDA-95B1-DD974EBCD948}" srcOrd="7" destOrd="0" presId="urn:microsoft.com/office/officeart/2018/5/layout/IconLeafLabelList"/>
    <dgm:cxn modelId="{6D40BDC0-5BA5-4235-9D1E-4E140520D46E}" type="presParOf" srcId="{075C75F7-D835-4E70-812F-F048600DCB7F}" destId="{53058003-5276-4F83-B497-7283935F47AC}" srcOrd="8" destOrd="0" presId="urn:microsoft.com/office/officeart/2018/5/layout/IconLeafLabelList"/>
    <dgm:cxn modelId="{A29AB48F-B04F-44FD-BF3F-822BB57C8E9D}" type="presParOf" srcId="{53058003-5276-4F83-B497-7283935F47AC}" destId="{73AFE9AC-3EFE-48BA-8770-872501E20FD8}" srcOrd="0" destOrd="0" presId="urn:microsoft.com/office/officeart/2018/5/layout/IconLeafLabelList"/>
    <dgm:cxn modelId="{61652AAF-E020-44BE-B16A-CE9779C9EE88}" type="presParOf" srcId="{53058003-5276-4F83-B497-7283935F47AC}" destId="{92BD8F40-BC5B-4871-B489-9CE80DD103F7}" srcOrd="1" destOrd="0" presId="urn:microsoft.com/office/officeart/2018/5/layout/IconLeafLabelList"/>
    <dgm:cxn modelId="{38FCFD0A-B3E9-4BC6-A0E7-05A4A9923B3A}" type="presParOf" srcId="{53058003-5276-4F83-B497-7283935F47AC}" destId="{D0C96394-0DA0-45A1-9DB7-6A25F6441BEF}" srcOrd="2" destOrd="0" presId="urn:microsoft.com/office/officeart/2018/5/layout/IconLeafLabelList"/>
    <dgm:cxn modelId="{720E9AD5-5AAA-4C99-BAA9-E54C49B8C4B6}" type="presParOf" srcId="{53058003-5276-4F83-B497-7283935F47AC}" destId="{F0001A44-DAED-488C-8CA9-1A0EC0FB8E23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47454-B93A-401C-938D-FD9AA834D229}">
      <dsp:nvSpPr>
        <dsp:cNvPr id="0" name=""/>
        <dsp:cNvSpPr/>
      </dsp:nvSpPr>
      <dsp:spPr>
        <a:xfrm>
          <a:off x="305562" y="370640"/>
          <a:ext cx="950027" cy="95002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F59B6-F03E-48BA-9587-203C03FC9A57}">
      <dsp:nvSpPr>
        <dsp:cNvPr id="0" name=""/>
        <dsp:cNvSpPr/>
      </dsp:nvSpPr>
      <dsp:spPr>
        <a:xfrm>
          <a:off x="508027" y="573104"/>
          <a:ext cx="545097" cy="5450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992A5-093C-48C1-A76C-8B699BE9715E}">
      <dsp:nvSpPr>
        <dsp:cNvPr id="0" name=""/>
        <dsp:cNvSpPr/>
      </dsp:nvSpPr>
      <dsp:spPr>
        <a:xfrm>
          <a:off x="1865" y="1616577"/>
          <a:ext cx="1557421" cy="1128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Ovládá činnosti a aktivity HR specialisty v oblasti získávání přijímání a výběru zaměstnanců a adaptace zaměstnanců. (10/10)</a:t>
          </a:r>
          <a:endParaRPr lang="en-US" sz="1100" kern="1200" dirty="0"/>
        </a:p>
      </dsp:txBody>
      <dsp:txXfrm>
        <a:off x="1865" y="1616577"/>
        <a:ext cx="1557421" cy="1128522"/>
      </dsp:txXfrm>
    </dsp:sp>
    <dsp:sp modelId="{553C14C5-89C2-418B-9A2C-AC6E4B4EB3BF}">
      <dsp:nvSpPr>
        <dsp:cNvPr id="0" name=""/>
        <dsp:cNvSpPr/>
      </dsp:nvSpPr>
      <dsp:spPr>
        <a:xfrm>
          <a:off x="2135533" y="370640"/>
          <a:ext cx="950027" cy="95002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3EBB2-64D9-4B5C-9F1C-C18406067537}">
      <dsp:nvSpPr>
        <dsp:cNvPr id="0" name=""/>
        <dsp:cNvSpPr/>
      </dsp:nvSpPr>
      <dsp:spPr>
        <a:xfrm>
          <a:off x="2337997" y="573104"/>
          <a:ext cx="545097" cy="5450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3F937-A062-4F4B-B70A-1E5C6D1F6E51}">
      <dsp:nvSpPr>
        <dsp:cNvPr id="0" name=""/>
        <dsp:cNvSpPr/>
      </dsp:nvSpPr>
      <dsp:spPr>
        <a:xfrm>
          <a:off x="1831835" y="1616577"/>
          <a:ext cx="1557421" cy="1128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Ovládá činnosti a aktivity HR specialisty v oblasti řízení a hodnocení pracovního výkonu zaměstnanců, rozvoje zaměstnanců, motivace a odměňování zaměstnanců.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(8/10)</a:t>
          </a:r>
          <a:endParaRPr lang="en-US" sz="1100" kern="1200" dirty="0"/>
        </a:p>
      </dsp:txBody>
      <dsp:txXfrm>
        <a:off x="1831835" y="1616577"/>
        <a:ext cx="1557421" cy="1128522"/>
      </dsp:txXfrm>
    </dsp:sp>
    <dsp:sp modelId="{AAD7DCD5-4989-45D6-9CCE-CA31FF66A666}">
      <dsp:nvSpPr>
        <dsp:cNvPr id="0" name=""/>
        <dsp:cNvSpPr/>
      </dsp:nvSpPr>
      <dsp:spPr>
        <a:xfrm>
          <a:off x="3965503" y="370640"/>
          <a:ext cx="950027" cy="95002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A9CCA0-D0E0-401E-BAD6-3DA141F07C31}">
      <dsp:nvSpPr>
        <dsp:cNvPr id="0" name=""/>
        <dsp:cNvSpPr/>
      </dsp:nvSpPr>
      <dsp:spPr>
        <a:xfrm>
          <a:off x="4167968" y="573104"/>
          <a:ext cx="545097" cy="5450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69ED4-E892-40F9-BB97-D782095CC910}">
      <dsp:nvSpPr>
        <dsp:cNvPr id="0" name=""/>
        <dsp:cNvSpPr/>
      </dsp:nvSpPr>
      <dsp:spPr>
        <a:xfrm>
          <a:off x="3661806" y="1616577"/>
          <a:ext cx="1557421" cy="1128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Ovládá činnosti a aktivity podnikového personalisty (HR specialisty) v oblasti podnikové kultury včetně etického řízení, zásady komunikace, tvorby týmu.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(10/10)</a:t>
          </a:r>
          <a:endParaRPr lang="en-US" sz="1100" kern="1200" dirty="0"/>
        </a:p>
      </dsp:txBody>
      <dsp:txXfrm>
        <a:off x="3661806" y="1616577"/>
        <a:ext cx="1557421" cy="1128522"/>
      </dsp:txXfrm>
    </dsp:sp>
    <dsp:sp modelId="{E9659A88-FF51-4ABF-A5BF-A608E1CD2F3D}">
      <dsp:nvSpPr>
        <dsp:cNvPr id="0" name=""/>
        <dsp:cNvSpPr/>
      </dsp:nvSpPr>
      <dsp:spPr>
        <a:xfrm>
          <a:off x="5795474" y="370640"/>
          <a:ext cx="950027" cy="950027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5FECC-1502-4646-8459-F9EE3F04005E}">
      <dsp:nvSpPr>
        <dsp:cNvPr id="0" name=""/>
        <dsp:cNvSpPr/>
      </dsp:nvSpPr>
      <dsp:spPr>
        <a:xfrm>
          <a:off x="5997939" y="573104"/>
          <a:ext cx="545097" cy="54509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0BCA7-8AD2-47E2-94B0-E3D6CA2D3555}">
      <dsp:nvSpPr>
        <dsp:cNvPr id="0" name=""/>
        <dsp:cNvSpPr/>
      </dsp:nvSpPr>
      <dsp:spPr>
        <a:xfrm>
          <a:off x="5491777" y="1616577"/>
          <a:ext cx="1557421" cy="1128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Ovládá zásady tvorby a vedení personální agendy včetně příslušné legislativy. (8/10)</a:t>
          </a:r>
          <a:endParaRPr lang="en-US" sz="1100" kern="1200"/>
        </a:p>
      </dsp:txBody>
      <dsp:txXfrm>
        <a:off x="5491777" y="1616577"/>
        <a:ext cx="1557421" cy="1128522"/>
      </dsp:txXfrm>
    </dsp:sp>
    <dsp:sp modelId="{73AFE9AC-3EFE-48BA-8770-872501E20FD8}">
      <dsp:nvSpPr>
        <dsp:cNvPr id="0" name=""/>
        <dsp:cNvSpPr/>
      </dsp:nvSpPr>
      <dsp:spPr>
        <a:xfrm>
          <a:off x="7625445" y="370640"/>
          <a:ext cx="950027" cy="950027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D8F40-BC5B-4871-B489-9CE80DD103F7}">
      <dsp:nvSpPr>
        <dsp:cNvPr id="0" name=""/>
        <dsp:cNvSpPr/>
      </dsp:nvSpPr>
      <dsp:spPr>
        <a:xfrm>
          <a:off x="7827910" y="573104"/>
          <a:ext cx="545097" cy="54509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01A44-DAED-488C-8CA9-1A0EC0FB8E23}">
      <dsp:nvSpPr>
        <dsp:cNvPr id="0" name=""/>
        <dsp:cNvSpPr/>
      </dsp:nvSpPr>
      <dsp:spPr>
        <a:xfrm>
          <a:off x="7321747" y="1616577"/>
          <a:ext cx="1557421" cy="1128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Zvládá agendu spojenou s komunikaci s příslušnými orgány státní a veřejné správy v oblasti HR.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(6/10)</a:t>
          </a:r>
          <a:endParaRPr lang="en-US" sz="1100" kern="1200" dirty="0"/>
        </a:p>
      </dsp:txBody>
      <dsp:txXfrm>
        <a:off x="7321747" y="1616577"/>
        <a:ext cx="1557421" cy="1128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3D70-91AA-429A-BD57-1CB6792B3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136" y="1078030"/>
            <a:ext cx="9288096" cy="2956718"/>
          </a:xfrm>
        </p:spPr>
        <p:txBody>
          <a:bodyPr anchor="t">
            <a:noAutofit/>
          </a:bodyPr>
          <a:lstStyle>
            <a:lvl1pPr algn="l">
              <a:defRPr sz="66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5D245-B564-481D-A323-F73C5BCA8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136" y="4455621"/>
            <a:ext cx="9288096" cy="1435331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72EE-51B3-4C0C-A460-4684AB07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422A5-3076-413B-84CB-ED3BA41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7C68-40D5-477E-9DBC-C28FD4B1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4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6C900-05BC-4021-B69F-2DAF974B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6E227-253A-44A0-9404-1CFD8CE4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F5A02-0FC4-41C8-A13C-4C929B28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9378-C430-49DB-B2D6-E32FBBCD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9D57D-CB8E-4E67-AE2D-2790E2AA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8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CF945-D70F-49C1-8CE5-5758C1166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2100" y="1091381"/>
            <a:ext cx="2171700" cy="495336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DB721-04AA-4330-8045-3F2D9BB4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91381"/>
            <a:ext cx="8265340" cy="4953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18C15-991C-4C71-8DCD-DB3B3888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28CC3-5830-4EFA-B28E-1648904D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91B6-E419-4483-9B66-3C758788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E447C6A-78C3-4687-9A71-A05DBF6700DE}"/>
              </a:ext>
            </a:extLst>
          </p:cNvPr>
          <p:cNvCxnSpPr>
            <a:cxnSpLocks/>
          </p:cNvCxnSpPr>
          <p:nvPr/>
        </p:nvCxnSpPr>
        <p:spPr>
          <a:xfrm>
            <a:off x="11387805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13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E2F5-9D3C-4BE7-9AD5-335B31C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8C4F-4BF6-47CF-ABEE-2B12748C4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39070-70D2-4DD1-A439-155343F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1AB30-CD74-471D-9FA6-ADC0C901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137C4-F19E-4521-8DCB-4E0CF9CA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1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007D-9B1D-4E2C-B38F-29C68209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9127"/>
            <a:ext cx="9272260" cy="3472874"/>
          </a:xfrm>
        </p:spPr>
        <p:txBody>
          <a:bodyPr anchor="t"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0C51B-B525-4032-9D08-2978D7367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939" y="4572000"/>
            <a:ext cx="9272262" cy="1320801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08851-4DCC-447C-828A-5F7E66F7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94542-CAEF-4D6C-BE6A-BC100F05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BDE40-8468-4051-9703-B751608A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2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F7AE-3892-4896-8C15-7A35A41E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88136"/>
            <a:ext cx="9890066" cy="12942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D9A26-86F1-4817-B243-4DE63B4F1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2185" y="2440568"/>
            <a:ext cx="4841505" cy="38012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4BF9B-EA16-48C8-96B9-7A66051B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0568"/>
            <a:ext cx="4806002" cy="3801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E2D9F-1FCE-4A1C-996E-DB05777A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29E05-3F6C-40BF-9324-118588B6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BE013-C5C0-4CBD-982E-36F037F7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8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ED885-5FE5-4407-BE4D-FAD01C40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84333"/>
            <a:ext cx="9949455" cy="838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22A77-C134-4857-83E5-51217D3C2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088" y="1923190"/>
            <a:ext cx="4816475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ECBFE-C62C-471B-BFE4-1272EAC34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088" y="2825791"/>
            <a:ext cx="4816475" cy="33638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0AFC6-F407-4F35-BD37-B32F9B403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482" y="1923190"/>
            <a:ext cx="4824913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D60D5-0F83-46CB-92F3-849FC08E6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482" y="2825791"/>
            <a:ext cx="4824913" cy="3363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AE694-5CA0-48DA-90D3-EC42BD1D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0A80D-4CCB-4899-9E1D-A5967F4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53A9D-469A-4ED9-99A1-7E4B115F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6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C91E-0A11-4E5D-9B8D-5316E73A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8A8D1-71AD-4F9F-B393-9EED83FE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36922-9A4C-453D-9B70-0C3A7028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AAEF2-65DC-4E28-9AA4-5115ACB0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9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48B02B-A32A-4383-BBC7-0C383390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F7E77-47E0-4F9E-9148-8D0C59C0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005A2-ECF0-4759-A17B-FDECE806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4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DD4B-5676-477E-8C52-4C1CF160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4448"/>
            <a:ext cx="3785860" cy="1554362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3E63-EB15-4D82-BF2B-36BB030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922689"/>
            <a:ext cx="548600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E994E-BAB7-43DC-A0E4-C779CF2A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701254"/>
            <a:ext cx="3785860" cy="31677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EFAAA-1B70-42AA-ADCC-F49B581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7B6CC-1C13-4F34-AC86-CCD442C8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1B638-9061-41AD-AF47-73A4AF8B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9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3C43-1676-4A29-83F9-D788ED2E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7280"/>
            <a:ext cx="3785860" cy="1559740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14A903-97C7-4349-B8CE-1BBED194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0" y="1143000"/>
            <a:ext cx="54864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A9F58-4AEB-4286-98F7-3C77AA913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697480"/>
            <a:ext cx="3785860" cy="30934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55A58-F085-4500-AF61-045B12C8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36470-561D-49AE-AC84-B79D483F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F2BE2-DF21-4683-9D5F-849A525F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4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438DC-3CEE-4170-9B1C-BAC05CD8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90245"/>
            <a:ext cx="9922764" cy="1294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19D24-DCBE-47F9-8B85-8A118B02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8136" y="2447778"/>
            <a:ext cx="9922764" cy="383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F5788-BDCE-49E2-80AE-31C739C6A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5200" y="6389688"/>
            <a:ext cx="3695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A1E45834-53BD-4C8F-B791-CD5378F4150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5844-8163-4D82-BEFC-BC2D8D51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940" y="6389688"/>
            <a:ext cx="4433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98A50-C435-4220-82C6-C8D62A7C9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3190" y="6389688"/>
            <a:ext cx="940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8689CE0-64D2-447C-9C1F-872D111D8AC3}"/>
              </a:ext>
            </a:extLst>
          </p:cNvPr>
          <p:cNvCxnSpPr>
            <a:cxnSpLocks/>
          </p:cNvCxnSpPr>
          <p:nvPr/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15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0B243D86-12F0-453D-A6EB-74BDD2269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346D82-7092-D33D-372E-BC4F40999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2146" y="3437792"/>
            <a:ext cx="9958754" cy="1601389"/>
          </a:xfrm>
        </p:spPr>
        <p:txBody>
          <a:bodyPr anchor="t">
            <a:normAutofit/>
          </a:bodyPr>
          <a:lstStyle/>
          <a:p>
            <a:r>
              <a:rPr lang="cs-CZ" sz="6000"/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75493C2-E1D5-3D68-D26C-8ACECBCE6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572000"/>
            <a:ext cx="10591306" cy="1017659"/>
          </a:xfrm>
        </p:spPr>
        <p:txBody>
          <a:bodyPr anchor="b">
            <a:normAutofit fontScale="70000" lnSpcReduction="20000"/>
          </a:bodyPr>
          <a:lstStyle/>
          <a:p>
            <a:r>
              <a:rPr lang="cs-CZ" dirty="0"/>
              <a:t>Radim Kapoun, 2024</a:t>
            </a:r>
          </a:p>
          <a:p>
            <a:r>
              <a:rPr lang="cs-CZ" dirty="0" err="1"/>
              <a:t>Recruiter</a:t>
            </a:r>
            <a:r>
              <a:rPr lang="cs-CZ" dirty="0"/>
              <a:t>/Konzultant náboru</a:t>
            </a:r>
          </a:p>
          <a:p>
            <a:r>
              <a:rPr lang="cs-CZ" dirty="0"/>
              <a:t>RLZ_OPX</a:t>
            </a:r>
          </a:p>
        </p:txBody>
      </p:sp>
      <p:pic>
        <p:nvPicPr>
          <p:cNvPr id="4098" name="Picture 2" descr="Hong Nhung Tranová - Recruiter - Jobs Contact - personální agentura |  LinkedIn">
            <a:extLst>
              <a:ext uri="{FF2B5EF4-FFF2-40B4-BE49-F238E27FC236}">
                <a16:creationId xmlns:a16="http://schemas.microsoft.com/office/drawing/2014/main" id="{98E9A038-8D69-D9CC-98E7-CDBCAB0445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03"/>
          <a:stretch/>
        </p:blipFill>
        <p:spPr bwMode="auto">
          <a:xfrm>
            <a:off x="20" y="-32761"/>
            <a:ext cx="12191979" cy="293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53761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52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12145F0-5149-412D-9A3F-1E3051B39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BC1AAC-57AF-F7ED-EDE7-0F7C339B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7279"/>
            <a:ext cx="10529560" cy="1225587"/>
          </a:xfrm>
        </p:spPr>
        <p:txBody>
          <a:bodyPr>
            <a:normAutofit/>
          </a:bodyPr>
          <a:lstStyle/>
          <a:p>
            <a:r>
              <a:rPr lang="cs-CZ" sz="4000"/>
              <a:t>Jobs Contact Personal, s.r.o.</a:t>
            </a: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F0748755-DDBC-46D0-91EC-1212A8EE2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525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938E6-C735-6649-9E67-3ED37A718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684" y="2455816"/>
            <a:ext cx="5188110" cy="3830683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1500" dirty="0"/>
              <a:t>Obecné informace</a:t>
            </a:r>
          </a:p>
          <a:p>
            <a:pPr lvl="1">
              <a:lnSpc>
                <a:spcPct val="120000"/>
              </a:lnSpc>
            </a:pPr>
            <a:r>
              <a:rPr lang="cs-CZ" sz="1500" dirty="0"/>
              <a:t>Pobočky</a:t>
            </a:r>
          </a:p>
          <a:p>
            <a:pPr lvl="1">
              <a:lnSpc>
                <a:spcPct val="120000"/>
              </a:lnSpc>
            </a:pPr>
            <a:r>
              <a:rPr lang="cs-CZ" sz="1500" dirty="0"/>
              <a:t>30 zaměstnanců</a:t>
            </a:r>
          </a:p>
          <a:p>
            <a:pPr lvl="1">
              <a:lnSpc>
                <a:spcPct val="120000"/>
              </a:lnSpc>
            </a:pPr>
            <a:r>
              <a:rPr lang="cs-CZ" sz="1500" dirty="0"/>
              <a:t>Lineární organizační struktura + štábní jednotky</a:t>
            </a:r>
          </a:p>
          <a:p>
            <a:pPr>
              <a:lnSpc>
                <a:spcPct val="120000"/>
              </a:lnSpc>
            </a:pPr>
            <a:r>
              <a:rPr lang="cs-CZ" sz="1500" dirty="0"/>
              <a:t>Historie</a:t>
            </a:r>
          </a:p>
          <a:p>
            <a:pPr lvl="1">
              <a:lnSpc>
                <a:spcPct val="120000"/>
              </a:lnSpc>
            </a:pPr>
            <a:r>
              <a:rPr lang="cs-CZ" sz="1500" dirty="0"/>
              <a:t>Vývoj za posledních 10 let</a:t>
            </a:r>
          </a:p>
          <a:p>
            <a:pPr>
              <a:lnSpc>
                <a:spcPct val="120000"/>
              </a:lnSpc>
            </a:pPr>
            <a:r>
              <a:rPr lang="cs-CZ" sz="1500" dirty="0"/>
              <a:t>Působnost a specializace</a:t>
            </a:r>
          </a:p>
          <a:p>
            <a:pPr lvl="1">
              <a:lnSpc>
                <a:spcPct val="120000"/>
              </a:lnSpc>
            </a:pPr>
            <a:r>
              <a:rPr lang="cs-CZ" sz="1500" dirty="0"/>
              <a:t>IT vs. </a:t>
            </a:r>
            <a:r>
              <a:rPr lang="cs-CZ" sz="1500" dirty="0" err="1"/>
              <a:t>Engineering</a:t>
            </a:r>
            <a:endParaRPr lang="cs-CZ" sz="1500" dirty="0"/>
          </a:p>
          <a:p>
            <a:pPr>
              <a:lnSpc>
                <a:spcPct val="120000"/>
              </a:lnSpc>
            </a:pPr>
            <a:r>
              <a:rPr lang="cs-CZ" sz="1500" dirty="0"/>
              <a:t>Služby</a:t>
            </a:r>
          </a:p>
        </p:txBody>
      </p:sp>
      <p:pic>
        <p:nvPicPr>
          <p:cNvPr id="1026" name="Picture 2" descr="Jobs Contact - personální agentura">
            <a:extLst>
              <a:ext uri="{FF2B5EF4-FFF2-40B4-BE49-F238E27FC236}">
                <a16:creationId xmlns:a16="http://schemas.microsoft.com/office/drawing/2014/main" id="{3F7024A1-8726-3FBA-58B8-01A8C7931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674" y="2455816"/>
            <a:ext cx="3830684" cy="383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7BAB60E1-3066-43D0-BDD2-96DC8AC58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1A67FB93-E092-450C-8675-960F10D5C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Best HR recruiter Interview Questions and Answers">
            <a:extLst>
              <a:ext uri="{FF2B5EF4-FFF2-40B4-BE49-F238E27FC236}">
                <a16:creationId xmlns:a16="http://schemas.microsoft.com/office/drawing/2014/main" id="{A3F677F7-4B13-E170-7ACB-7A32AA4CA0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0" b="-1"/>
          <a:stretch/>
        </p:blipFill>
        <p:spPr bwMode="auto">
          <a:xfrm>
            <a:off x="20" y="10"/>
            <a:ext cx="12191979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DB3E1AA-022D-7763-6BC2-85F7B781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69848"/>
            <a:ext cx="10084271" cy="1820488"/>
          </a:xfrm>
        </p:spPr>
        <p:txBody>
          <a:bodyPr>
            <a:normAutofit/>
          </a:bodyPr>
          <a:lstStyle/>
          <a:p>
            <a:r>
              <a:rPr lang="cs-CZ" sz="6000">
                <a:solidFill>
                  <a:srgbClr val="FFFFFF"/>
                </a:solidFill>
              </a:rPr>
              <a:t>Pracovní náplň</a:t>
            </a:r>
          </a:p>
        </p:txBody>
      </p:sp>
      <p:cxnSp>
        <p:nvCxnSpPr>
          <p:cNvPr id="2059" name="Straight Connector 2058">
            <a:extLst>
              <a:ext uri="{FF2B5EF4-FFF2-40B4-BE49-F238E27FC236}">
                <a16:creationId xmlns:a16="http://schemas.microsoft.com/office/drawing/2014/main" id="{F0748755-DDBC-46D0-91EC-1212A8EE2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3881"/>
            <a:ext cx="804195" cy="0"/>
          </a:xfrm>
          <a:prstGeom prst="line">
            <a:avLst/>
          </a:prstGeom>
          <a:ln w="857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A4669C-E448-09FA-1C98-E99C24B66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680" y="806737"/>
            <a:ext cx="3695700" cy="2949676"/>
          </a:xfrm>
        </p:spPr>
        <p:txBody>
          <a:bodyPr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1300" dirty="0">
                <a:solidFill>
                  <a:srgbClr val="FFFFFF"/>
                </a:solidFill>
              </a:rPr>
              <a:t>Představení pozice </a:t>
            </a:r>
            <a:r>
              <a:rPr lang="cs-CZ" sz="1300" dirty="0" err="1">
                <a:solidFill>
                  <a:srgbClr val="FFFFFF"/>
                </a:solidFill>
              </a:rPr>
              <a:t>Recruitera</a:t>
            </a:r>
            <a:r>
              <a:rPr lang="cs-CZ" sz="1300" dirty="0">
                <a:solidFill>
                  <a:srgbClr val="FFFFFF"/>
                </a:solidFill>
              </a:rPr>
              <a:t>/Konzultanta</a:t>
            </a:r>
          </a:p>
          <a:p>
            <a:pPr>
              <a:lnSpc>
                <a:spcPct val="120000"/>
              </a:lnSpc>
            </a:pPr>
            <a:r>
              <a:rPr lang="cs-CZ" sz="1300" dirty="0">
                <a:solidFill>
                  <a:srgbClr val="FFFFFF"/>
                </a:solidFill>
              </a:rPr>
              <a:t>Zařazení v hierarchii společnosti</a:t>
            </a:r>
          </a:p>
          <a:p>
            <a:pPr>
              <a:lnSpc>
                <a:spcPct val="120000"/>
              </a:lnSpc>
            </a:pPr>
            <a:r>
              <a:rPr lang="cs-CZ" sz="1300" dirty="0">
                <a:solidFill>
                  <a:srgbClr val="FFFFFF"/>
                </a:solidFill>
              </a:rPr>
              <a:t>Odpovědnosti</a:t>
            </a:r>
          </a:p>
          <a:p>
            <a:pPr lvl="1">
              <a:lnSpc>
                <a:spcPct val="120000"/>
              </a:lnSpc>
            </a:pPr>
            <a:r>
              <a:rPr lang="cs-CZ" sz="1300" dirty="0">
                <a:solidFill>
                  <a:srgbClr val="FFFFFF"/>
                </a:solidFill>
              </a:rPr>
              <a:t>Nábor (Realizace); inzerce, oslovování, představení, motivace, nástup, konzultace</a:t>
            </a:r>
          </a:p>
          <a:p>
            <a:pPr lvl="1">
              <a:lnSpc>
                <a:spcPct val="120000"/>
              </a:lnSpc>
            </a:pPr>
            <a:r>
              <a:rPr lang="cs-CZ" sz="1300" dirty="0">
                <a:solidFill>
                  <a:srgbClr val="FFFFFF"/>
                </a:solidFill>
              </a:rPr>
              <a:t>Obchodní činnosti; akvizice, konzultace, vedení schůzek, právní záležitosti, vyjednávání</a:t>
            </a:r>
          </a:p>
          <a:p>
            <a:pPr>
              <a:lnSpc>
                <a:spcPct val="120000"/>
              </a:lnSpc>
            </a:pPr>
            <a:endParaRPr lang="cs-CZ" sz="13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1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1807EA-F70D-41DE-A07B-209FD59181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DF84A2E-0C56-B257-FEB2-BE34A829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1294" y="1090245"/>
            <a:ext cx="6378797" cy="1563308"/>
          </a:xfrm>
        </p:spPr>
        <p:txBody>
          <a:bodyPr>
            <a:normAutofit/>
          </a:bodyPr>
          <a:lstStyle/>
          <a:p>
            <a:pPr algn="r"/>
            <a:r>
              <a:rPr lang="cs-CZ" sz="4000"/>
              <a:t>Vyhodnocení praxe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D3BDB7-6E9F-439D-9E83-9D7F1971D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87805" y="1184168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B4F7391-3F16-170A-F928-4C6ABEAEEB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793364"/>
              </p:ext>
            </p:extLst>
          </p:nvPr>
        </p:nvGraphicFramePr>
        <p:xfrm>
          <a:off x="1655482" y="2593789"/>
          <a:ext cx="8881035" cy="3115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7820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159BC-4251-13C6-85C4-5EE37FDD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ABC271-266A-7008-AA6E-925F68646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výkonu práce v </a:t>
            </a:r>
            <a:r>
              <a:rPr lang="cs-CZ" dirty="0" err="1"/>
              <a:t>Jobs</a:t>
            </a:r>
            <a:r>
              <a:rPr lang="cs-CZ" dirty="0"/>
              <a:t> </a:t>
            </a:r>
            <a:r>
              <a:rPr lang="cs-CZ" dirty="0" err="1"/>
              <a:t>Contact</a:t>
            </a:r>
            <a:r>
              <a:rPr lang="cs-CZ" dirty="0"/>
              <a:t> </a:t>
            </a:r>
            <a:r>
              <a:rPr lang="cs-CZ" dirty="0" err="1"/>
              <a:t>Personal</a:t>
            </a:r>
            <a:r>
              <a:rPr lang="cs-CZ" dirty="0"/>
              <a:t>, s.r.o. jsem se dostal ke všem požadovaným výstupům pro splnění předmětu RLZ_OPX. </a:t>
            </a:r>
          </a:p>
          <a:p>
            <a:r>
              <a:rPr lang="cs-CZ" dirty="0"/>
              <a:t>U některých bodů s vyšší intenzitou, u některých naopak s nižší. Ty body, kterým bylo věnováno nižší soustředění z důvodu povahy náplni práce, byly však vykompenzovány mou předchozí praxí, která se více zaměřovala na současné zaměstnance (interní HR).</a:t>
            </a:r>
          </a:p>
          <a:p>
            <a:r>
              <a:rPr lang="cs-CZ" dirty="0"/>
              <a:t>V oblasti lidských zdrojů jsem schopný se uplatnit hned na několik profesních specializacích – interní či externí </a:t>
            </a:r>
            <a:r>
              <a:rPr lang="cs-CZ" dirty="0" err="1"/>
              <a:t>recruiter</a:t>
            </a:r>
            <a:r>
              <a:rPr lang="cs-CZ" dirty="0"/>
              <a:t>/konzultant náboru, HR business partner, HR manager, personalista aj.</a:t>
            </a:r>
          </a:p>
        </p:txBody>
      </p:sp>
    </p:spTree>
    <p:extLst>
      <p:ext uri="{BB962C8B-B14F-4D97-AF65-F5344CB8AC3E}">
        <p14:creationId xmlns:p14="http://schemas.microsoft.com/office/powerpoint/2010/main" val="2855856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A0923FF-2452-437F-8025-CEC713971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E52146-4DD4-4C6B-BA2B-DB86DF97D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25975" y="1142999"/>
            <a:ext cx="12793297" cy="5143502"/>
          </a:xfrm>
        </p:spPr>
        <p:txBody>
          <a:bodyPr anchor="b">
            <a:normAutofit/>
          </a:bodyPr>
          <a:lstStyle/>
          <a:p>
            <a:pPr algn="r"/>
            <a:r>
              <a:rPr lang="cs-CZ" sz="6000" dirty="0"/>
              <a:t>Děkuji za pozornost</a:t>
            </a:r>
            <a:br>
              <a:rPr lang="cs-CZ" sz="6000" dirty="0"/>
            </a:br>
            <a:endParaRPr lang="cs-CZ" sz="60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FF660D6-C55E-4DF1-AF29-73E2AB54F4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762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32381"/>
      </p:ext>
    </p:extLst>
  </p:cSld>
  <p:clrMapOvr>
    <a:masterClrMapping/>
  </p:clrMapOvr>
</p:sld>
</file>

<file path=ppt/theme/theme1.xml><?xml version="1.0" encoding="utf-8"?>
<a:theme xmlns:a="http://schemas.openxmlformats.org/drawingml/2006/main" name="BjornVTI">
  <a:themeElements>
    <a:clrScheme name="AnalogousFromDarkSeedLeftStep">
      <a:dk1>
        <a:srgbClr val="000000"/>
      </a:dk1>
      <a:lt1>
        <a:srgbClr val="FFFFFF"/>
      </a:lt1>
      <a:dk2>
        <a:srgbClr val="412E24"/>
      </a:dk2>
      <a:lt2>
        <a:srgbClr val="E8E2E8"/>
      </a:lt2>
      <a:accent1>
        <a:srgbClr val="47B547"/>
      </a:accent1>
      <a:accent2>
        <a:srgbClr val="6CB13B"/>
      </a:accent2>
      <a:accent3>
        <a:srgbClr val="98A942"/>
      </a:accent3>
      <a:accent4>
        <a:srgbClr val="B1933B"/>
      </a:accent4>
      <a:accent5>
        <a:srgbClr val="C3744D"/>
      </a:accent5>
      <a:accent6>
        <a:srgbClr val="B13B45"/>
      </a:accent6>
      <a:hlink>
        <a:srgbClr val="AF743A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ornVTI" id="{D01443FD-65CF-4AEF-9B9D-4466C96F9785}" vid="{36EF4262-385E-40E6-B073-FB18FD98BF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307</Words>
  <Application>Microsoft Office PowerPoint</Application>
  <PresentationFormat>Širokoúhlá obrazovka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Neue Haas Grotesk Text Pro</vt:lpstr>
      <vt:lpstr>BjornVTI</vt:lpstr>
      <vt:lpstr>Odborná praxe</vt:lpstr>
      <vt:lpstr>Jobs Contact Personal, s.r.o.</vt:lpstr>
      <vt:lpstr>Pracovní náplň</vt:lpstr>
      <vt:lpstr>Vyhodnocení praxe</vt:lpstr>
      <vt:lpstr>Závěr</vt:lpstr>
      <vt:lpstr>Děkuji za pozornost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Radim Kapoun</dc:creator>
  <cp:lastModifiedBy>Radim Kapoun</cp:lastModifiedBy>
  <cp:revision>3</cp:revision>
  <dcterms:created xsi:type="dcterms:W3CDTF">2024-04-23T11:41:24Z</dcterms:created>
  <dcterms:modified xsi:type="dcterms:W3CDTF">2024-04-23T12:19:41Z</dcterms:modified>
</cp:coreProperties>
</file>