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3635"/>
    <a:srgbClr val="233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CB4573-2542-E3BD-3500-532D47107D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3209796"/>
            <a:ext cx="7766936" cy="1646302"/>
          </a:xfrm>
        </p:spPr>
        <p:txBody>
          <a:bodyPr/>
          <a:lstStyle/>
          <a:p>
            <a:r>
              <a:rPr lang="cs-CZ" b="1" dirty="0">
                <a:solidFill>
                  <a:srgbClr val="863635"/>
                </a:solidFill>
              </a:rPr>
              <a:t>Semestrální praxe </a:t>
            </a:r>
            <a:br>
              <a:rPr lang="cs-CZ" b="1" dirty="0">
                <a:solidFill>
                  <a:srgbClr val="863635"/>
                </a:solidFill>
              </a:rPr>
            </a:br>
            <a:r>
              <a:rPr lang="cs-CZ" b="1" dirty="0">
                <a:solidFill>
                  <a:srgbClr val="863635"/>
                </a:solidFill>
              </a:rPr>
              <a:t>LS 2023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9A3F91C-9E01-2371-CFF0-A761A962F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856098"/>
            <a:ext cx="7766936" cy="109689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Michaela Soukupová</a:t>
            </a:r>
            <a:br>
              <a:rPr lang="cs-CZ" dirty="0"/>
            </a:br>
            <a:r>
              <a:rPr lang="cs-CZ" dirty="0"/>
              <a:t>UČO 25367</a:t>
            </a:r>
            <a:br>
              <a:rPr lang="cs-CZ" dirty="0"/>
            </a:br>
            <a:r>
              <a:rPr lang="cs-CZ" dirty="0"/>
              <a:t>RLZ_OPX</a:t>
            </a:r>
            <a:br>
              <a:rPr lang="cs-CZ" dirty="0"/>
            </a:br>
            <a:endParaRPr lang="cs-CZ" dirty="0"/>
          </a:p>
        </p:txBody>
      </p:sp>
      <p:pic>
        <p:nvPicPr>
          <p:cNvPr id="1026" name="Picture 2" descr="Vysoká škola technická a ekonomická v Českých Budějovicích – Wikipedie">
            <a:extLst>
              <a:ext uri="{FF2B5EF4-FFF2-40B4-BE49-F238E27FC236}">
                <a16:creationId xmlns:a16="http://schemas.microsoft.com/office/drawing/2014/main" id="{6E563776-4742-2339-A8D3-2764FD378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88" y="704803"/>
            <a:ext cx="2218763" cy="221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383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EC16F4-5193-781C-06EE-73382BF94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563" y="331621"/>
            <a:ext cx="5831541" cy="881383"/>
          </a:xfrm>
        </p:spPr>
        <p:txBody>
          <a:bodyPr>
            <a:normAutofit/>
          </a:bodyPr>
          <a:lstStyle/>
          <a:p>
            <a:r>
              <a:rPr lang="cs-CZ" sz="4800" b="1" dirty="0">
                <a:solidFill>
                  <a:srgbClr val="233B93"/>
                </a:solidFill>
              </a:rPr>
              <a:t>Moravia </a:t>
            </a:r>
            <a:r>
              <a:rPr lang="cs-CZ" sz="4800" b="1" dirty="0" err="1">
                <a:solidFill>
                  <a:srgbClr val="233B93"/>
                </a:solidFill>
              </a:rPr>
              <a:t>Lacto</a:t>
            </a:r>
            <a:r>
              <a:rPr lang="cs-CZ" sz="4800" b="1" dirty="0">
                <a:solidFill>
                  <a:srgbClr val="233B93"/>
                </a:solidFill>
              </a:rPr>
              <a:t>, a. s.</a:t>
            </a:r>
          </a:p>
        </p:txBody>
      </p:sp>
      <p:sp>
        <p:nvSpPr>
          <p:cNvPr id="7" name="AutoShape 8" descr="Hlavní stránka - Moravia">
            <a:extLst>
              <a:ext uri="{FF2B5EF4-FFF2-40B4-BE49-F238E27FC236}">
                <a16:creationId xmlns:a16="http://schemas.microsoft.com/office/drawing/2014/main" id="{9CFD7019-6BC5-FE66-25C4-8256EC7DA931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415488" y="1394709"/>
            <a:ext cx="4685580" cy="163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dirty="0"/>
              <a:t>1928</a:t>
            </a:r>
          </a:p>
          <a:p>
            <a:r>
              <a:rPr lang="cs-CZ" dirty="0"/>
              <a:t>výroba mléčných výrobků, velkoobchod</a:t>
            </a:r>
          </a:p>
          <a:p>
            <a:r>
              <a:rPr lang="cs-CZ" dirty="0" err="1"/>
              <a:t>Interlacto</a:t>
            </a:r>
            <a:r>
              <a:rPr lang="cs-CZ" dirty="0"/>
              <a:t> Czech Group</a:t>
            </a:r>
          </a:p>
          <a:p>
            <a:r>
              <a:rPr lang="cs-CZ" dirty="0"/>
              <a:t>cca 200 zaměstnanců</a:t>
            </a:r>
          </a:p>
        </p:txBody>
      </p:sp>
      <p:pic>
        <p:nvPicPr>
          <p:cNvPr id="2058" name="Picture 10" descr="Moravia Lacto a.s. | LinkedIn">
            <a:extLst>
              <a:ext uri="{FF2B5EF4-FFF2-40B4-BE49-F238E27FC236}">
                <a16:creationId xmlns:a16="http://schemas.microsoft.com/office/drawing/2014/main" id="{76B91DA2-59D2-1A4B-DD0B-1CA333AAD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17" y="-331468"/>
            <a:ext cx="2207559" cy="220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2004 - Moravia Lacto Jihlava">
            <a:extLst>
              <a:ext uri="{FF2B5EF4-FFF2-40B4-BE49-F238E27FC236}">
                <a16:creationId xmlns:a16="http://schemas.microsoft.com/office/drawing/2014/main" id="{F05BA9B2-2959-0745-F282-3BAD574DC6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6" b="14011"/>
          <a:stretch/>
        </p:blipFill>
        <p:spPr bwMode="auto">
          <a:xfrm>
            <a:off x="441331" y="3155623"/>
            <a:ext cx="4702490" cy="326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lavní stránka - Moravia">
            <a:extLst>
              <a:ext uri="{FF2B5EF4-FFF2-40B4-BE49-F238E27FC236}">
                <a16:creationId xmlns:a16="http://schemas.microsoft.com/office/drawing/2014/main" id="{41583CFE-AF2F-74CF-B7B5-57C1476F8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738" y="929527"/>
            <a:ext cx="2482103" cy="248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ome en - Moravia">
            <a:extLst>
              <a:ext uri="{FF2B5EF4-FFF2-40B4-BE49-F238E27FC236}">
                <a16:creationId xmlns:a16="http://schemas.microsoft.com/office/drawing/2014/main" id="{7D42ADA6-89E7-3622-610A-F5CE3BAC4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503" y="2996585"/>
            <a:ext cx="1583203" cy="158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orácký sýr - Moravia">
            <a:extLst>
              <a:ext uri="{FF2B5EF4-FFF2-40B4-BE49-F238E27FC236}">
                <a16:creationId xmlns:a16="http://schemas.microsoft.com/office/drawing/2014/main" id="{70259035-09CF-EB6E-19FE-B793261AC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765" y="1372719"/>
            <a:ext cx="1304781" cy="207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lavní stránka - Moravia">
            <a:extLst>
              <a:ext uri="{FF2B5EF4-FFF2-40B4-BE49-F238E27FC236}">
                <a16:creationId xmlns:a16="http://schemas.microsoft.com/office/drawing/2014/main" id="{C0B40977-6E59-AC4E-51B5-85D8FC3E0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877" y="3938783"/>
            <a:ext cx="3009994" cy="300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lavní stránka - Moravia">
            <a:extLst>
              <a:ext uri="{FF2B5EF4-FFF2-40B4-BE49-F238E27FC236}">
                <a16:creationId xmlns:a16="http://schemas.microsoft.com/office/drawing/2014/main" id="{7ED752BA-4FD4-8ECC-AF6E-6D17E7CB3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998" y="3205405"/>
            <a:ext cx="2238375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Kompletní nabídka značky Moravia Lacto na jednom místě | AGROLA">
            <a:extLst>
              <a:ext uri="{FF2B5EF4-FFF2-40B4-BE49-F238E27FC236}">
                <a16:creationId xmlns:a16="http://schemas.microsoft.com/office/drawing/2014/main" id="{37B56E12-D8D8-FF2C-8C40-115DA0D5B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919" y="1311118"/>
            <a:ext cx="1304782" cy="130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lavní stránka - Moravia">
            <a:extLst>
              <a:ext uri="{FF2B5EF4-FFF2-40B4-BE49-F238E27FC236}">
                <a16:creationId xmlns:a16="http://schemas.microsoft.com/office/drawing/2014/main" id="{7940D14B-2297-B439-E99C-0A438FF41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456" y="2565483"/>
            <a:ext cx="2095773" cy="167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lavní stránka - Moravia">
            <a:extLst>
              <a:ext uri="{FF2B5EF4-FFF2-40B4-BE49-F238E27FC236}">
                <a16:creationId xmlns:a16="http://schemas.microsoft.com/office/drawing/2014/main" id="{02E7FD7D-8B54-8D5B-CD64-E2AE90FCD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808" y="3760210"/>
            <a:ext cx="2381810" cy="238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Hlavní stránka - Moravia">
            <a:extLst>
              <a:ext uri="{FF2B5EF4-FFF2-40B4-BE49-F238E27FC236}">
                <a16:creationId xmlns:a16="http://schemas.microsoft.com/office/drawing/2014/main" id="{B77C642F-CDD8-4522-A698-F4F995AE4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702" y="4982773"/>
            <a:ext cx="2834662" cy="184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Domů - INTERLACTO CZECH GROUP">
            <a:extLst>
              <a:ext uri="{FF2B5EF4-FFF2-40B4-BE49-F238E27FC236}">
                <a16:creationId xmlns:a16="http://schemas.microsoft.com/office/drawing/2014/main" id="{29851027-2B02-3B49-D392-08FB3A21B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717" y="2178266"/>
            <a:ext cx="1439616" cy="83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514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FFC201-60BE-4D3B-2886-44C4B9084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45" y="282434"/>
            <a:ext cx="9395013" cy="60914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000" dirty="0"/>
              <a:t>1</a:t>
            </a:r>
            <a:r>
              <a:rPr lang="cs-CZ" sz="2400" b="1" dirty="0"/>
              <a:t>) </a:t>
            </a:r>
            <a:r>
              <a:rPr lang="cs-CZ" sz="2400" dirty="0"/>
              <a:t>Ovládá činnosti a aktivity podnikového personalisty (HR specialisty) v oblasti</a:t>
            </a:r>
            <a:r>
              <a:rPr lang="cs-CZ" sz="2400" b="1" dirty="0"/>
              <a:t> získávání, příjímání a výběru zaměstnanců a adaptace zaměstnanců.</a:t>
            </a:r>
          </a:p>
          <a:p>
            <a:pPr marL="0" indent="0">
              <a:buNone/>
            </a:pPr>
            <a:br>
              <a:rPr lang="cs-CZ" sz="2400" b="1" dirty="0"/>
            </a:br>
            <a:r>
              <a:rPr lang="cs-CZ" sz="2400" b="1" dirty="0"/>
              <a:t>2) </a:t>
            </a:r>
            <a:r>
              <a:rPr lang="cs-CZ" sz="2400" dirty="0"/>
              <a:t>Ovládá činnosti a aktivity podnikového personalisty (HR specialisty) v oblasti</a:t>
            </a:r>
            <a:r>
              <a:rPr lang="cs-CZ" sz="2400" b="1" dirty="0"/>
              <a:t> řízení a hodnocení pracovního výkonu zaměstnanců, rozvoje zaměstnanců, motivace a odměňování zaměstnanců.</a:t>
            </a:r>
          </a:p>
          <a:p>
            <a:pPr marL="0" indent="0">
              <a:buNone/>
            </a:pPr>
            <a:br>
              <a:rPr lang="cs-CZ" sz="2400" b="1" dirty="0"/>
            </a:br>
            <a:r>
              <a:rPr lang="cs-CZ" sz="2400" b="1" dirty="0"/>
              <a:t>3) </a:t>
            </a:r>
            <a:r>
              <a:rPr lang="cs-CZ" sz="2400" dirty="0"/>
              <a:t>Ovládá činnosti a aktivity podnikového personalisty (HR specialisty) v oblasti</a:t>
            </a:r>
            <a:r>
              <a:rPr lang="cs-CZ" sz="2400" b="1" dirty="0"/>
              <a:t> podnikové kultury včetně etického řízení, zásady komunikace, tvorby týmu.</a:t>
            </a:r>
          </a:p>
          <a:p>
            <a:pPr marL="0" indent="0">
              <a:buNone/>
            </a:pPr>
            <a:br>
              <a:rPr lang="cs-CZ" sz="2400" b="1" dirty="0"/>
            </a:br>
            <a:r>
              <a:rPr lang="cs-CZ" sz="2400" b="1" dirty="0"/>
              <a:t>4) </a:t>
            </a:r>
            <a:r>
              <a:rPr lang="cs-CZ" sz="2400" dirty="0"/>
              <a:t>Ovládá zásady </a:t>
            </a:r>
            <a:r>
              <a:rPr lang="cs-CZ" sz="2400" b="1" dirty="0"/>
              <a:t>tvorby a vedení personální agendy včetně příslušné legislativy.</a:t>
            </a:r>
          </a:p>
          <a:p>
            <a:pPr marL="0" indent="0">
              <a:buNone/>
            </a:pPr>
            <a:br>
              <a:rPr lang="cs-CZ" sz="2400" b="1" dirty="0"/>
            </a:br>
            <a:r>
              <a:rPr lang="cs-CZ" sz="2400" b="1" dirty="0"/>
              <a:t>5) Zvládá agendu spojenou s komunikaci s příslušnými orgány státní a veřejné správy v oblasti HR.</a:t>
            </a:r>
          </a:p>
        </p:txBody>
      </p:sp>
    </p:spTree>
    <p:extLst>
      <p:ext uri="{BB962C8B-B14F-4D97-AF65-F5344CB8AC3E}">
        <p14:creationId xmlns:p14="http://schemas.microsoft.com/office/powerpoint/2010/main" val="1405804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D7BFBC5-72D2-4D96-8EBB-9E6375E10E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603" t="8666" r="31020" b="6044"/>
          <a:stretch/>
        </p:blipFill>
        <p:spPr bwMode="auto">
          <a:xfrm>
            <a:off x="66917" y="681318"/>
            <a:ext cx="4854708" cy="54953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069D9A9-5243-4C24-6ED0-095F3D994E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843" t="22121" r="30952" b="32953"/>
          <a:stretch/>
        </p:blipFill>
        <p:spPr bwMode="auto">
          <a:xfrm>
            <a:off x="4921625" y="130881"/>
            <a:ext cx="4724400" cy="2969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850609E-500C-0344-90A9-F00CA70F92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866" t="8893" r="28598" b="28604"/>
          <a:stretch/>
        </p:blipFill>
        <p:spPr bwMode="auto">
          <a:xfrm>
            <a:off x="4921625" y="3099985"/>
            <a:ext cx="4455459" cy="35974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3767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75AE70-7F76-F988-1BDF-65D4FE9D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3" y="2893358"/>
            <a:ext cx="9165913" cy="1071283"/>
          </a:xfrm>
        </p:spPr>
        <p:txBody>
          <a:bodyPr>
            <a:normAutofit/>
          </a:bodyPr>
          <a:lstStyle/>
          <a:p>
            <a:r>
              <a:rPr lang="cs-CZ" sz="6000" dirty="0"/>
              <a:t>Děkuji za Vaši pozornost!</a:t>
            </a:r>
          </a:p>
        </p:txBody>
      </p:sp>
    </p:spTree>
    <p:extLst>
      <p:ext uri="{BB962C8B-B14F-4D97-AF65-F5344CB8AC3E}">
        <p14:creationId xmlns:p14="http://schemas.microsoft.com/office/powerpoint/2010/main" val="1992723000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</TotalTime>
  <Words>153</Words>
  <Application>Microsoft Office PowerPoint</Application>
  <PresentationFormat>Širokoúhlá obrazovka</PresentationFormat>
  <Paragraphs>13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Fazeta</vt:lpstr>
      <vt:lpstr>Semestrální praxe  LS 2023</vt:lpstr>
      <vt:lpstr>Moravia Lacto, a. s.</vt:lpstr>
      <vt:lpstr>Prezentace aplikace PowerPoint</vt:lpstr>
      <vt:lpstr>Prezentace aplikace PowerPoint</vt:lpstr>
      <vt:lpstr>Děkuji za Vaši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Semestrální praxe  LS 2023</dc:title>
  <dc:creator>Michaela Soukupová</dc:creator>
  <cp:lastModifiedBy>Michaela Soukupová</cp:lastModifiedBy>
  <cp:revision>16</cp:revision>
  <dcterms:created xsi:type="dcterms:W3CDTF">2023-05-05T12:20:42Z</dcterms:created>
  <dcterms:modified xsi:type="dcterms:W3CDTF">2023-05-05T13:18:07Z</dcterms:modified>
</cp:coreProperties>
</file>