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94640"/>
  </p:normalViewPr>
  <p:slideViewPr>
    <p:cSldViewPr snapToGrid="0" snapToObjects="1">
      <p:cViewPr varScale="1">
        <p:scale>
          <a:sx n="84" d="100"/>
          <a:sy n="84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5/11/23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0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8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5/11/23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4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9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8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7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1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5/11/23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088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24" r:id="rId7"/>
    <p:sldLayoutId id="2147483725" r:id="rId8"/>
    <p:sldLayoutId id="2147483726" r:id="rId9"/>
    <p:sldLayoutId id="2147483727" r:id="rId10"/>
    <p:sldLayoutId id="214748373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D7102190-C0A1-4788-99F6-6A2F54444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1042" name="Picture 1041">
              <a:extLst>
                <a:ext uri="{FF2B5EF4-FFF2-40B4-BE49-F238E27FC236}">
                  <a16:creationId xmlns:a16="http://schemas.microsoft.com/office/drawing/2014/main" id="{2821F602-B65F-4D39-86B7-9ED5C1735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043" name="Picture 1042">
              <a:extLst>
                <a:ext uri="{FF2B5EF4-FFF2-40B4-BE49-F238E27FC236}">
                  <a16:creationId xmlns:a16="http://schemas.microsoft.com/office/drawing/2014/main" id="{6A5465FF-E08C-4ECD-9AE2-1D48873ECC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8B5FAB37-BB0D-41A8-A5C8-65ADE0F00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E221B0-EB86-D549-9C41-CB6A414FF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23" y="1066800"/>
            <a:ext cx="5367527" cy="2833528"/>
          </a:xfrm>
        </p:spPr>
        <p:txBody>
          <a:bodyPr anchor="b">
            <a:normAutofit/>
          </a:bodyPr>
          <a:lstStyle/>
          <a:p>
            <a:pPr algn="l"/>
            <a:r>
              <a:rPr lang="cs-CZ" dirty="0"/>
              <a:t>Obhajoba závěrečné zprávy z odborné praxe (RLZ_OPX)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5FABC-032A-2546-AA80-798E84120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982" y="4098909"/>
            <a:ext cx="5367526" cy="606093"/>
          </a:xfrm>
        </p:spPr>
        <p:txBody>
          <a:bodyPr anchor="t">
            <a:normAutofit/>
          </a:bodyPr>
          <a:lstStyle/>
          <a:p>
            <a:pPr algn="l"/>
            <a:r>
              <a:rPr lang="cs-CZ" sz="2200" dirty="0"/>
              <a:t>Veronika </a:t>
            </a:r>
            <a:r>
              <a:rPr lang="cs-CZ" sz="2200" dirty="0" err="1"/>
              <a:t>Šlemarová</a:t>
            </a:r>
            <a:r>
              <a:rPr lang="cs-CZ" sz="2200" dirty="0"/>
              <a:t>, UČO 27071</a:t>
            </a:r>
          </a:p>
        </p:txBody>
      </p:sp>
      <p:pic>
        <p:nvPicPr>
          <p:cNvPr id="10" name="Obrázek 9" descr="Obsah obrázku Písmo, Grafika, logo, bílé&#10;&#10;Popis byl vytvořen automaticky">
            <a:extLst>
              <a:ext uri="{FF2B5EF4-FFF2-40B4-BE49-F238E27FC236}">
                <a16:creationId xmlns:a16="http://schemas.microsoft.com/office/drawing/2014/main" id="{29DC7830-7637-7C73-B0C9-C22104ECB1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1112" y="1566875"/>
            <a:ext cx="4125186" cy="4125186"/>
          </a:xfrm>
          <a:prstGeom prst="rect">
            <a:avLst/>
          </a:prstGeom>
        </p:spPr>
      </p:pic>
      <p:sp>
        <p:nvSpPr>
          <p:cNvPr id="4" name="AutoShape 2" descr="Není k dispozici žádný popis fotky.">
            <a:extLst>
              <a:ext uri="{FF2B5EF4-FFF2-40B4-BE49-F238E27FC236}">
                <a16:creationId xmlns:a16="http://schemas.microsoft.com/office/drawing/2014/main" id="{0922CBF7-E5FA-1B55-AAFC-C915C781F3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3051845" cy="305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 descr="Obsah obrázku text, Písmo, Grafika, snímek obrazovky&#10;&#10;Popis byl vytvořen automaticky">
            <a:extLst>
              <a:ext uri="{FF2B5EF4-FFF2-40B4-BE49-F238E27FC236}">
                <a16:creationId xmlns:a16="http://schemas.microsoft.com/office/drawing/2014/main" id="{A3577B18-66DF-6894-E87A-0E2A7B129B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968" y="4963928"/>
            <a:ext cx="3821895" cy="85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7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B308828-4749-4D6D-9CEA-433D2BD27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A43358F-8AF6-45AF-B1D4-3EA84DDE7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3B887FE-73E4-4849-9FF5-BEBA04068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DADC141-2CF4-4D22-BFEF-05FB358E4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47D382-A4BE-6C41-B6D7-17E5F311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66800"/>
            <a:ext cx="6844988" cy="1997075"/>
          </a:xfrm>
        </p:spPr>
        <p:txBody>
          <a:bodyPr>
            <a:normAutofit/>
          </a:bodyPr>
          <a:lstStyle/>
          <a:p>
            <a:r>
              <a:rPr lang="cs-CZ" sz="3600" dirty="0"/>
              <a:t>O Jihočeské hospodářské komoře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AF2C9-91F2-8047-9BA3-09773DDCC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743200"/>
            <a:ext cx="5833997" cy="304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1" dirty="0"/>
              <a:t>Vznik 1. ledna 2001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Nejsilnější podnikatelské sdružení na jihu Čech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Oblastní kanceláře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Nabídka služeb pro členy </a:t>
            </a:r>
            <a:r>
              <a:rPr lang="cs-CZ" sz="1800" b="1" dirty="0" err="1"/>
              <a:t>Jhk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 dirty="0" err="1"/>
              <a:t>Jhk</a:t>
            </a:r>
            <a:r>
              <a:rPr lang="cs-CZ" sz="1800" b="1" dirty="0"/>
              <a:t> jako „personalista“</a:t>
            </a:r>
          </a:p>
        </p:txBody>
      </p:sp>
      <p:pic>
        <p:nvPicPr>
          <p:cNvPr id="6" name="Obrázek 5" descr="Obsah obrázku Písmo, Grafika, logo, bílé&#10;&#10;Popis byl vytvořen automaticky">
            <a:extLst>
              <a:ext uri="{FF2B5EF4-FFF2-40B4-BE49-F238E27FC236}">
                <a16:creationId xmlns:a16="http://schemas.microsoft.com/office/drawing/2014/main" id="{C243DEDB-D145-4291-6EA1-06CA665DC6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17" t="17944" b="12971"/>
          <a:stretch/>
        </p:blipFill>
        <p:spPr>
          <a:xfrm>
            <a:off x="7242222" y="2293937"/>
            <a:ext cx="3918253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56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7250232-AD6C-39E9-1F64-C95FD7B1D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7299960" cy="2175365"/>
          </a:xfrm>
        </p:spPr>
        <p:txBody>
          <a:bodyPr anchor="ctr">
            <a:normAutofit/>
          </a:bodyPr>
          <a:lstStyle/>
          <a:p>
            <a:r>
              <a:rPr lang="cs-CZ" sz="4000" dirty="0"/>
              <a:t>Získávání, výběr a přijímání zaměstnanců a adaptace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A1888B-F006-EB35-4021-9256CEB00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7299960" cy="3859168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sz="2400" dirty="0"/>
              <a:t>Volná pracovní pozice na ředitelku oblastní kanceláře ČK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Propagace volného pracovního místa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Posuzování zaslaných životopisů a motivačních dopisů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Vyhlášeno první kolo pohovorů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Porady o průběhu prvního kola pohovorů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Výsledek přijímacího řízení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Vlastní adaptace a adaptace nového praktikanta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dirty="0"/>
          </a:p>
        </p:txBody>
      </p:sp>
      <p:pic>
        <p:nvPicPr>
          <p:cNvPr id="9" name="Grafický objekt 8" descr="Kancelářský pracovník samčího pohlaví se souvislou výplní">
            <a:extLst>
              <a:ext uri="{FF2B5EF4-FFF2-40B4-BE49-F238E27FC236}">
                <a16:creationId xmlns:a16="http://schemas.microsoft.com/office/drawing/2014/main" id="{4B69E5CF-C535-03E2-5CA7-A300E73E1E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41921" y="1722119"/>
            <a:ext cx="3840479" cy="384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8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85AAE94-6B15-3141-9180-3198B794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6692040" cy="2175365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cs-CZ" sz="4000" dirty="0"/>
              <a:t>Řízení a hodnocení pracovního výkonu zaměstnanců, rozvoj zaměstnanců, motivace </a:t>
            </a:r>
            <a:br>
              <a:rPr lang="cs-CZ" sz="4000" dirty="0"/>
            </a:br>
            <a:r>
              <a:rPr lang="cs-CZ" sz="4000" dirty="0"/>
              <a:t>a odměňování zaměstnanců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C9A2C149-8C0B-2491-E1B7-0EAB29244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7147560" cy="3821323"/>
          </a:xfrm>
        </p:spPr>
        <p:txBody>
          <a:bodyPr anchor="ctr">
            <a:normAutofit/>
          </a:bodyPr>
          <a:lstStyle/>
          <a:p>
            <a:r>
              <a:rPr lang="cs-CZ" sz="2400" dirty="0"/>
              <a:t>Týdenní hodnotící pohovory</a:t>
            </a:r>
          </a:p>
          <a:p>
            <a:r>
              <a:rPr lang="cs-CZ" sz="2400" dirty="0"/>
              <a:t>Interní školení zaměstnanců </a:t>
            </a:r>
            <a:r>
              <a:rPr lang="cs-CZ" sz="2400" dirty="0" err="1"/>
              <a:t>Jhk</a:t>
            </a:r>
            <a:endParaRPr lang="cs-CZ" sz="2400" dirty="0"/>
          </a:p>
          <a:p>
            <a:r>
              <a:rPr lang="cs-CZ" sz="2400" dirty="0"/>
              <a:t>Plánování a organizace vzdělávacích akcí</a:t>
            </a:r>
          </a:p>
          <a:p>
            <a:r>
              <a:rPr lang="cs-CZ" sz="2400" dirty="0" err="1"/>
              <a:t>Jhk</a:t>
            </a:r>
            <a:r>
              <a:rPr lang="cs-CZ" sz="2400" dirty="0"/>
              <a:t> akademie</a:t>
            </a:r>
          </a:p>
          <a:p>
            <a:r>
              <a:rPr lang="cs-CZ" sz="2400" dirty="0"/>
              <a:t>Příprava podkladů k výplatám pro mentory </a:t>
            </a:r>
            <a:r>
              <a:rPr lang="cs-CZ" sz="2400" dirty="0" err="1"/>
              <a:t>IKAPu</a:t>
            </a:r>
            <a:endParaRPr lang="cs-CZ" sz="2400" dirty="0"/>
          </a:p>
          <a:p>
            <a:r>
              <a:rPr lang="cs-CZ" sz="2400" dirty="0"/>
              <a:t>Motivace zaměstnanců </a:t>
            </a:r>
            <a:r>
              <a:rPr lang="cs-CZ" sz="2400" dirty="0" err="1"/>
              <a:t>Jhk</a:t>
            </a:r>
            <a:endParaRPr lang="cs-CZ" sz="2400" dirty="0"/>
          </a:p>
          <a:p>
            <a:endParaRPr lang="cs-CZ" sz="1800" dirty="0"/>
          </a:p>
        </p:txBody>
      </p:sp>
      <p:pic>
        <p:nvPicPr>
          <p:cNvPr id="6" name="Grafický objekt 5" descr="Jazyk vzdáleného učení se souvislou výplní">
            <a:extLst>
              <a:ext uri="{FF2B5EF4-FFF2-40B4-BE49-F238E27FC236}">
                <a16:creationId xmlns:a16="http://schemas.microsoft.com/office/drawing/2014/main" id="{7B07D207-E7F6-9BF7-E3E3-6CE2060A57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00253" y="1780451"/>
            <a:ext cx="3782147" cy="378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47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9C7ED45-4A3A-036E-27A9-3E1ACF6C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7208520" cy="21753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dirty="0"/>
              <a:t>Podniková kultura včetně etického řízení, zásady komunikace, tvorba týmu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2BC2E-6283-4B6F-DFE2-0FD5E149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6232007" cy="3446247"/>
          </a:xfrm>
        </p:spPr>
        <p:txBody>
          <a:bodyPr anchor="ctr">
            <a:normAutofit/>
          </a:bodyPr>
          <a:lstStyle/>
          <a:p>
            <a:r>
              <a:rPr lang="cs-CZ" dirty="0"/>
              <a:t>Podniková kultura uvnitř i na venek</a:t>
            </a:r>
          </a:p>
          <a:p>
            <a:r>
              <a:rPr lang="cs-CZ" dirty="0"/>
              <a:t>Zásady ústní i písemné komunikace</a:t>
            </a:r>
          </a:p>
          <a:p>
            <a:r>
              <a:rPr lang="cs-CZ" dirty="0"/>
              <a:t>Tvorba týmu</a:t>
            </a:r>
          </a:p>
        </p:txBody>
      </p:sp>
      <p:pic>
        <p:nvPicPr>
          <p:cNvPr id="9" name="Grafický objekt 8" descr="Uživatelé se souvislou výplní">
            <a:extLst>
              <a:ext uri="{FF2B5EF4-FFF2-40B4-BE49-F238E27FC236}">
                <a16:creationId xmlns:a16="http://schemas.microsoft.com/office/drawing/2014/main" id="{EF191546-495F-747E-BF55-DE0911DAD8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74281" y="1554479"/>
            <a:ext cx="4008119" cy="400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83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800DC9E-7114-D077-0EEE-2B468907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6694666" cy="21753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dirty="0"/>
              <a:t>Tvorba a vedení personální agendy včetně příslušné legislativy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AE2025-CC12-4FD3-02E2-6FD83E519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6625092" cy="3446247"/>
          </a:xfrm>
        </p:spPr>
        <p:txBody>
          <a:bodyPr anchor="ctr">
            <a:normAutofit/>
          </a:bodyPr>
          <a:lstStyle/>
          <a:p>
            <a:r>
              <a:rPr lang="en-US" dirty="0" err="1"/>
              <a:t>Tvorba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osobního</a:t>
            </a:r>
            <a:r>
              <a:rPr lang="en-US" dirty="0"/>
              <a:t> </a:t>
            </a:r>
            <a:r>
              <a:rPr lang="en-US" dirty="0" err="1"/>
              <a:t>spisu</a:t>
            </a:r>
            <a:endParaRPr lang="en-US" dirty="0"/>
          </a:p>
          <a:p>
            <a:r>
              <a:rPr lang="en-US" dirty="0"/>
              <a:t>Evidence </a:t>
            </a:r>
            <a:r>
              <a:rPr lang="en-US" dirty="0" err="1"/>
              <a:t>docházky</a:t>
            </a:r>
            <a:endParaRPr lang="en-US" dirty="0"/>
          </a:p>
          <a:p>
            <a:r>
              <a:rPr lang="en-US" dirty="0" err="1"/>
              <a:t>Příprava</a:t>
            </a:r>
            <a:r>
              <a:rPr lang="en-US" dirty="0"/>
              <a:t> </a:t>
            </a:r>
            <a:r>
              <a:rPr lang="en-US" dirty="0" err="1"/>
              <a:t>podkladů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vstupní</a:t>
            </a:r>
            <a:r>
              <a:rPr lang="en-US" dirty="0"/>
              <a:t> </a:t>
            </a:r>
            <a:r>
              <a:rPr lang="en-US" dirty="0" err="1"/>
              <a:t>lékařské</a:t>
            </a:r>
            <a:r>
              <a:rPr lang="en-US" dirty="0"/>
              <a:t> </a:t>
            </a:r>
            <a:r>
              <a:rPr lang="en-US" dirty="0" err="1"/>
              <a:t>prohlídce</a:t>
            </a:r>
            <a:endParaRPr lang="en-US" dirty="0"/>
          </a:p>
          <a:p>
            <a:r>
              <a:rPr lang="en-US" dirty="0" err="1"/>
              <a:t>Postup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výpovědi</a:t>
            </a:r>
            <a:endParaRPr lang="en-US" dirty="0"/>
          </a:p>
          <a:p>
            <a:r>
              <a:rPr lang="en-US" dirty="0" err="1"/>
              <a:t>Cestovní</a:t>
            </a:r>
            <a:r>
              <a:rPr lang="en-US" dirty="0"/>
              <a:t> </a:t>
            </a:r>
            <a:r>
              <a:rPr lang="en-US" dirty="0" err="1"/>
              <a:t>příkaz</a:t>
            </a:r>
            <a:endParaRPr lang="en-US" dirty="0"/>
          </a:p>
        </p:txBody>
      </p:sp>
      <p:pic>
        <p:nvPicPr>
          <p:cNvPr id="5" name="Zástupný obsah 4" descr="Počítač se souvislou výplní">
            <a:extLst>
              <a:ext uri="{FF2B5EF4-FFF2-40B4-BE49-F238E27FC236}">
                <a16:creationId xmlns:a16="http://schemas.microsoft.com/office/drawing/2014/main" id="{8EED0E81-3469-6FF1-7F59-5FC8B93D7E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02879" y="1935479"/>
            <a:ext cx="3779521" cy="377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3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B9CFDEE-E9B3-3C86-5174-3044313D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6992"/>
            <a:ext cx="6716533" cy="217536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dirty="0"/>
              <a:t>Komunikace s příslušnými orgány státní a veřejné správy v oblasti HR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AD4BC2-60F6-A1B5-C571-4CFB4434C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7053072" cy="3446247"/>
          </a:xfrm>
        </p:spPr>
        <p:txBody>
          <a:bodyPr anchor="ctr">
            <a:normAutofit/>
          </a:bodyPr>
          <a:lstStyle/>
          <a:p>
            <a:r>
              <a:rPr lang="en-US" dirty="0" err="1"/>
              <a:t>Komunikace</a:t>
            </a:r>
            <a:r>
              <a:rPr lang="en-US" dirty="0"/>
              <a:t> s </a:t>
            </a:r>
            <a:r>
              <a:rPr lang="en-US" dirty="0" err="1"/>
              <a:t>Úřadem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– </a:t>
            </a:r>
            <a:r>
              <a:rPr lang="en-US" dirty="0" err="1"/>
              <a:t>veletrh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en-US" dirty="0"/>
          </a:p>
          <a:p>
            <a:r>
              <a:rPr lang="en-US" dirty="0" err="1"/>
              <a:t>Komunikace</a:t>
            </a:r>
            <a:r>
              <a:rPr lang="en-US" dirty="0"/>
              <a:t> s MPSV, JK</a:t>
            </a:r>
          </a:p>
          <a:p>
            <a:r>
              <a:rPr lang="en-US" dirty="0" err="1"/>
              <a:t>Komunikace</a:t>
            </a:r>
            <a:r>
              <a:rPr lang="en-US" dirty="0"/>
              <a:t> s </a:t>
            </a:r>
            <a:r>
              <a:rPr lang="en-US" dirty="0" err="1"/>
              <a:t>primátorkou</a:t>
            </a:r>
            <a:r>
              <a:rPr lang="en-US" dirty="0"/>
              <a:t> </a:t>
            </a:r>
            <a:r>
              <a:rPr lang="en-US" dirty="0" err="1"/>
              <a:t>města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Budějovice</a:t>
            </a:r>
            <a:endParaRPr lang="en-US" dirty="0"/>
          </a:p>
        </p:txBody>
      </p:sp>
      <p:pic>
        <p:nvPicPr>
          <p:cNvPr id="5" name="Zástupný obsah 4" descr="Průvodce nastavením práce na dálku se souvislou výplní">
            <a:extLst>
              <a:ext uri="{FF2B5EF4-FFF2-40B4-BE49-F238E27FC236}">
                <a16:creationId xmlns:a16="http://schemas.microsoft.com/office/drawing/2014/main" id="{9DEFFE5C-8D11-AC3B-1756-E3E9F4F30D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91272" y="1584960"/>
            <a:ext cx="3688080" cy="368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6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294D52D-F061-812C-03EA-22B7C0E5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5413250" cy="2175365"/>
          </a:xfrm>
        </p:spPr>
        <p:txBody>
          <a:bodyPr anchor="ctr">
            <a:normAutofit/>
          </a:bodyPr>
          <a:lstStyle/>
          <a:p>
            <a:r>
              <a:rPr lang="cs-CZ" dirty="0"/>
              <a:t>Zhodnocení praxe studentem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692D5-2383-C99A-579E-DAA786E17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8557"/>
            <a:ext cx="6232007" cy="3446247"/>
          </a:xfrm>
        </p:spPr>
        <p:txBody>
          <a:bodyPr anchor="ctr">
            <a:normAutofit/>
          </a:bodyPr>
          <a:lstStyle/>
          <a:p>
            <a:r>
              <a:rPr lang="cs-CZ" dirty="0"/>
              <a:t>Ujištění ve správnosti oboru</a:t>
            </a:r>
          </a:p>
          <a:p>
            <a:r>
              <a:rPr lang="cs-CZ" dirty="0"/>
              <a:t>Aplikace teoretických znalostí v praxi</a:t>
            </a:r>
          </a:p>
          <a:p>
            <a:r>
              <a:rPr lang="cs-CZ" dirty="0"/>
              <a:t>Žádné návrhy na vylepšení</a:t>
            </a:r>
          </a:p>
        </p:txBody>
      </p:sp>
      <p:pic>
        <p:nvPicPr>
          <p:cNvPr id="5" name="Grafický objekt 4" descr="Zaškrtnutí v odznáčku 1 se souvislou výplní">
            <a:extLst>
              <a:ext uri="{FF2B5EF4-FFF2-40B4-BE49-F238E27FC236}">
                <a16:creationId xmlns:a16="http://schemas.microsoft.com/office/drawing/2014/main" id="{CED9434E-CBF8-BAA5-0A12-CE9D6F81C0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70520" y="1874520"/>
            <a:ext cx="36118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781939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222</Words>
  <Application>Microsoft Macintosh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AvenirNext LT Pro Medium</vt:lpstr>
      <vt:lpstr>Sabon Next LT</vt:lpstr>
      <vt:lpstr>DappledVTI</vt:lpstr>
      <vt:lpstr>Obhajoba závěrečné zprávy z odborné praxe (RLZ_OPX)</vt:lpstr>
      <vt:lpstr>O Jihočeské hospodářské komoře</vt:lpstr>
      <vt:lpstr>Získávání, výběr a přijímání zaměstnanců a adaptace zaměstnanců</vt:lpstr>
      <vt:lpstr>Řízení a hodnocení pracovního výkonu zaměstnanců, rozvoj zaměstnanců, motivace  a odměňování zaměstnanců</vt:lpstr>
      <vt:lpstr>Podniková kultura včetně etického řízení, zásady komunikace, tvorba týmu</vt:lpstr>
      <vt:lpstr>Tvorba a vedení personální agendy včetně příslušné legislativy</vt:lpstr>
      <vt:lpstr>Komunikace s příslušnými orgány státní a veřejné správy v oblasti HR</vt:lpstr>
      <vt:lpstr>Zhodnocení praxe studentem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Společenská odpovědnost</dc:title>
  <dc:creator>Veronika Šlemarová</dc:creator>
  <cp:lastModifiedBy>Veronika Šlemarová</cp:lastModifiedBy>
  <cp:revision>10</cp:revision>
  <dcterms:created xsi:type="dcterms:W3CDTF">2022-04-12T06:09:39Z</dcterms:created>
  <dcterms:modified xsi:type="dcterms:W3CDTF">2023-05-11T14:24:07Z</dcterms:modified>
</cp:coreProperties>
</file>