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7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433"/>
  </p:normalViewPr>
  <p:slideViewPr>
    <p:cSldViewPr snapToGrid="0">
      <p:cViewPr varScale="1">
        <p:scale>
          <a:sx n="48" d="100"/>
          <a:sy n="48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332BA-4B37-4AA7-B454-9695125BFD1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BD4E231-934B-40B0-BEEB-D5851167CA1D}">
      <dgm:prSet/>
      <dgm:spPr/>
      <dgm:t>
        <a:bodyPr/>
        <a:lstStyle/>
        <a:p>
          <a:pPr>
            <a:defRPr cap="all"/>
          </a:pPr>
          <a:r>
            <a:rPr lang="cs-CZ"/>
            <a:t>Ujištění v oboru</a:t>
          </a:r>
          <a:endParaRPr lang="en-US"/>
        </a:p>
      </dgm:t>
    </dgm:pt>
    <dgm:pt modelId="{1165FE27-E832-49D3-B9EE-E232B144049F}" type="parTrans" cxnId="{CA34FE0E-9861-4E54-B9AF-AF54633BC7F8}">
      <dgm:prSet/>
      <dgm:spPr/>
      <dgm:t>
        <a:bodyPr/>
        <a:lstStyle/>
        <a:p>
          <a:endParaRPr lang="en-US"/>
        </a:p>
      </dgm:t>
    </dgm:pt>
    <dgm:pt modelId="{A4400564-4CBE-4F4C-9352-648010927A26}" type="sibTrans" cxnId="{CA34FE0E-9861-4E54-B9AF-AF54633BC7F8}">
      <dgm:prSet/>
      <dgm:spPr/>
      <dgm:t>
        <a:bodyPr/>
        <a:lstStyle/>
        <a:p>
          <a:endParaRPr lang="en-US"/>
        </a:p>
      </dgm:t>
    </dgm:pt>
    <dgm:pt modelId="{B3161B2D-2FEC-4CF5-B823-C0052031A56A}">
      <dgm:prSet/>
      <dgm:spPr/>
      <dgm:t>
        <a:bodyPr/>
        <a:lstStyle/>
        <a:p>
          <a:pPr>
            <a:defRPr cap="all"/>
          </a:pPr>
          <a:r>
            <a:rPr lang="cs-CZ" dirty="0"/>
            <a:t>Přátelský a ochotný kolektiv</a:t>
          </a:r>
          <a:endParaRPr lang="en-US" dirty="0"/>
        </a:p>
      </dgm:t>
    </dgm:pt>
    <dgm:pt modelId="{F09B5B08-59BF-4324-A1A7-1AB4E760338C}" type="parTrans" cxnId="{EAA1E46E-E3CE-4FA4-87AB-EF96E0F05976}">
      <dgm:prSet/>
      <dgm:spPr/>
      <dgm:t>
        <a:bodyPr/>
        <a:lstStyle/>
        <a:p>
          <a:endParaRPr lang="en-US"/>
        </a:p>
      </dgm:t>
    </dgm:pt>
    <dgm:pt modelId="{3A409E7A-FFA2-4260-B8AE-C81A8EA34D82}" type="sibTrans" cxnId="{EAA1E46E-E3CE-4FA4-87AB-EF96E0F05976}">
      <dgm:prSet/>
      <dgm:spPr/>
      <dgm:t>
        <a:bodyPr/>
        <a:lstStyle/>
        <a:p>
          <a:endParaRPr lang="en-US"/>
        </a:p>
      </dgm:t>
    </dgm:pt>
    <dgm:pt modelId="{114E492A-23BC-41D2-8712-4B4D3474A31C}">
      <dgm:prSet/>
      <dgm:spPr/>
      <dgm:t>
        <a:bodyPr/>
        <a:lstStyle/>
        <a:p>
          <a:pPr>
            <a:defRPr cap="all"/>
          </a:pPr>
          <a:r>
            <a:rPr lang="cs-CZ"/>
            <a:t>Aplikace znalostí v praxi</a:t>
          </a:r>
          <a:endParaRPr lang="en-US"/>
        </a:p>
      </dgm:t>
    </dgm:pt>
    <dgm:pt modelId="{2583944D-DC43-4411-B115-0675CE02FC60}" type="parTrans" cxnId="{E86F04CE-4268-410E-8B66-776468E2046B}">
      <dgm:prSet/>
      <dgm:spPr/>
      <dgm:t>
        <a:bodyPr/>
        <a:lstStyle/>
        <a:p>
          <a:endParaRPr lang="en-US"/>
        </a:p>
      </dgm:t>
    </dgm:pt>
    <dgm:pt modelId="{8280E8BC-E81F-45D1-8C96-AFEBD22F2BBC}" type="sibTrans" cxnId="{E86F04CE-4268-410E-8B66-776468E2046B}">
      <dgm:prSet/>
      <dgm:spPr/>
      <dgm:t>
        <a:bodyPr/>
        <a:lstStyle/>
        <a:p>
          <a:endParaRPr lang="en-US"/>
        </a:p>
      </dgm:t>
    </dgm:pt>
    <dgm:pt modelId="{38B2E6A5-1BFE-402E-8AF3-FF0A120B995D}">
      <dgm:prSet/>
      <dgm:spPr/>
      <dgm:t>
        <a:bodyPr/>
        <a:lstStyle/>
        <a:p>
          <a:pPr>
            <a:defRPr cap="all"/>
          </a:pPr>
          <a:r>
            <a:rPr lang="cs-CZ"/>
            <a:t>Nabídka spolupráce po studiu</a:t>
          </a:r>
          <a:endParaRPr lang="en-US"/>
        </a:p>
      </dgm:t>
    </dgm:pt>
    <dgm:pt modelId="{68AF5027-EFCD-43B2-A1D9-2FAFC2D5708C}" type="parTrans" cxnId="{FD5691DB-6C3A-4495-8F50-76793C9F7390}">
      <dgm:prSet/>
      <dgm:spPr/>
      <dgm:t>
        <a:bodyPr/>
        <a:lstStyle/>
        <a:p>
          <a:endParaRPr lang="en-US"/>
        </a:p>
      </dgm:t>
    </dgm:pt>
    <dgm:pt modelId="{24B33300-98C8-4337-9511-435D0DF8D94B}" type="sibTrans" cxnId="{FD5691DB-6C3A-4495-8F50-76793C9F7390}">
      <dgm:prSet/>
      <dgm:spPr/>
      <dgm:t>
        <a:bodyPr/>
        <a:lstStyle/>
        <a:p>
          <a:endParaRPr lang="en-US"/>
        </a:p>
      </dgm:t>
    </dgm:pt>
    <dgm:pt modelId="{11D81CFF-A5A3-4B5A-A884-39F9A07C6B7B}" type="pres">
      <dgm:prSet presAssocID="{BA3332BA-4B37-4AA7-B454-9695125BFD1E}" presName="root" presStyleCnt="0">
        <dgm:presLayoutVars>
          <dgm:dir/>
          <dgm:resizeHandles val="exact"/>
        </dgm:presLayoutVars>
      </dgm:prSet>
      <dgm:spPr/>
    </dgm:pt>
    <dgm:pt modelId="{56EFAA26-ED21-4CAF-9433-1D387FDD02E1}" type="pres">
      <dgm:prSet presAssocID="{6BD4E231-934B-40B0-BEEB-D5851167CA1D}" presName="compNode" presStyleCnt="0"/>
      <dgm:spPr/>
    </dgm:pt>
    <dgm:pt modelId="{D2014C81-CF0F-4D67-B912-C7362B440DF4}" type="pres">
      <dgm:prSet presAssocID="{6BD4E231-934B-40B0-BEEB-D5851167CA1D}" presName="iconBgRect" presStyleLbl="bgShp" presStyleIdx="0" presStyleCnt="4"/>
      <dgm:spPr/>
    </dgm:pt>
    <dgm:pt modelId="{FE8FC5F3-5E25-4BB2-ADA3-FF0D93F1EA2A}" type="pres">
      <dgm:prSet presAssocID="{6BD4E231-934B-40B0-BEEB-D5851167CA1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6F0845E2-5A73-4DDD-96A8-97B30C5F66E8}" type="pres">
      <dgm:prSet presAssocID="{6BD4E231-934B-40B0-BEEB-D5851167CA1D}" presName="spaceRect" presStyleCnt="0"/>
      <dgm:spPr/>
    </dgm:pt>
    <dgm:pt modelId="{6D78C447-9F86-4E70-9EE0-B21A10ABBFB0}" type="pres">
      <dgm:prSet presAssocID="{6BD4E231-934B-40B0-BEEB-D5851167CA1D}" presName="textRect" presStyleLbl="revTx" presStyleIdx="0" presStyleCnt="4">
        <dgm:presLayoutVars>
          <dgm:chMax val="1"/>
          <dgm:chPref val="1"/>
        </dgm:presLayoutVars>
      </dgm:prSet>
      <dgm:spPr/>
    </dgm:pt>
    <dgm:pt modelId="{368AD9CA-6668-480A-BADF-AC3A5D3310EE}" type="pres">
      <dgm:prSet presAssocID="{A4400564-4CBE-4F4C-9352-648010927A26}" presName="sibTrans" presStyleCnt="0"/>
      <dgm:spPr/>
    </dgm:pt>
    <dgm:pt modelId="{0EDDDE65-9E08-403B-A0F0-919FC4595ACA}" type="pres">
      <dgm:prSet presAssocID="{B3161B2D-2FEC-4CF5-B823-C0052031A56A}" presName="compNode" presStyleCnt="0"/>
      <dgm:spPr/>
    </dgm:pt>
    <dgm:pt modelId="{A7E7E115-E888-4907-829D-1BCB7C248940}" type="pres">
      <dgm:prSet presAssocID="{B3161B2D-2FEC-4CF5-B823-C0052031A56A}" presName="iconBgRect" presStyleLbl="bgShp" presStyleIdx="1" presStyleCnt="4"/>
      <dgm:spPr/>
    </dgm:pt>
    <dgm:pt modelId="{918F2285-4E81-4E97-91A3-73FB7DD17123}" type="pres">
      <dgm:prSet presAssocID="{B3161B2D-2FEC-4CF5-B823-C0052031A56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F0FB4FDC-BC91-42C9-8CA3-5769EB21A232}" type="pres">
      <dgm:prSet presAssocID="{B3161B2D-2FEC-4CF5-B823-C0052031A56A}" presName="spaceRect" presStyleCnt="0"/>
      <dgm:spPr/>
    </dgm:pt>
    <dgm:pt modelId="{171B43E2-5AD6-4316-93E2-1C15013FBBFE}" type="pres">
      <dgm:prSet presAssocID="{B3161B2D-2FEC-4CF5-B823-C0052031A56A}" presName="textRect" presStyleLbl="revTx" presStyleIdx="1" presStyleCnt="4">
        <dgm:presLayoutVars>
          <dgm:chMax val="1"/>
          <dgm:chPref val="1"/>
        </dgm:presLayoutVars>
      </dgm:prSet>
      <dgm:spPr/>
    </dgm:pt>
    <dgm:pt modelId="{C678E13C-2C4A-4F68-A25E-4E6476382F28}" type="pres">
      <dgm:prSet presAssocID="{3A409E7A-FFA2-4260-B8AE-C81A8EA34D82}" presName="sibTrans" presStyleCnt="0"/>
      <dgm:spPr/>
    </dgm:pt>
    <dgm:pt modelId="{676F06DE-A43D-433F-9586-32D57B770EE5}" type="pres">
      <dgm:prSet presAssocID="{114E492A-23BC-41D2-8712-4B4D3474A31C}" presName="compNode" presStyleCnt="0"/>
      <dgm:spPr/>
    </dgm:pt>
    <dgm:pt modelId="{21D0730A-0A3D-4E84-A79F-11256A2F5E43}" type="pres">
      <dgm:prSet presAssocID="{114E492A-23BC-41D2-8712-4B4D3474A31C}" presName="iconBgRect" presStyleLbl="bgShp" presStyleIdx="2" presStyleCnt="4"/>
      <dgm:spPr/>
    </dgm:pt>
    <dgm:pt modelId="{E2C61469-1B71-4E36-BBA9-4E8333481ED7}" type="pres">
      <dgm:prSet presAssocID="{114E492A-23BC-41D2-8712-4B4D3474A3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9B24C959-B4BB-41B4-AF17-420C108ACA8A}" type="pres">
      <dgm:prSet presAssocID="{114E492A-23BC-41D2-8712-4B4D3474A31C}" presName="spaceRect" presStyleCnt="0"/>
      <dgm:spPr/>
    </dgm:pt>
    <dgm:pt modelId="{215168F7-6C14-44A0-9460-9CCE13AAA9B3}" type="pres">
      <dgm:prSet presAssocID="{114E492A-23BC-41D2-8712-4B4D3474A31C}" presName="textRect" presStyleLbl="revTx" presStyleIdx="2" presStyleCnt="4">
        <dgm:presLayoutVars>
          <dgm:chMax val="1"/>
          <dgm:chPref val="1"/>
        </dgm:presLayoutVars>
      </dgm:prSet>
      <dgm:spPr/>
    </dgm:pt>
    <dgm:pt modelId="{5540FB31-2138-41BC-86BA-47C2B55B9BFA}" type="pres">
      <dgm:prSet presAssocID="{8280E8BC-E81F-45D1-8C96-AFEBD22F2BBC}" presName="sibTrans" presStyleCnt="0"/>
      <dgm:spPr/>
    </dgm:pt>
    <dgm:pt modelId="{AA052728-5934-4403-BB47-9495A3EEBB50}" type="pres">
      <dgm:prSet presAssocID="{38B2E6A5-1BFE-402E-8AF3-FF0A120B995D}" presName="compNode" presStyleCnt="0"/>
      <dgm:spPr/>
    </dgm:pt>
    <dgm:pt modelId="{83EA4039-7D1F-46D3-B934-6FDFE6D71476}" type="pres">
      <dgm:prSet presAssocID="{38B2E6A5-1BFE-402E-8AF3-FF0A120B995D}" presName="iconBgRect" presStyleLbl="bgShp" presStyleIdx="3" presStyleCnt="4"/>
      <dgm:spPr/>
    </dgm:pt>
    <dgm:pt modelId="{6013183A-D4F6-4118-BBA7-2CE54B0D81C9}" type="pres">
      <dgm:prSet presAssocID="{38B2E6A5-1BFE-402E-8AF3-FF0A120B995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0C3CBD44-1D2E-4469-B289-E5F00E1FCD9F}" type="pres">
      <dgm:prSet presAssocID="{38B2E6A5-1BFE-402E-8AF3-FF0A120B995D}" presName="spaceRect" presStyleCnt="0"/>
      <dgm:spPr/>
    </dgm:pt>
    <dgm:pt modelId="{C9C5E8F3-964D-412C-9DCF-AF5ADE84A9BB}" type="pres">
      <dgm:prSet presAssocID="{38B2E6A5-1BFE-402E-8AF3-FF0A120B995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A34FE0E-9861-4E54-B9AF-AF54633BC7F8}" srcId="{BA3332BA-4B37-4AA7-B454-9695125BFD1E}" destId="{6BD4E231-934B-40B0-BEEB-D5851167CA1D}" srcOrd="0" destOrd="0" parTransId="{1165FE27-E832-49D3-B9EE-E232B144049F}" sibTransId="{A4400564-4CBE-4F4C-9352-648010927A26}"/>
    <dgm:cxn modelId="{5976552D-CFF3-4AF9-92E3-F1558ACB7BD1}" type="presOf" srcId="{BA3332BA-4B37-4AA7-B454-9695125BFD1E}" destId="{11D81CFF-A5A3-4B5A-A884-39F9A07C6B7B}" srcOrd="0" destOrd="0" presId="urn:microsoft.com/office/officeart/2018/5/layout/IconCircleLabelList"/>
    <dgm:cxn modelId="{EAA1E46E-E3CE-4FA4-87AB-EF96E0F05976}" srcId="{BA3332BA-4B37-4AA7-B454-9695125BFD1E}" destId="{B3161B2D-2FEC-4CF5-B823-C0052031A56A}" srcOrd="1" destOrd="0" parTransId="{F09B5B08-59BF-4324-A1A7-1AB4E760338C}" sibTransId="{3A409E7A-FFA2-4260-B8AE-C81A8EA34D82}"/>
    <dgm:cxn modelId="{0FF0DA9B-835F-4567-93C3-CD7FFEB05253}" type="presOf" srcId="{38B2E6A5-1BFE-402E-8AF3-FF0A120B995D}" destId="{C9C5E8F3-964D-412C-9DCF-AF5ADE84A9BB}" srcOrd="0" destOrd="0" presId="urn:microsoft.com/office/officeart/2018/5/layout/IconCircleLabelList"/>
    <dgm:cxn modelId="{6BAA28CD-ADDB-4918-8072-501534C3B96F}" type="presOf" srcId="{114E492A-23BC-41D2-8712-4B4D3474A31C}" destId="{215168F7-6C14-44A0-9460-9CCE13AAA9B3}" srcOrd="0" destOrd="0" presId="urn:microsoft.com/office/officeart/2018/5/layout/IconCircleLabelList"/>
    <dgm:cxn modelId="{E86F04CE-4268-410E-8B66-776468E2046B}" srcId="{BA3332BA-4B37-4AA7-B454-9695125BFD1E}" destId="{114E492A-23BC-41D2-8712-4B4D3474A31C}" srcOrd="2" destOrd="0" parTransId="{2583944D-DC43-4411-B115-0675CE02FC60}" sibTransId="{8280E8BC-E81F-45D1-8C96-AFEBD22F2BBC}"/>
    <dgm:cxn modelId="{FD5691DB-6C3A-4495-8F50-76793C9F7390}" srcId="{BA3332BA-4B37-4AA7-B454-9695125BFD1E}" destId="{38B2E6A5-1BFE-402E-8AF3-FF0A120B995D}" srcOrd="3" destOrd="0" parTransId="{68AF5027-EFCD-43B2-A1D9-2FAFC2D5708C}" sibTransId="{24B33300-98C8-4337-9511-435D0DF8D94B}"/>
    <dgm:cxn modelId="{4405ADDE-D2E2-4215-A935-ECE78EBE5CB7}" type="presOf" srcId="{6BD4E231-934B-40B0-BEEB-D5851167CA1D}" destId="{6D78C447-9F86-4E70-9EE0-B21A10ABBFB0}" srcOrd="0" destOrd="0" presId="urn:microsoft.com/office/officeart/2018/5/layout/IconCircleLabelList"/>
    <dgm:cxn modelId="{F8DEFFF8-F102-4B8D-9ABE-B62500D920C4}" type="presOf" srcId="{B3161B2D-2FEC-4CF5-B823-C0052031A56A}" destId="{171B43E2-5AD6-4316-93E2-1C15013FBBFE}" srcOrd="0" destOrd="0" presId="urn:microsoft.com/office/officeart/2018/5/layout/IconCircleLabelList"/>
    <dgm:cxn modelId="{E69B3DD8-735B-42ED-B829-889E50AFA52C}" type="presParOf" srcId="{11D81CFF-A5A3-4B5A-A884-39F9A07C6B7B}" destId="{56EFAA26-ED21-4CAF-9433-1D387FDD02E1}" srcOrd="0" destOrd="0" presId="urn:microsoft.com/office/officeart/2018/5/layout/IconCircleLabelList"/>
    <dgm:cxn modelId="{D0C23564-8371-4322-8438-1322CA598C08}" type="presParOf" srcId="{56EFAA26-ED21-4CAF-9433-1D387FDD02E1}" destId="{D2014C81-CF0F-4D67-B912-C7362B440DF4}" srcOrd="0" destOrd="0" presId="urn:microsoft.com/office/officeart/2018/5/layout/IconCircleLabelList"/>
    <dgm:cxn modelId="{CC8EA558-36E6-4DC1-A93D-9BF054BC8FD3}" type="presParOf" srcId="{56EFAA26-ED21-4CAF-9433-1D387FDD02E1}" destId="{FE8FC5F3-5E25-4BB2-ADA3-FF0D93F1EA2A}" srcOrd="1" destOrd="0" presId="urn:microsoft.com/office/officeart/2018/5/layout/IconCircleLabelList"/>
    <dgm:cxn modelId="{010CA8D1-1C02-49F0-A32E-76496A89343D}" type="presParOf" srcId="{56EFAA26-ED21-4CAF-9433-1D387FDD02E1}" destId="{6F0845E2-5A73-4DDD-96A8-97B30C5F66E8}" srcOrd="2" destOrd="0" presId="urn:microsoft.com/office/officeart/2018/5/layout/IconCircleLabelList"/>
    <dgm:cxn modelId="{51046FE6-ADF2-4006-95B5-BD2CFC6D8DD4}" type="presParOf" srcId="{56EFAA26-ED21-4CAF-9433-1D387FDD02E1}" destId="{6D78C447-9F86-4E70-9EE0-B21A10ABBFB0}" srcOrd="3" destOrd="0" presId="urn:microsoft.com/office/officeart/2018/5/layout/IconCircleLabelList"/>
    <dgm:cxn modelId="{A245212C-BB91-4125-9C64-DA742536D1B8}" type="presParOf" srcId="{11D81CFF-A5A3-4B5A-A884-39F9A07C6B7B}" destId="{368AD9CA-6668-480A-BADF-AC3A5D3310EE}" srcOrd="1" destOrd="0" presId="urn:microsoft.com/office/officeart/2018/5/layout/IconCircleLabelList"/>
    <dgm:cxn modelId="{784D6A01-4515-41B7-88A1-B15F207AC61E}" type="presParOf" srcId="{11D81CFF-A5A3-4B5A-A884-39F9A07C6B7B}" destId="{0EDDDE65-9E08-403B-A0F0-919FC4595ACA}" srcOrd="2" destOrd="0" presId="urn:microsoft.com/office/officeart/2018/5/layout/IconCircleLabelList"/>
    <dgm:cxn modelId="{548CF791-4B08-4123-8161-E29525BCE98E}" type="presParOf" srcId="{0EDDDE65-9E08-403B-A0F0-919FC4595ACA}" destId="{A7E7E115-E888-4907-829D-1BCB7C248940}" srcOrd="0" destOrd="0" presId="urn:microsoft.com/office/officeart/2018/5/layout/IconCircleLabelList"/>
    <dgm:cxn modelId="{FE8C82B5-EF87-497B-99D3-B60AEA163FD7}" type="presParOf" srcId="{0EDDDE65-9E08-403B-A0F0-919FC4595ACA}" destId="{918F2285-4E81-4E97-91A3-73FB7DD17123}" srcOrd="1" destOrd="0" presId="urn:microsoft.com/office/officeart/2018/5/layout/IconCircleLabelList"/>
    <dgm:cxn modelId="{8A127E7A-DFAB-49C7-9D5C-7B1E56243CE2}" type="presParOf" srcId="{0EDDDE65-9E08-403B-A0F0-919FC4595ACA}" destId="{F0FB4FDC-BC91-42C9-8CA3-5769EB21A232}" srcOrd="2" destOrd="0" presId="urn:microsoft.com/office/officeart/2018/5/layout/IconCircleLabelList"/>
    <dgm:cxn modelId="{F54CA337-47F7-4474-8D78-468C576C5021}" type="presParOf" srcId="{0EDDDE65-9E08-403B-A0F0-919FC4595ACA}" destId="{171B43E2-5AD6-4316-93E2-1C15013FBBFE}" srcOrd="3" destOrd="0" presId="urn:microsoft.com/office/officeart/2018/5/layout/IconCircleLabelList"/>
    <dgm:cxn modelId="{2713FE1C-D903-4A2E-ABAF-4AC5CA9F9D5C}" type="presParOf" srcId="{11D81CFF-A5A3-4B5A-A884-39F9A07C6B7B}" destId="{C678E13C-2C4A-4F68-A25E-4E6476382F28}" srcOrd="3" destOrd="0" presId="urn:microsoft.com/office/officeart/2018/5/layout/IconCircleLabelList"/>
    <dgm:cxn modelId="{1073DBA9-B01C-4051-9EDB-2930745C1669}" type="presParOf" srcId="{11D81CFF-A5A3-4B5A-A884-39F9A07C6B7B}" destId="{676F06DE-A43D-433F-9586-32D57B770EE5}" srcOrd="4" destOrd="0" presId="urn:microsoft.com/office/officeart/2018/5/layout/IconCircleLabelList"/>
    <dgm:cxn modelId="{E7200922-E710-4DC1-BA3D-B6C199E33D04}" type="presParOf" srcId="{676F06DE-A43D-433F-9586-32D57B770EE5}" destId="{21D0730A-0A3D-4E84-A79F-11256A2F5E43}" srcOrd="0" destOrd="0" presId="urn:microsoft.com/office/officeart/2018/5/layout/IconCircleLabelList"/>
    <dgm:cxn modelId="{366A64CE-DDA2-4591-974E-2AA5A84B56B7}" type="presParOf" srcId="{676F06DE-A43D-433F-9586-32D57B770EE5}" destId="{E2C61469-1B71-4E36-BBA9-4E8333481ED7}" srcOrd="1" destOrd="0" presId="urn:microsoft.com/office/officeart/2018/5/layout/IconCircleLabelList"/>
    <dgm:cxn modelId="{BDF06093-3047-4EC1-AD11-BF2E9520D80D}" type="presParOf" srcId="{676F06DE-A43D-433F-9586-32D57B770EE5}" destId="{9B24C959-B4BB-41B4-AF17-420C108ACA8A}" srcOrd="2" destOrd="0" presId="urn:microsoft.com/office/officeart/2018/5/layout/IconCircleLabelList"/>
    <dgm:cxn modelId="{CE1C0B15-2335-477A-B015-E31F9F8F4729}" type="presParOf" srcId="{676F06DE-A43D-433F-9586-32D57B770EE5}" destId="{215168F7-6C14-44A0-9460-9CCE13AAA9B3}" srcOrd="3" destOrd="0" presId="urn:microsoft.com/office/officeart/2018/5/layout/IconCircleLabelList"/>
    <dgm:cxn modelId="{36EE1F3C-8987-4088-9EE9-C841FED5E432}" type="presParOf" srcId="{11D81CFF-A5A3-4B5A-A884-39F9A07C6B7B}" destId="{5540FB31-2138-41BC-86BA-47C2B55B9BFA}" srcOrd="5" destOrd="0" presId="urn:microsoft.com/office/officeart/2018/5/layout/IconCircleLabelList"/>
    <dgm:cxn modelId="{202F8978-247C-4EEA-9860-14C9911F63CB}" type="presParOf" srcId="{11D81CFF-A5A3-4B5A-A884-39F9A07C6B7B}" destId="{AA052728-5934-4403-BB47-9495A3EEBB50}" srcOrd="6" destOrd="0" presId="urn:microsoft.com/office/officeart/2018/5/layout/IconCircleLabelList"/>
    <dgm:cxn modelId="{86DC82B9-0DCF-4B60-B492-3673D7F6FAA0}" type="presParOf" srcId="{AA052728-5934-4403-BB47-9495A3EEBB50}" destId="{83EA4039-7D1F-46D3-B934-6FDFE6D71476}" srcOrd="0" destOrd="0" presId="urn:microsoft.com/office/officeart/2018/5/layout/IconCircleLabelList"/>
    <dgm:cxn modelId="{0AEDEB41-DA64-4DA7-AA04-37CB076968F3}" type="presParOf" srcId="{AA052728-5934-4403-BB47-9495A3EEBB50}" destId="{6013183A-D4F6-4118-BBA7-2CE54B0D81C9}" srcOrd="1" destOrd="0" presId="urn:microsoft.com/office/officeart/2018/5/layout/IconCircleLabelList"/>
    <dgm:cxn modelId="{16FD0D2B-3B1D-45D9-B39D-F9870652DBC0}" type="presParOf" srcId="{AA052728-5934-4403-BB47-9495A3EEBB50}" destId="{0C3CBD44-1D2E-4469-B289-E5F00E1FCD9F}" srcOrd="2" destOrd="0" presId="urn:microsoft.com/office/officeart/2018/5/layout/IconCircleLabelList"/>
    <dgm:cxn modelId="{EA862D0D-101F-4941-975B-41385DD8C49F}" type="presParOf" srcId="{AA052728-5934-4403-BB47-9495A3EEBB50}" destId="{C9C5E8F3-964D-412C-9DCF-AF5ADE84A9B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14C81-CF0F-4D67-B912-C7362B440DF4}">
      <dsp:nvSpPr>
        <dsp:cNvPr id="0" name=""/>
        <dsp:cNvSpPr/>
      </dsp:nvSpPr>
      <dsp:spPr>
        <a:xfrm>
          <a:off x="973190" y="785492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FC5F3-5E25-4BB2-ADA3-FF0D93F1EA2A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8C447-9F86-4E70-9EE0-B21A10ABBFB0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Ujištění v oboru</a:t>
          </a:r>
          <a:endParaRPr lang="en-US" sz="1700" kern="1200"/>
        </a:p>
      </dsp:txBody>
      <dsp:txXfrm>
        <a:off x="569079" y="2443382"/>
        <a:ext cx="2072362" cy="720000"/>
      </dsp:txXfrm>
    </dsp:sp>
    <dsp:sp modelId="{A7E7E115-E888-4907-829D-1BCB7C248940}">
      <dsp:nvSpPr>
        <dsp:cNvPr id="0" name=""/>
        <dsp:cNvSpPr/>
      </dsp:nvSpPr>
      <dsp:spPr>
        <a:xfrm>
          <a:off x="3408216" y="785492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F2285-4E81-4E97-91A3-73FB7DD17123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B43E2-5AD6-4316-93E2-1C15013FBBFE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 dirty="0"/>
            <a:t>Přátelský a ochotný kolektiv</a:t>
          </a:r>
          <a:endParaRPr lang="en-US" sz="1700" kern="1200" dirty="0"/>
        </a:p>
      </dsp:txBody>
      <dsp:txXfrm>
        <a:off x="3004105" y="2443382"/>
        <a:ext cx="2072362" cy="720000"/>
      </dsp:txXfrm>
    </dsp:sp>
    <dsp:sp modelId="{21D0730A-0A3D-4E84-A79F-11256A2F5E43}">
      <dsp:nvSpPr>
        <dsp:cNvPr id="0" name=""/>
        <dsp:cNvSpPr/>
      </dsp:nvSpPr>
      <dsp:spPr>
        <a:xfrm>
          <a:off x="5843242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61469-1B71-4E36-BBA9-4E8333481ED7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168F7-6C14-44A0-9460-9CCE13AAA9B3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Aplikace znalostí v praxi</a:t>
          </a:r>
          <a:endParaRPr lang="en-US" sz="1700" kern="1200"/>
        </a:p>
      </dsp:txBody>
      <dsp:txXfrm>
        <a:off x="5439131" y="2443382"/>
        <a:ext cx="2072362" cy="720000"/>
      </dsp:txXfrm>
    </dsp:sp>
    <dsp:sp modelId="{83EA4039-7D1F-46D3-B934-6FDFE6D71476}">
      <dsp:nvSpPr>
        <dsp:cNvPr id="0" name=""/>
        <dsp:cNvSpPr/>
      </dsp:nvSpPr>
      <dsp:spPr>
        <a:xfrm>
          <a:off x="8278268" y="785492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3183A-D4F6-4118-BBA7-2CE54B0D81C9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5E8F3-964D-412C-9DCF-AF5ADE84A9BB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700" kern="1200"/>
            <a:t>Nabídka spolupráce po studiu</a:t>
          </a:r>
          <a:endParaRPr lang="en-US" sz="1700" kern="1200"/>
        </a:p>
      </dsp:txBody>
      <dsp:txXfrm>
        <a:off x="7874157" y="2443382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F0C7F-2433-6310-9B4D-BF9CAD2D2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BC9F2F-1DE7-C4B9-6D5F-778EEEEA3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6B0D05-F7D4-9555-3654-31B26072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C08FE2-F46C-CE5C-77F0-B5B1FE86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81593D-D1DD-A696-AF99-F23547E4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49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D71658-9B43-7D08-ED48-AC000631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18C81F-66A3-28BB-411A-D45D2B1B6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E647C-F870-D461-C446-348FFC53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E15C89-C4F2-0279-5C23-BED2C14E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3D3B0E-254F-37E6-14BA-DA72E72A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01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73DA6D-3F76-24CB-9D36-2ABDF2FB4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912E44-B090-898C-598C-7B54A83D8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54385E-1940-E1BD-74BA-11CA6026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EEEC7C-9EF7-FC7F-1495-44A95910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D2AEC5-958A-B40A-2E40-8810138E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61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85E393-90F9-E82C-4FA8-5E21BA3D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0737E-A66C-E783-7E21-6478B6952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D51CF-B981-01CE-993D-010C62D9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66DC52-2723-93BB-9E86-AACBC7A6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3B6A7-428A-0139-0429-EFBD9752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18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C7281-D011-615E-13BE-40541CD7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F60209-57ED-8F8F-DA4E-15AA3701B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4FDD92-C267-0760-5620-1E4FDADB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416C6A-44F3-65F7-7895-8C69E884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355965-E61B-30E2-762D-8A633083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8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F4EC5-7AAF-8A7B-8E86-029E8540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050E7F-3EE5-FC3A-DBFF-5835BC920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947CC9-4CCA-82F1-14DC-0DF7EDFD8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579E5D-4702-3FC4-5A52-FC408635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B23A0E-EA15-E118-3D94-ECFB506D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8DEABF-7155-FDEC-32CD-1EF17E265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46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63B5E-4F44-0505-73AC-3DC6DF83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99B59BB-033D-B36D-BCC0-B092CDD7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564747-1BF3-FEBA-A0FA-5AFB72105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A95AD8-DB70-DD24-1B18-7D7D188EAC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A9684A-45DC-4300-2843-16D8380BF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60519E-40F9-2274-5E59-83424C1A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E1421BE-A2AC-3A4D-8DFD-800A0683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991BAB-2F6F-78A8-DB59-6918C4BE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43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0C971-5AAF-B5D3-99C6-23DB3314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6A4AE1B-E82C-0275-8A97-6B682592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10FEA7C-9B1D-2F6F-2AAC-9704223B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CCC88D-7911-1128-8035-8A4948D5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1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59408E-0C59-03CB-C5B1-F80559CFE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B43EA2-31CF-21FF-2E6A-AF5688DD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42F077-A315-A096-27AB-3B63FECE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0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08D39-3EAA-54C6-6836-8373B63C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3ABA0-B72C-CACF-0504-885DAB5D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C5A1EF-1BDA-3968-21B3-5728ED04C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F1F519-DBAE-5713-A453-A2B12A52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A34DDA-6410-3478-AE42-07613113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F2E23C-CAB8-E093-A449-27214F7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85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87432-34D3-91A6-E92E-D312E1D02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FBD079-13E8-722F-E3D6-F70016034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9E076B-71D3-2C7A-729E-374D49BBB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DE1C09-2EC6-FE48-420C-941CE1350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C3E5A1-2D0E-3894-A151-7004444B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EFA76DD-2196-AF63-2866-1855C4E75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77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6E6768-ACDE-03ED-5C9D-3854279C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4C5F44-F17E-A9BC-6C38-04796ED36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68DB28-B3BD-D0FF-2C44-3F657D445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C4AD-2F85-404A-BC01-1C609BCCCE9F}" type="datetimeFigureOut">
              <a:rPr lang="cs-CZ" smtClean="0"/>
              <a:t>11.05.2023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7AF1B-8F03-949F-A043-20BE6BB22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D0E4D-97C5-BAC8-E6FC-D2E8DE5E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7534-2510-9542-BF11-2FA45BCCF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02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_q0_EoMgkj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CC350A-C798-E00E-3C0A-8789BD434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0040"/>
            <a:ext cx="6692827" cy="3892669"/>
          </a:xfrm>
        </p:spPr>
        <p:txBody>
          <a:bodyPr>
            <a:normAutofit/>
          </a:bodyPr>
          <a:lstStyle/>
          <a:p>
            <a:pPr algn="l"/>
            <a:r>
              <a:rPr lang="cs-CZ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Obhajoba semestrální praxe</a:t>
            </a:r>
            <a:br>
              <a:rPr lang="cs-CZ" sz="6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LS 2023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F872EB-0AEB-8E50-9FEB-CECE744701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1161"/>
            <a:ext cx="6692827" cy="1569486"/>
          </a:xfrm>
        </p:spPr>
        <p:txBody>
          <a:bodyPr>
            <a:normAutofit/>
          </a:bodyPr>
          <a:lstStyle/>
          <a:p>
            <a:pPr algn="l"/>
            <a:r>
              <a:rPr lang="cs-CZ" i="1">
                <a:latin typeface="Times New Roman" panose="02020603050405020304" pitchFamily="18" charset="0"/>
                <a:cs typeface="Times New Roman" panose="02020603050405020304" pitchFamily="18" charset="0"/>
              </a:rPr>
              <a:t>Marešová Michaela, 27430, RLZ_OPX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0D34C341-D6C5-7703-E583-422AF3110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2845825"/>
            <a:ext cx="4087368" cy="92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0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BBFCDB-6132-4A0A-9360-C878B7F7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4. Ovládá zásady tvorby a vedení personální agendy včetně příslušné legislativy.</a:t>
            </a:r>
            <a:endParaRPr lang="cs-CZ" sz="4200" b="1"/>
          </a:p>
        </p:txBody>
      </p:sp>
      <p:sp>
        <p:nvSpPr>
          <p:cNvPr id="5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68A63-3035-9B68-6674-C62A55450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agenda pouze ve fyzické podobě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Dokumenty ukládány do archivu ve složkách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Účetní dokumenty, dokumenty ohledně školení, smlouvy a dokumenty od zaměstnanců…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Archiv – třídění, skartování, kopírování, skenování, zakládání do složek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Práce se systémy Agnis a Previo</a:t>
            </a:r>
          </a:p>
          <a:p>
            <a:endParaRPr lang="cs-C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6" name="Rectangle 8225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E9B8A44-33B2-BBEC-6C11-97AD23514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5. Zvládá agendu spojenou s komunikaci s příslušnými orgány státní a veřejné správy v oblasti HR.</a:t>
            </a:r>
            <a:br>
              <a:rPr lang="cs-CZ" sz="4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200" b="1"/>
          </a:p>
        </p:txBody>
      </p:sp>
      <p:sp>
        <p:nvSpPr>
          <p:cNvPr id="822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AACA-35E8-33ED-898C-3C806756C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Cizinecká policie – dokumenty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Městský úřad – komunikace ohledně povolení, žádost o dotaci a povolení k opravě budovy, zasílání poplatků města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Spoluúčast  při kontrole docházkových listů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pomocí e-mailu a telefonicky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Spoluúčast na úřadě práce ohledně inzerce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85231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1E4C1D-BD14-90E2-A801-117308A3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Dodatečné činnosti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43ECFB-8FD3-931D-E6D0-8F4D63EEE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TV štábem ohledně marketingu (ČT, Netflix)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Vyzvedávání materiálu a následné zadávání do systému, inventury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Řešení spolupráce s klienty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portály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Amazing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Booking.com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vyhledávání nových portálů pro rezervační systémy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místa pro reklamní spoty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čtvrtletní statistiky</a:t>
            </a:r>
          </a:p>
          <a:p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 pro interní využití firmy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Transakce CNP, virtuální karty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2485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1E845F-DAD3-7BFF-1A25-A4CD7F4A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Zhodnocení praxe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D2356FC4-26CC-BF31-C757-3E6A0936A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59518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70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4">
            <a:extLst>
              <a:ext uri="{FF2B5EF4-FFF2-40B4-BE49-F238E27FC236}">
                <a16:creationId xmlns:a16="http://schemas.microsoft.com/office/drawing/2014/main" id="{5463EB0A-3D7C-4AA5-BFA5-8EE5B4BA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A1BBBB-056C-3B82-B3D2-D7FB1AB4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51" y="1122363"/>
            <a:ext cx="11034695" cy="31746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Vaši pozornost!</a:t>
            </a: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7945AD00-F967-454D-A4B2-39ABA5C8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E9BC5B79-B912-427C-8219-E3E50943F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509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53" name="Rectangle 515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DB034C-D927-BB0D-EE0C-7154D9A5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643"/>
            <a:ext cx="5243394" cy="2225532"/>
          </a:xfrm>
        </p:spPr>
        <p:txBody>
          <a:bodyPr anchor="t">
            <a:normAutofit/>
          </a:bodyPr>
          <a:lstStyle/>
          <a:p>
            <a:r>
              <a:rPr lang="cs-CZ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 společnosti Král resorts s.r.o.</a:t>
            </a:r>
          </a:p>
        </p:txBody>
      </p:sp>
      <p:cxnSp>
        <p:nvCxnSpPr>
          <p:cNvPr id="5155" name="Straight Connector 515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81934"/>
            <a:ext cx="0" cy="6476066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57" name="Group 5156">
            <a:extLst>
              <a:ext uri="{FF2B5EF4-FFF2-40B4-BE49-F238E27FC236}">
                <a16:creationId xmlns:a16="http://schemas.microsoft.com/office/drawing/2014/main" id="{34F88D19-C269-4F98-BE6B-CFB6207D3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0408" y="740316"/>
            <a:ext cx="465458" cy="872153"/>
            <a:chOff x="6110408" y="740316"/>
            <a:chExt cx="465458" cy="872153"/>
          </a:xfrm>
        </p:grpSpPr>
        <p:sp>
          <p:nvSpPr>
            <p:cNvPr id="5158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5948" y="74031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9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84728" y="969611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0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0408" y="1484755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122" name="Picture 2" descr="Celebrity PR - PR-SOUP">
            <a:extLst>
              <a:ext uri="{FF2B5EF4-FFF2-40B4-BE49-F238E27FC236}">
                <a16:creationId xmlns:a16="http://schemas.microsoft.com/office/drawing/2014/main" id="{2FE28F75-73F6-7FFA-A3A2-6F058461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859552"/>
            <a:ext cx="5243391" cy="12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ED0F2-624D-EB5F-34FF-F221A38D4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9042" y="879355"/>
            <a:ext cx="4124758" cy="5120755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resorty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Jednatelé: Zuzana a Ladislav Královi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Školitel: Daniela Maurerová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Adresa: Široká 74, Český Krumlov (Kuřim)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Vznik: 23. 5. 2017 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Ubytování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soup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(marketingová agentura)</a:t>
            </a:r>
          </a:p>
          <a:p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3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3" name="Rectangle 1072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orský apartmán Špindlerův Mlýn">
            <a:extLst>
              <a:ext uri="{FF2B5EF4-FFF2-40B4-BE49-F238E27FC236}">
                <a16:creationId xmlns:a16="http://schemas.microsoft.com/office/drawing/2014/main" id="{C1238A4C-0F06-0470-BFD5-2E886FE00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7" r="17158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135D64-28AC-7F81-2B3E-2A9A8CCF2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lebná předzahrádka luxusního srubu Líny">
            <a:extLst>
              <a:ext uri="{FF2B5EF4-FFF2-40B4-BE49-F238E27FC236}">
                <a16:creationId xmlns:a16="http://schemas.microsoft.com/office/drawing/2014/main" id="{B13B4E3F-488F-BD9F-1CFF-2ABA7D652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75" name="Freeform: Shape 1074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77" name="Freeform: Shape 1076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992845-F527-087C-EA31-1362E961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cs-CZ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Resorty společnosti</a:t>
            </a:r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AD24A-ED2D-AABE-C5FA-8BE34FD9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700"/>
          </a:p>
          <a:p>
            <a:endParaRPr lang="cs-CZ" sz="1700"/>
          </a:p>
          <a:p>
            <a:endParaRPr lang="cs-CZ" sz="1700"/>
          </a:p>
          <a:p>
            <a:endParaRPr lang="cs-CZ" sz="1700"/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04017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1" name="Rectangle 3110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A4B678-5C16-8E1C-2BD0-A07612442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1" r="18732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7139208-3792-344D-A2F3-F4A7C10E8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" r="4984" b="-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8492005-9F82-9525-37ED-4EECBB407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113" name="Freeform: Shape 311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15" name="Freeform: Shape 3114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E0F481-1D9C-2D06-61FA-EF2CD869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br>
              <a:rPr 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Resorty </a:t>
            </a:r>
            <a:br>
              <a:rPr 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</a:t>
            </a:r>
            <a:br>
              <a:rPr lang="cs-CZ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7" name="Rectangle 3116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9" name="Rectangle 3118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8" name="Content Placeholder 3107">
            <a:extLst>
              <a:ext uri="{FF2B5EF4-FFF2-40B4-BE49-F238E27FC236}">
                <a16:creationId xmlns:a16="http://schemas.microsoft.com/office/drawing/2014/main" id="{F4644174-78A9-4490-53FA-099FCE3B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428012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9A6B7F-1713-7672-2247-09E0D2FE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anchor="ctr">
            <a:normAutofit/>
          </a:bodyPr>
          <a:lstStyle/>
          <a:p>
            <a: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 marketing </a:t>
            </a:r>
          </a:p>
        </p:txBody>
      </p:sp>
      <p:pic>
        <p:nvPicPr>
          <p:cNvPr id="15" name="Obrázek 14" descr="Obsah obrázku text, venku, snímek obrazovky, strom&#10;&#10;Popis byl vytvořen automaticky">
            <a:extLst>
              <a:ext uri="{FF2B5EF4-FFF2-40B4-BE49-F238E27FC236}">
                <a16:creationId xmlns:a16="http://schemas.microsoft.com/office/drawing/2014/main" id="{47E296F9-8DDB-7578-1F4A-997145F21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4"/>
          <a:stretch/>
        </p:blipFill>
        <p:spPr>
          <a:xfrm>
            <a:off x="2164859" y="320040"/>
            <a:ext cx="2068033" cy="3927031"/>
          </a:xfrm>
          <a:prstGeom prst="rect">
            <a:avLst/>
          </a:prstGeom>
        </p:spPr>
      </p:pic>
      <p:pic>
        <p:nvPicPr>
          <p:cNvPr id="13" name="Obrázek 12" descr="Obsah obrázku text, oblečení, snímek obrazovky, boty&#10;&#10;Popis byl vytvořen automaticky">
            <a:extLst>
              <a:ext uri="{FF2B5EF4-FFF2-40B4-BE49-F238E27FC236}">
                <a16:creationId xmlns:a16="http://schemas.microsoft.com/office/drawing/2014/main" id="{B6C3C5A0-EE88-B2CB-C4F5-F1BDDE673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81" r="18198"/>
          <a:stretch/>
        </p:blipFill>
        <p:spPr>
          <a:xfrm>
            <a:off x="7931964" y="320040"/>
            <a:ext cx="2116223" cy="3927031"/>
          </a:xfrm>
          <a:prstGeom prst="rect">
            <a:avLst/>
          </a:prstGeom>
        </p:spPr>
      </p:pic>
      <p:sp>
        <p:nvSpPr>
          <p:cNvPr id="76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EFD9E-B01E-3C86-4D9C-D443030E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9" y="4440365"/>
            <a:ext cx="6214871" cy="1722691"/>
          </a:xfrm>
        </p:spPr>
        <p:txBody>
          <a:bodyPr anchor="ctr">
            <a:normAutofit/>
          </a:bodyPr>
          <a:lstStyle/>
          <a:p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Václav Noid Bárta </a:t>
            </a:r>
          </a:p>
          <a:p>
            <a:pPr marL="0" indent="0">
              <a:buNone/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(natáčení videoklipu „Věštec“)</a:t>
            </a:r>
          </a:p>
          <a:p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Vlastina Svátková</a:t>
            </a:r>
          </a:p>
          <a:p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mnoho dalších…</a:t>
            </a:r>
          </a:p>
        </p:txBody>
      </p:sp>
    </p:spTree>
    <p:extLst>
      <p:ext uri="{BB962C8B-B14F-4D97-AF65-F5344CB8AC3E}">
        <p14:creationId xmlns:p14="http://schemas.microsoft.com/office/powerpoint/2010/main" val="352464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A3925E-D14B-A2C8-15D4-ACF52629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440365"/>
            <a:ext cx="4245864" cy="1722691"/>
          </a:xfrm>
        </p:spPr>
        <p:txBody>
          <a:bodyPr anchor="ctr">
            <a:normAutofit/>
          </a:bodyPr>
          <a:lstStyle/>
          <a:p>
            <a: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Influencer </a:t>
            </a:r>
            <a:b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</p:txBody>
      </p:sp>
      <p:pic>
        <p:nvPicPr>
          <p:cNvPr id="5" name="Zástupný obsah 4" descr="Obsah obrázku osoba, venku, oblečení, obloha&#10;&#10;Popis byl vytvořen automaticky">
            <a:extLst>
              <a:ext uri="{FF2B5EF4-FFF2-40B4-BE49-F238E27FC236}">
                <a16:creationId xmlns:a16="http://schemas.microsoft.com/office/drawing/2014/main" id="{56AB4D18-5D38-3EB2-5238-63DC57A15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73" r="-1" b="19122"/>
          <a:stretch/>
        </p:blipFill>
        <p:spPr>
          <a:xfrm>
            <a:off x="463296" y="898512"/>
            <a:ext cx="5471160" cy="2770086"/>
          </a:xfrm>
          <a:prstGeom prst="rect">
            <a:avLst/>
          </a:prstGeom>
        </p:spPr>
      </p:pic>
      <p:pic>
        <p:nvPicPr>
          <p:cNvPr id="7" name="Obrázek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D4E05C79-E8DE-EE21-11A9-F907B406AF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17" r="3" b="4769"/>
          <a:stretch/>
        </p:blipFill>
        <p:spPr>
          <a:xfrm>
            <a:off x="6254496" y="838167"/>
            <a:ext cx="5471160" cy="2890776"/>
          </a:xfrm>
          <a:prstGeom prst="rect">
            <a:avLst/>
          </a:prstGeom>
        </p:spPr>
      </p:pic>
      <p:sp>
        <p:nvSpPr>
          <p:cNvPr id="37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D9BF25-CC23-9021-D83F-A27F925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736" y="3971924"/>
            <a:ext cx="6041134" cy="2886075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1bike1world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cestuje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navštívil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Zmínil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YouTube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spolupráce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návštěvě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Českém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Krumlově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https://www.youtube.com/watch?v=_q0_EoMgkj0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0387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33" name="Rectangle 623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1EAB10-CDE3-97D6-1037-D5840776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Ovládá činnosti a aktivity podnikového personalisty (HR specialisty) v oblasti získávání, přijímání a výběru zaměstnanců a adaptace zaměstnanců</a:t>
            </a:r>
            <a:endParaRPr lang="cs-CZ" sz="3000" b="1"/>
          </a:p>
        </p:txBody>
      </p:sp>
      <p:sp>
        <p:nvSpPr>
          <p:cNvPr id="623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3284C9-E928-D415-56D7-3C228D8D8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Tvorba inzerátu na pozici a jeho publikace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Spoluúčast na výběrovém řízení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Personální evidence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s uchazeči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Zaškolení nových zaměstnanců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Tvorba smluv pro nové zaměstnance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Teambuilding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směn pro následující měsíc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reklamních plakátů a voucherů (canva.com)</a:t>
            </a:r>
          </a:p>
        </p:txBody>
      </p:sp>
      <p:pic>
        <p:nvPicPr>
          <p:cNvPr id="6" name="Picture 2" descr="About Canva">
            <a:extLst>
              <a:ext uri="{FF2B5EF4-FFF2-40B4-BE49-F238E27FC236}">
                <a16:creationId xmlns:a16="http://schemas.microsoft.com/office/drawing/2014/main" id="{4047E23F-C76D-6E9F-E7BA-10F6FF568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863" y="5356152"/>
            <a:ext cx="2967990" cy="949757"/>
          </a:xfrm>
          <a:prstGeom prst="rect">
            <a:avLst/>
          </a:prstGeom>
          <a:noFill/>
          <a:effectLst>
            <a:glow rad="7590">
              <a:schemeClr val="accent1">
                <a:alpha val="40000"/>
              </a:schemeClr>
            </a:glow>
            <a:reflection stA="4762" endPos="460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0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7A2FBF-7ABB-9747-4656-9A38351E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Ovládá činnosti a aktivity podnikového personalisty (HR specialisty) v oblasti řízení a hodnocení pracovního výkonu zaměstnanců, rozvoje zaměstnanců, motivace a odměňování zaměstnanců.</a:t>
            </a:r>
            <a:br>
              <a:rPr lang="cs-CZ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600" b="1"/>
          </a:p>
        </p:txBody>
      </p:sp>
      <p:sp>
        <p:nvSpPr>
          <p:cNvPr id="5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D7FFC6-0AE1-44B1-8F55-DA957C53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Vypracování hodnotícího dotazníku pro zaměstnance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hodnotícím pohovoru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Účast na školení a poradách (GDPR, MS Office, marketing)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Nastudování benefitů firmy (kvůli inzerci a novým zaměstnancům)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Výpomoc paní účetní (mzdové listy, fakturace atd.)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Spoluúčast při výzkumum spokojenosti zaměstnanců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podkladů pro školení zaměstnanců</a:t>
            </a:r>
          </a:p>
        </p:txBody>
      </p:sp>
    </p:spTree>
    <p:extLst>
      <p:ext uri="{BB962C8B-B14F-4D97-AF65-F5344CB8AC3E}">
        <p14:creationId xmlns:p14="http://schemas.microsoft.com/office/powerpoint/2010/main" val="150038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19" name="Rectangle 721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7F79E0-E451-24FB-7CE6-ED9B89B0B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Ovládá činnosti a aktivity podnikového personalisty (HR specialisty) v oblasti podnikové kultury včetně etického řízení, zásady komunikace, tvorby týmu.</a:t>
            </a:r>
            <a:endParaRPr lang="cs-CZ" sz="3000" b="1"/>
          </a:p>
        </p:txBody>
      </p:sp>
      <p:sp>
        <p:nvSpPr>
          <p:cNvPr id="722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D3FD3-D440-05F8-C580-FD17AF7DD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Vztahy na přátelské úrovni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přes firemní e-maily nebo Teams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Teambuilding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směn zaměstnanců</a:t>
            </a:r>
          </a:p>
          <a:p>
            <a:endParaRPr lang="cs-C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340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9018</TotalTime>
  <Words>518</Words>
  <Application>Microsoft Macintosh PowerPoint</Application>
  <PresentationFormat>Širokoúhlá obrazovka</PresentationFormat>
  <Paragraphs>85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Obhajoba semestrální praxe LS 2023</vt:lpstr>
      <vt:lpstr>Představení společnosti Král resorts s.r.o.</vt:lpstr>
      <vt:lpstr>Resorty společnosti</vt:lpstr>
      <vt:lpstr> Resorty  společnosti  </vt:lpstr>
      <vt:lpstr>Influencer marketing </vt:lpstr>
      <vt:lpstr>Influencer  marketing</vt:lpstr>
      <vt:lpstr>1. Ovládá činnosti a aktivity podnikového personalisty (HR specialisty) v oblasti získávání, přijímání a výběru zaměstnanců a adaptace zaměstnanců</vt:lpstr>
      <vt:lpstr>2. Ovládá činnosti a aktivity podnikového personalisty (HR specialisty) v oblasti řízení a hodnocení pracovního výkonu zaměstnanců, rozvoje zaměstnanců, motivace a odměňování zaměstnanců. </vt:lpstr>
      <vt:lpstr>3. Ovládá činnosti a aktivity podnikového personalisty (HR specialisty) v oblasti podnikové kultury včetně etického řízení, zásady komunikace, tvorby týmu.</vt:lpstr>
      <vt:lpstr>4. Ovládá zásady tvorby a vedení personální agendy včetně příslušné legislativy.</vt:lpstr>
      <vt:lpstr>5. Zvládá agendu spojenou s komunikaci s příslušnými orgány státní a veřejné správy v oblasti HR. </vt:lpstr>
      <vt:lpstr>Dodatečné činnosti</vt:lpstr>
      <vt:lpstr>Zhodnocení praxe</vt:lpstr>
      <vt:lpstr>Děkuji za Vaši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Král resorts s.r.o.</dc:title>
  <dc:creator>Michaela Marešová</dc:creator>
  <cp:lastModifiedBy>Michaela Marešová</cp:lastModifiedBy>
  <cp:revision>7</cp:revision>
  <dcterms:created xsi:type="dcterms:W3CDTF">2023-05-05T09:43:18Z</dcterms:created>
  <dcterms:modified xsi:type="dcterms:W3CDTF">2023-05-11T19:14:45Z</dcterms:modified>
</cp:coreProperties>
</file>