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259" r:id="rId3"/>
    <p:sldId id="257" r:id="rId4"/>
    <p:sldId id="266" r:id="rId5"/>
    <p:sldId id="288" r:id="rId6"/>
    <p:sldId id="284" r:id="rId7"/>
    <p:sldId id="269" r:id="rId8"/>
    <p:sldId id="268" r:id="rId9"/>
    <p:sldId id="270" r:id="rId10"/>
    <p:sldId id="271" r:id="rId11"/>
    <p:sldId id="272" r:id="rId12"/>
    <p:sldId id="289" r:id="rId13"/>
    <p:sldId id="286" r:id="rId14"/>
    <p:sldId id="287" r:id="rId15"/>
    <p:sldId id="275" r:id="rId16"/>
    <p:sldId id="276" r:id="rId17"/>
    <p:sldId id="277" r:id="rId18"/>
    <p:sldId id="278" r:id="rId19"/>
    <p:sldId id="279" r:id="rId20"/>
    <p:sldId id="280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D96F2-02BD-E71F-EFBD-14FECCF2D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7172325" cy="3152251"/>
          </a:xfr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90113-E8E1-4E48-41BC-583802BFC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0137"/>
            <a:ext cx="7172325" cy="112236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7EE5-BFF0-D779-4261-E239DB450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89492-34ED-FE24-4F29-E4C8F549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0C886-7F1E-7BC1-9A9E-B24C2AC2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74AEE6-9CA7-5247-DC34-99634247DF50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5543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F4143-3C41-D626-8F64-36A9C9F1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14400"/>
            <a:ext cx="9962791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2C4FB-B560-A0FC-6435-952981BC9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2500" y="2285997"/>
            <a:ext cx="9962791" cy="38909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CEC4F-0A90-11E2-E43E-B9E765AF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A5B4-1D77-B0AC-49E7-CAE9556B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96EF9-2FDA-8E87-D546-8840CEBF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004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085AB7-38B3-7F80-0B2D-7960F5637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24513" y="1052423"/>
            <a:ext cx="1771292" cy="49170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ADBDC3-E9EA-8699-B2E4-4C7784455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14" y="1052424"/>
            <a:ext cx="7873043" cy="49170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DBEDE-3A67-6FCA-25F3-B91F7C82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EFF51-4318-20EA-3A3A-8FE203B1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D9703-5BAD-DE95-98D9-0F30E7C0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49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532FD-157B-437C-E9D5-B66E8B3B1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90A51-A7E8-7A6A-5FD0-F9B250BE4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8C8B8-F999-7D95-435D-17CE6ACC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27265-C89C-937F-1DA3-F377F687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EB89E-4530-3632-3485-F481DB042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0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8056A-761D-1DBC-276A-2A46D153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613" y="1355763"/>
            <a:ext cx="6972300" cy="2255794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904B3-6AC1-19D5-3EAE-2009A3B4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921820"/>
            <a:ext cx="5524500" cy="11509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2A86D-493D-5BF6-8AA6-F1231E3B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CCD76-6623-164A-7BFA-207AFA05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4312-1F20-5486-62B0-A8BB8829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03F1C9-9114-4426-6F07-F7FF9CCD5FC4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0532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FC4C-4D16-E5A8-F934-8B158F6F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BDE54-F935-945D-3E4F-B659695E8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2500" y="2286002"/>
            <a:ext cx="5067300" cy="38909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F3710-E06B-05DE-937A-C92E52569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86001"/>
            <a:ext cx="5067300" cy="38909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02EFD-42D3-11C1-677E-0E478B93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C2F08-0D93-B14B-6106-2925DF3E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5DE81-F2AB-CCB9-8B68-5E4F3101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176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D81B-4E36-1511-E9A7-8FB931B4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04888"/>
            <a:ext cx="10287000" cy="9001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A73DE-183B-9473-20AD-2D3BFED84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0FB3D-60AC-DEF2-4472-31B4E076C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1" y="3048001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E5BDB-B29C-788F-E2FB-6C154E8FE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3174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13FF49-3276-24CA-BC81-FA92C0A93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3174" y="3048000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8FA1C8-C196-9BE1-F603-3FC17EDD9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79692-E142-E1D7-AD17-30C5F136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90FCF2-7B78-2A2A-F878-58335FEA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2D0356-1ECF-682B-F87A-811BDD28B2CB}"/>
              </a:ext>
            </a:extLst>
          </p:cNvPr>
          <p:cNvCxnSpPr>
            <a:cxnSpLocks/>
          </p:cNvCxnSpPr>
          <p:nvPr/>
        </p:nvCxnSpPr>
        <p:spPr>
          <a:xfrm>
            <a:off x="1052513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06CA06-9701-E645-C0A5-594B227B288F}"/>
              </a:ext>
            </a:extLst>
          </p:cNvPr>
          <p:cNvCxnSpPr>
            <a:cxnSpLocks/>
          </p:cNvCxnSpPr>
          <p:nvPr/>
        </p:nvCxnSpPr>
        <p:spPr>
          <a:xfrm>
            <a:off x="6435725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8032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14DA-C0D4-E152-7F42-F6352C96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14400"/>
            <a:ext cx="9715500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2AA04-1E84-460C-F560-A228F930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B260E-3910-7D1B-5074-24F5F0AB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2020F1-A878-9B80-6B4F-7D71406B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93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7652D6-7AE9-3E3B-5C1B-2B4399B1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7127E-2A63-6F45-4C40-835843630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6FB79-D9D1-5381-0019-E24F8B4D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01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23B5-7DA9-0E4F-DA39-4624DB8A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69065"/>
            <a:ext cx="3266536" cy="2312979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E77-518A-1FB9-B473-E19CADE0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423" y="987425"/>
            <a:ext cx="5615077" cy="4873625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5344F-7D06-2406-D113-D24587835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47801"/>
            <a:ext cx="3266536" cy="23828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BE708-BAD0-A0A6-9332-9D2179E67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70050-9362-4EC4-6B73-3A38445B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DA991-8608-CAB4-33FA-03D380D2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41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7B837-332D-9100-E007-7DE27948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385457"/>
            <a:ext cx="3312543" cy="2304288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0DE983-0B0E-07CC-8C57-4EA529E27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24423" y="957263"/>
            <a:ext cx="5372189" cy="4962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AB867-3FC6-5007-61B0-D9B7E5B0C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58315"/>
            <a:ext cx="3312542" cy="19614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C7E0F-BFE1-7134-163B-B777970B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95D0B-4F98-F3BE-FB23-22D8C5D4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B2E3D-2188-B7A9-0ECE-97814735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60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58B98-3BD5-0A20-B0E7-944EAEB2654A}"/>
              </a:ext>
            </a:extLst>
          </p:cNvPr>
          <p:cNvSpPr/>
          <p:nvPr/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D404C1-E8A5-65FC-C068-21EA0397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757238"/>
            <a:ext cx="10287000" cy="1147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CFD78-F171-BA47-AAF3-C6EB75F94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285997"/>
            <a:ext cx="10287000" cy="3890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65A77-B1AB-D608-A6C5-F0F99B691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68087" y="4756249"/>
            <a:ext cx="2476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9D0D92BC-42A9-434B-8530-ADBF4485E407}" type="datetimeFigureOut">
              <a:rPr lang="en-US" smtClean="0"/>
              <a:pPr/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E34E5-5E9B-7786-05B5-B93241EE2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89519" y="1758059"/>
            <a:ext cx="2433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5CD4B-611E-32FA-419D-326099EEF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9542" y="3246437"/>
            <a:ext cx="533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74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12" r:id="rId6"/>
    <p:sldLayoutId id="2147483717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21208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9496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3210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7DBB4FF3-2E79-FF72-F29F-C4390CD57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4415" r="22462"/>
          <a:stretch/>
        </p:blipFill>
        <p:spPr>
          <a:xfrm>
            <a:off x="20" y="10"/>
            <a:ext cx="6095980" cy="6856419"/>
          </a:xfrm>
          <a:prstGeom prst="rect">
            <a:avLst/>
          </a:prstGeom>
        </p:spPr>
      </p:pic>
      <p:pic>
        <p:nvPicPr>
          <p:cNvPr id="5" name="Picture 2" descr="Vysoká škola technická a ekonomická v Českých Budějovicích – Wikipedie">
            <a:extLst>
              <a:ext uri="{FF2B5EF4-FFF2-40B4-BE49-F238E27FC236}">
                <a16:creationId xmlns:a16="http://schemas.microsoft.com/office/drawing/2014/main" id="{6E563776-4742-2339-A8D3-2764FD378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/>
          <a:stretch/>
        </p:blipFill>
        <p:spPr bwMode="auto">
          <a:xfrm>
            <a:off x="6096000" y="1571"/>
            <a:ext cx="6096000" cy="685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6052BD80-5BBC-A51B-B92B-B20733A3D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878826"/>
            <a:ext cx="12191999" cy="2979173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1" name="Freeform: Shape 50">
            <a:extLst>
              <a:ext uri="{FF2B5EF4-FFF2-40B4-BE49-F238E27FC236}">
                <a16:creationId xmlns:a16="http://schemas.microsoft.com/office/drawing/2014/main" id="{FE2CF981-9EBE-C1C6-CC66-97A624D72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225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5D9477-2296-EA64-D1B6-E67E9A4EA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2106" y="2286001"/>
            <a:ext cx="3853981" cy="1376651"/>
          </a:xfrm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cs-CZ" sz="2600" b="1" dirty="0"/>
              <a:t>Semestrální praxe </a:t>
            </a:r>
            <a:br>
              <a:rPr lang="cs-CZ" sz="2600" b="1" dirty="0"/>
            </a:br>
            <a:r>
              <a:rPr lang="cs-CZ" sz="2600" b="1" dirty="0"/>
              <a:t>LS 2023</a:t>
            </a:r>
            <a:endParaRPr lang="cs-CZ" sz="26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EDF31E3-A154-C7AF-0BE1-C064F4EA8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6914" y="4249360"/>
            <a:ext cx="3048000" cy="877585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cs-CZ" sz="1500" dirty="0">
                <a:latin typeface="Arial Narrow" panose="020B0606020202030204" pitchFamily="34" charset="0"/>
              </a:rPr>
              <a:t>Kateřina Soukupová</a:t>
            </a:r>
            <a:br>
              <a:rPr lang="cs-CZ" sz="1500" dirty="0">
                <a:latin typeface="Arial Narrow" panose="020B0606020202030204" pitchFamily="34" charset="0"/>
              </a:rPr>
            </a:br>
            <a:r>
              <a:rPr lang="cs-CZ" sz="1500" dirty="0">
                <a:latin typeface="Arial Narrow" panose="020B0606020202030204" pitchFamily="34" charset="0"/>
              </a:rPr>
              <a:t>UČO 27981</a:t>
            </a:r>
            <a:br>
              <a:rPr lang="cs-CZ" sz="1500" dirty="0">
                <a:latin typeface="Arial Narrow" panose="020B0606020202030204" pitchFamily="34" charset="0"/>
              </a:rPr>
            </a:br>
            <a:r>
              <a:rPr lang="cs-CZ" sz="1500" dirty="0">
                <a:latin typeface="Arial Narrow" panose="020B0606020202030204" pitchFamily="34" charset="0"/>
              </a:rPr>
              <a:t>RLZ_OPX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5337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8E887D9-3568-633B-8AA4-D24E82CB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5335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8482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2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24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26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xt, doplňky&#10;&#10;Popis byl vytvořen automaticky">
            <a:extLst>
              <a:ext uri="{FF2B5EF4-FFF2-40B4-BE49-F238E27FC236}">
                <a16:creationId xmlns:a16="http://schemas.microsoft.com/office/drawing/2014/main" id="{D31C19DD-F52C-BDC7-7691-16B7AFB4A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2" b="-1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>
        <p:nvSpPr>
          <p:cNvPr id="36" name="Freeform: Shape 28">
            <a:extLst>
              <a:ext uri="{FF2B5EF4-FFF2-40B4-BE49-F238E27FC236}">
                <a16:creationId xmlns:a16="http://schemas.microsoft.com/office/drawing/2014/main" id="{53174E83-2682-EA33-BF59-CACA1385E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65342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1AAF3A9-D7A8-C8EF-80DE-528A90432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6161" y="2211978"/>
            <a:ext cx="3535679" cy="1425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latin typeface="Arial Narrow" panose="020B0606020202030204" pitchFamily="34" charset="0"/>
              </a:rPr>
              <a:t>odměňování</a:t>
            </a:r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37" name="Straight Connector 30">
            <a:extLst>
              <a:ext uri="{FF2B5EF4-FFF2-40B4-BE49-F238E27FC236}">
                <a16:creationId xmlns:a16="http://schemas.microsoft.com/office/drawing/2014/main" id="{8D8181E6-BF6C-7868-46D1-88E2970D0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8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6237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52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54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5" name="Rectangle 56">
            <a:extLst>
              <a:ext uri="{FF2B5EF4-FFF2-40B4-BE49-F238E27FC236}">
                <a16:creationId xmlns:a16="http://schemas.microsoft.com/office/drawing/2014/main" id="{36EE17F1-6A7B-4866-9463-8932E9C1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58">
            <a:extLst>
              <a:ext uri="{FF2B5EF4-FFF2-40B4-BE49-F238E27FC236}">
                <a16:creationId xmlns:a16="http://schemas.microsoft.com/office/drawing/2014/main" id="{DA1D4867-E78E-741E-CF1D-A222FFBB7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340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94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77AD04-5007-96D7-6BC3-DAD64258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66" y="2286002"/>
            <a:ext cx="3829433" cy="13769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chatbot</a:t>
            </a:r>
          </a:p>
        </p:txBody>
      </p:sp>
      <p:pic>
        <p:nvPicPr>
          <p:cNvPr id="11" name="Obrázek 10" descr="Obsah obrázku diagram&#10;&#10;Popis byl vytvořen automaticky">
            <a:extLst>
              <a:ext uri="{FF2B5EF4-FFF2-40B4-BE49-F238E27FC236}">
                <a16:creationId xmlns:a16="http://schemas.microsoft.com/office/drawing/2014/main" id="{34609814-EF63-1E74-7176-7D4F835A2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" b="2"/>
          <a:stretch/>
        </p:blipFill>
        <p:spPr>
          <a:xfrm>
            <a:off x="6096000" y="3430584"/>
            <a:ext cx="6096000" cy="342742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E5BD3AB-BDC4-AD8A-C7CD-7016C9D159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9" b="8197"/>
          <a:stretch/>
        </p:blipFill>
        <p:spPr>
          <a:xfrm>
            <a:off x="6096000" y="-14"/>
            <a:ext cx="6096000" cy="3438144"/>
          </a:xfrm>
          <a:prstGeom prst="rect">
            <a:avLst/>
          </a:prstGeom>
        </p:spPr>
      </p:pic>
      <p:cxnSp>
        <p:nvCxnSpPr>
          <p:cNvPr id="67" name="Straight Connector 60">
            <a:extLst>
              <a:ext uri="{FF2B5EF4-FFF2-40B4-BE49-F238E27FC236}">
                <a16:creationId xmlns:a16="http://schemas.microsoft.com/office/drawing/2014/main" id="{F8E86C47-160E-3927-D360-0E2FD2DE5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2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482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B5E0EB8-4521-917C-CA54-CA0941793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450" y="762001"/>
            <a:ext cx="4229100" cy="1141004"/>
          </a:xfrm>
        </p:spPr>
        <p:txBody>
          <a:bodyPr>
            <a:normAutofit/>
          </a:bodyPr>
          <a:lstStyle/>
          <a:p>
            <a:r>
              <a:rPr lang="en-US"/>
              <a:t>Podílení se na akcích </a:t>
            </a:r>
            <a:endParaRPr lang="cs-CZ" dirty="0"/>
          </a:p>
        </p:txBody>
      </p:sp>
      <p:pic>
        <p:nvPicPr>
          <p:cNvPr id="5" name="Obrázek 4" descr="Obsah obrázku text, interiér, podlaha&#10;&#10;Popis byl vytvořen automaticky">
            <a:extLst>
              <a:ext uri="{FF2B5EF4-FFF2-40B4-BE49-F238E27FC236}">
                <a16:creationId xmlns:a16="http://schemas.microsoft.com/office/drawing/2014/main" id="{DD6FF070-D7DA-0D54-4998-4320FFF269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AE56140E-8EE1-BE31-745D-450AF05FB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174117"/>
            <a:ext cx="6095999" cy="3689633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83B664-F38C-6F47-9454-F0ED2A27F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9450" y="2286000"/>
            <a:ext cx="4219149" cy="3810000"/>
          </a:xfrm>
        </p:spPr>
        <p:txBody>
          <a:bodyPr>
            <a:normAutofit/>
          </a:bodyPr>
          <a:lstStyle/>
          <a:p>
            <a:r>
              <a:rPr lang="cs-CZ" dirty="0"/>
              <a:t>Pozvánky</a:t>
            </a:r>
          </a:p>
          <a:p>
            <a:r>
              <a:rPr lang="cs-CZ" dirty="0"/>
              <a:t>Ceny</a:t>
            </a:r>
          </a:p>
          <a:p>
            <a:r>
              <a:rPr lang="cs-CZ" dirty="0" err="1"/>
              <a:t>Flash</a:t>
            </a:r>
            <a:r>
              <a:rPr lang="cs-CZ" dirty="0"/>
              <a:t> disk</a:t>
            </a:r>
          </a:p>
          <a:p>
            <a:r>
              <a:rPr lang="cs-CZ" dirty="0"/>
              <a:t>Propisky</a:t>
            </a:r>
          </a:p>
          <a:p>
            <a:r>
              <a:rPr lang="cs-CZ" dirty="0"/>
              <a:t>Bloky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F74279-E694-CEB1-ED9A-ADBEBAEB7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000" y="32457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3349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5A7701-A1C8-9BA8-896C-0FD010FA5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510164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E84D589-DB78-4C65-8F05-D57F4BA62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Obrázek 18" descr="Obsah obrázku budova, oranžová, stavba, sklad&#10;&#10;Popis byl vytvořen automaticky">
            <a:extLst>
              <a:ext uri="{FF2B5EF4-FFF2-40B4-BE49-F238E27FC236}">
                <a16:creationId xmlns:a16="http://schemas.microsoft.com/office/drawing/2014/main" id="{2FEC9E01-658C-17DD-D911-E6173D8CF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9" b="31352"/>
          <a:stretch/>
        </p:blipFill>
        <p:spPr>
          <a:xfrm>
            <a:off x="20" y="-2345"/>
            <a:ext cx="9143979" cy="6860346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D95569A-A6F5-AE8B-C932-A75707CD6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93341" y="1247985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39970">
                <a:schemeClr val="accent1">
                  <a:lumMod val="60000"/>
                  <a:lumOff val="40000"/>
                  <a:alpha val="72000"/>
                </a:schemeClr>
              </a:gs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3E8A8F-6158-1DB4-E55A-2DE1582F2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529" y="2230671"/>
            <a:ext cx="3546940" cy="14070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</a:rPr>
              <a:t>Prohlídka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staveb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Obrázek 14" descr="Obsah obrázku obloha, venku, tráva, silnice&#10;&#10;Popis byl vytvořen automaticky">
            <a:extLst>
              <a:ext uri="{FF2B5EF4-FFF2-40B4-BE49-F238E27FC236}">
                <a16:creationId xmlns:a16="http://schemas.microsoft.com/office/drawing/2014/main" id="{AADE2189-1546-46DD-D3C9-0BF99F32E6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24" b="7251"/>
          <a:stretch/>
        </p:blipFill>
        <p:spPr>
          <a:xfrm>
            <a:off x="9144001" y="-2346"/>
            <a:ext cx="3048000" cy="2268729"/>
          </a:xfrm>
          <a:prstGeom prst="rect">
            <a:avLst/>
          </a:prstGeom>
        </p:spPr>
      </p:pic>
      <p:pic>
        <p:nvPicPr>
          <p:cNvPr id="13" name="Obrázek 12" descr="Obsah obrázku venku, obloha, strom, střecha&#10;&#10;Popis byl vytvořen automaticky">
            <a:extLst>
              <a:ext uri="{FF2B5EF4-FFF2-40B4-BE49-F238E27FC236}">
                <a16:creationId xmlns:a16="http://schemas.microsoft.com/office/drawing/2014/main" id="{0915D254-EDC7-F294-5366-67CFB98C3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0" b="24780"/>
          <a:stretch/>
        </p:blipFill>
        <p:spPr>
          <a:xfrm>
            <a:off x="9144000" y="4541940"/>
            <a:ext cx="3048000" cy="2323399"/>
          </a:xfrm>
          <a:prstGeom prst="rect">
            <a:avLst/>
          </a:prstGeom>
        </p:spPr>
      </p:pic>
      <p:pic>
        <p:nvPicPr>
          <p:cNvPr id="23" name="Obrázek 22" descr="Obsah obrázku text, dřevěné&#10;&#10;Popis byl vytvořen automaticky">
            <a:extLst>
              <a:ext uri="{FF2B5EF4-FFF2-40B4-BE49-F238E27FC236}">
                <a16:creationId xmlns:a16="http://schemas.microsoft.com/office/drawing/2014/main" id="{99B4B72A-1DCC-FA80-7734-9111509816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99"/>
          <a:stretch/>
        </p:blipFill>
        <p:spPr>
          <a:xfrm>
            <a:off x="9144000" y="2266383"/>
            <a:ext cx="3048000" cy="2279942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96D9A43-199C-50A4-AC98-1012F4B2F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86422" y="3951426"/>
            <a:ext cx="971155" cy="0"/>
          </a:xfrm>
          <a:prstGeom prst="line">
            <a:avLst/>
          </a:prstGeom>
          <a:ln w="317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4517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Obrázek 34" descr="Obsah obrázku budova, obloha, venku, území&#10;&#10;Popis byl vytvořen automaticky">
            <a:extLst>
              <a:ext uri="{FF2B5EF4-FFF2-40B4-BE49-F238E27FC236}">
                <a16:creationId xmlns:a16="http://schemas.microsoft.com/office/drawing/2014/main" id="{755D42A0-61EB-7477-959E-FE97941614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2" b="21533"/>
          <a:stretch/>
        </p:blipFill>
        <p:spPr>
          <a:xfrm>
            <a:off x="-6" y="-8975"/>
            <a:ext cx="9143996" cy="6876932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335F2975-249D-6F97-5484-4DCADE1B5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854927"/>
            <a:ext cx="9143996" cy="5008056"/>
          </a:xfrm>
          <a:prstGeom prst="rect">
            <a:avLst/>
          </a:prstGeom>
          <a:gradFill>
            <a:gsLst>
              <a:gs pos="20000">
                <a:schemeClr val="accent1">
                  <a:lumMod val="60000"/>
                  <a:lumOff val="40000"/>
                  <a:alpha val="0"/>
                </a:schemeClr>
              </a:gs>
              <a:gs pos="95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6" name="Freeform: Shape 105">
            <a:extLst>
              <a:ext uri="{FF2B5EF4-FFF2-40B4-BE49-F238E27FC236}">
                <a16:creationId xmlns:a16="http://schemas.microsoft.com/office/drawing/2014/main" id="{9F09869E-642E-F0B7-BC6F-158C12A05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93341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3E8A8F-6158-1DB4-E55A-2DE1582F2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845" y="2286001"/>
            <a:ext cx="3890929" cy="13769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/>
              <a:t>Prohlídka</a:t>
            </a:r>
            <a:r>
              <a:rPr lang="en-US" dirty="0"/>
              <a:t> </a:t>
            </a:r>
            <a:r>
              <a:rPr lang="en-US" dirty="0" err="1"/>
              <a:t>staveb</a:t>
            </a:r>
            <a:endParaRPr lang="en-US" dirty="0"/>
          </a:p>
        </p:txBody>
      </p:sp>
      <p:pic>
        <p:nvPicPr>
          <p:cNvPr id="39" name="Obrázek 38" descr="Obsah obrázku tráva, obloha, venku, cestování&#10;&#10;Popis byl vytvořen automaticky">
            <a:extLst>
              <a:ext uri="{FF2B5EF4-FFF2-40B4-BE49-F238E27FC236}">
                <a16:creationId xmlns:a16="http://schemas.microsoft.com/office/drawing/2014/main" id="{9B9BF633-45FE-5445-1ED9-F30615A2D8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4" b="2669"/>
          <a:stretch/>
        </p:blipFill>
        <p:spPr>
          <a:xfrm>
            <a:off x="9144004" y="1578"/>
            <a:ext cx="3048001" cy="3427429"/>
          </a:xfrm>
          <a:prstGeom prst="rect">
            <a:avLst/>
          </a:prstGeom>
        </p:spPr>
      </p:pic>
      <p:pic>
        <p:nvPicPr>
          <p:cNvPr id="42" name="Obrázek 41" descr="Obsah obrázku interiér, budova, v řadě za sebou, několik&#10;&#10;Popis byl vytvořen automaticky">
            <a:extLst>
              <a:ext uri="{FF2B5EF4-FFF2-40B4-BE49-F238E27FC236}">
                <a16:creationId xmlns:a16="http://schemas.microsoft.com/office/drawing/2014/main" id="{47D8E3B6-9DCE-593B-6246-4E5EC42366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3160"/>
          <a:stretch/>
        </p:blipFill>
        <p:spPr>
          <a:xfrm>
            <a:off x="9143998" y="3428213"/>
            <a:ext cx="3048001" cy="3439751"/>
          </a:xfrm>
          <a:prstGeom prst="rect">
            <a:avLst/>
          </a:prstGeom>
        </p:spPr>
      </p:pic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A9F53AE4-45E3-6179-14AF-01A64BF35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86422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851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diagram&#10;&#10;Popis byl vytvořen automaticky">
            <a:extLst>
              <a:ext uri="{FF2B5EF4-FFF2-40B4-BE49-F238E27FC236}">
                <a16:creationId xmlns:a16="http://schemas.microsoft.com/office/drawing/2014/main" id="{EAF0772B-4B41-50C9-DD90-934D8EABBB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0" r="1" b="8650"/>
          <a:stretch/>
        </p:blipFill>
        <p:spPr>
          <a:xfrm>
            <a:off x="20" y="10"/>
            <a:ext cx="6095980" cy="685641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A3C1309-6746-738B-1344-198FEB9C6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2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94000">
                <a:schemeClr val="accent1">
                  <a:lumMod val="60000"/>
                  <a:lumOff val="40000"/>
                </a:schemeClr>
              </a:gs>
              <a:gs pos="42000">
                <a:schemeClr val="accent1">
                  <a:lumMod val="60000"/>
                  <a:lumOff val="40000"/>
                  <a:alpha val="9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330E69-599F-CFE9-B2E5-043237D30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192" y="2286001"/>
            <a:ext cx="3853981" cy="13674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Arial Narrow" panose="020B0606020202030204" pitchFamily="34" charset="0"/>
              </a:rPr>
              <a:t>Směrnice</a:t>
            </a:r>
            <a:endParaRPr lang="en-US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8FA67B1-C4DF-1A3B-07F2-7B9DC04B34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3" r="-2" b="10013"/>
          <a:stretch/>
        </p:blipFill>
        <p:spPr>
          <a:xfrm>
            <a:off x="6096000" y="1571"/>
            <a:ext cx="6096000" cy="685642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3807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9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11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13">
            <a:extLst>
              <a:ext uri="{FF2B5EF4-FFF2-40B4-BE49-F238E27FC236}">
                <a16:creationId xmlns:a16="http://schemas.microsoft.com/office/drawing/2014/main" id="{736ACF6A-FC06-4E10-819E-2E7BC6978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9" cy="6858000"/>
          </a:xfrm>
          <a:prstGeom prst="rect">
            <a:avLst/>
          </a:prstGeom>
          <a:gradFill>
            <a:gsLst>
              <a:gs pos="20000">
                <a:schemeClr val="accent1">
                  <a:lumMod val="60000"/>
                  <a:lumOff val="40000"/>
                  <a:alpha val="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17">
            <a:extLst>
              <a:ext uri="{FF2B5EF4-FFF2-40B4-BE49-F238E27FC236}">
                <a16:creationId xmlns:a16="http://schemas.microsoft.com/office/drawing/2014/main" id="{778AB34B-DF7D-CE16-AB75-10642A817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341" y="1247985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E4B61F-3A5C-F2E1-277D-81B33FC67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62" y="2285999"/>
            <a:ext cx="3936275" cy="13769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latin typeface="Arial Narrow" panose="020B0606020202030204" pitchFamily="34" charset="0"/>
              </a:rPr>
              <a:t>Článek</a:t>
            </a:r>
            <a:r>
              <a:rPr lang="en-US" dirty="0">
                <a:latin typeface="Arial Narrow" panose="020B0606020202030204" pitchFamily="34" charset="0"/>
              </a:rPr>
              <a:t> do </a:t>
            </a:r>
            <a:r>
              <a:rPr lang="en-US" dirty="0" err="1">
                <a:latin typeface="Arial Narrow" panose="020B0606020202030204" pitchFamily="34" charset="0"/>
              </a:rPr>
              <a:t>novin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BAC06A54-A59B-881E-1E22-77CF60D44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374"/>
          <a:stretch/>
        </p:blipFill>
        <p:spPr>
          <a:xfrm>
            <a:off x="6096000" y="-2357"/>
            <a:ext cx="6096000" cy="68580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B406242-D8AF-ECAE-058A-D2702DB89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489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C91F066-AC2F-D517-9B57-1AAEB853F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47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B96CAC-5A33-8303-9C73-1B3220A5D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2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DC957E-FCB6-554A-ED6C-32F35E6D6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9" y="2211977"/>
            <a:ext cx="3535679" cy="14509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/>
              <a:t>navigal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454BE46-239F-BB50-4643-61FF5943B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836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červená&#10;&#10;Popis byl vytvořen automaticky">
            <a:extLst>
              <a:ext uri="{FF2B5EF4-FFF2-40B4-BE49-F238E27FC236}">
                <a16:creationId xmlns:a16="http://schemas.microsoft.com/office/drawing/2014/main" id="{5B150B99-475E-7B71-83AF-2525D1E4B7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6492"/>
          <a:stretch/>
        </p:blipFill>
        <p:spPr>
          <a:xfrm>
            <a:off x="20" y="10"/>
            <a:ext cx="6095980" cy="68564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036A73F-E819-AE46-35BD-61ECBFA200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0" r="30475" b="-1"/>
          <a:stretch/>
        </p:blipFill>
        <p:spPr>
          <a:xfrm>
            <a:off x="6096000" y="1571"/>
            <a:ext cx="6096000" cy="685642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6052BD80-5BBC-A51B-B92B-B20733A3D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878826"/>
            <a:ext cx="12191999" cy="2979173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7" name="Freeform: Shape 56">
            <a:extLst>
              <a:ext uri="{FF2B5EF4-FFF2-40B4-BE49-F238E27FC236}">
                <a16:creationId xmlns:a16="http://schemas.microsoft.com/office/drawing/2014/main" id="{FE2CF981-9EBE-C1C6-CC66-97A624D72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225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C563B-8B9C-B686-BC36-DE060E1F1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106" y="2286001"/>
            <a:ext cx="3853981" cy="13766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/>
              <a:t>pokladna</a:t>
            </a:r>
            <a:endParaRPr lang="en-US" dirty="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5337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8E887D9-3568-633B-8AA4-D24E82CB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5335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8816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9F55FD1-95FA-98DA-84AA-145D29A53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logo&#10;&#10;Popis byl vytvořen automaticky">
            <a:extLst>
              <a:ext uri="{FF2B5EF4-FFF2-40B4-BE49-F238E27FC236}">
                <a16:creationId xmlns:a16="http://schemas.microsoft.com/office/drawing/2014/main" id="{812CA76E-5490-0413-D95A-55AB12750B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" b="3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AC9EE06-57AF-0FF5-450C-2A606C23B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375140"/>
            <a:ext cx="12192000" cy="448838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61814">
                <a:schemeClr val="accent1">
                  <a:lumMod val="60000"/>
                  <a:lumOff val="40000"/>
                  <a:alpha val="89000"/>
                </a:schemeClr>
              </a:gs>
              <a:gs pos="94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C69E47-BB17-BF0B-42A5-68D5CB61B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404558"/>
            <a:ext cx="7355457" cy="15601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Zhodnocení</a:t>
            </a:r>
            <a:r>
              <a:rPr lang="en-US" dirty="0"/>
              <a:t> </a:t>
            </a:r>
            <a:r>
              <a:rPr lang="en-US" dirty="0" err="1"/>
              <a:t>studentem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6825" y="529252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0064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184DF83-39E6-4BDC-9E23-17F25AB44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DC1022-7C60-4127-49B6-B43DFDD7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604" y="2330964"/>
            <a:ext cx="4395755" cy="1141004"/>
          </a:xfrm>
        </p:spPr>
        <p:txBody>
          <a:bodyPr>
            <a:normAutofit/>
          </a:bodyPr>
          <a:lstStyle/>
          <a:p>
            <a:r>
              <a:rPr lang="cs-CZ" dirty="0"/>
              <a:t>CBCZ </a:t>
            </a:r>
            <a:r>
              <a:rPr lang="cs-CZ" dirty="0" err="1"/>
              <a:t>group</a:t>
            </a:r>
            <a:r>
              <a:rPr lang="cs-CZ" dirty="0"/>
              <a:t> a. s. 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77437DDB-37ED-2FE0-C667-46BFF68E2D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7" r="19150" b="1"/>
          <a:stretch/>
        </p:blipFill>
        <p:spPr>
          <a:xfrm>
            <a:off x="1" y="10"/>
            <a:ext cx="3054626" cy="344052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D2BDE73-7A14-D23A-D4DC-0F82177AC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r="16961" b="4"/>
          <a:stretch/>
        </p:blipFill>
        <p:spPr>
          <a:xfrm>
            <a:off x="3050176" y="10"/>
            <a:ext cx="3045823" cy="3440526"/>
          </a:xfrm>
          <a:prstGeom prst="rect">
            <a:avLst/>
          </a:prstGeom>
        </p:spPr>
      </p:pic>
      <p:pic>
        <p:nvPicPr>
          <p:cNvPr id="17" name="Obrázek 16" descr="Obsah obrázku strom, venku&#10;&#10;Popis byl vytvořen automaticky">
            <a:extLst>
              <a:ext uri="{FF2B5EF4-FFF2-40B4-BE49-F238E27FC236}">
                <a16:creationId xmlns:a16="http://schemas.microsoft.com/office/drawing/2014/main" id="{32BE3FB6-A6B0-364A-9845-D8610601FF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0" r="7735"/>
          <a:stretch/>
        </p:blipFill>
        <p:spPr>
          <a:xfrm>
            <a:off x="20" y="3429000"/>
            <a:ext cx="6095980" cy="344053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02E1699-0830-EE28-6BA6-C87CE22D3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3229317"/>
            <a:ext cx="6096000" cy="3640219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56D4CC-D21A-D416-3547-4E2C57971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1604" y="3618502"/>
            <a:ext cx="4219149" cy="3810000"/>
          </a:xfrm>
        </p:spPr>
        <p:txBody>
          <a:bodyPr>
            <a:normAutofit/>
          </a:bodyPr>
          <a:lstStyle/>
          <a:p>
            <a:r>
              <a:rPr lang="cs-CZ" dirty="0">
                <a:latin typeface="Arial Narrow" panose="020B0606020202030204" pitchFamily="34" charset="0"/>
              </a:rPr>
              <a:t>Železniční, zabezpečovací, dopravní a pozemní stavitelství</a:t>
            </a:r>
          </a:p>
          <a:p>
            <a:r>
              <a:rPr lang="cs-CZ" dirty="0">
                <a:latin typeface="Arial Narrow" panose="020B0606020202030204" pitchFamily="34" charset="0"/>
              </a:rPr>
              <a:t>Hotelnictví a development</a:t>
            </a:r>
          </a:p>
          <a:p>
            <a:r>
              <a:rPr lang="cs-CZ" dirty="0">
                <a:latin typeface="Arial Narrow" panose="020B0606020202030204" pitchFamily="34" charset="0"/>
              </a:rPr>
              <a:t>Elektroinstalace a fotovoltaika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A9BE0136-6A9C-6354-924C-16273884B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867" y="865560"/>
            <a:ext cx="3614265" cy="131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329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8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FC6F8EF8-DB86-BC7F-35DC-B66F068FC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2">
            <a:extLst>
              <a:ext uri="{FF2B5EF4-FFF2-40B4-BE49-F238E27FC236}">
                <a16:creationId xmlns:a16="http://schemas.microsoft.com/office/drawing/2014/main" id="{AE8D53AF-D358-3E3C-CBA8-2D44533BB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17342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84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9A8106-EF9D-3CE8-5285-326CA0610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972" y="2052734"/>
            <a:ext cx="3614057" cy="15986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</a:rPr>
              <a:t>Děkuji</a:t>
            </a:r>
            <a:r>
              <a:rPr lang="en-US" dirty="0">
                <a:solidFill>
                  <a:srgbClr val="000000"/>
                </a:solidFill>
              </a:rPr>
              <a:t> za </a:t>
            </a:r>
            <a:r>
              <a:rPr lang="en-US" dirty="0" err="1">
                <a:solidFill>
                  <a:srgbClr val="000000"/>
                </a:solidFill>
              </a:rPr>
              <a:t>pozornost</a:t>
            </a:r>
            <a:r>
              <a:rPr lang="en-US" dirty="0">
                <a:solidFill>
                  <a:srgbClr val="000000"/>
                </a:solidFill>
              </a:rPr>
              <a:t>!</a:t>
            </a:r>
          </a:p>
        </p:txBody>
      </p:sp>
      <p:cxnSp>
        <p:nvCxnSpPr>
          <p:cNvPr id="21" name="Straight Connector 14">
            <a:extLst>
              <a:ext uri="{FF2B5EF4-FFF2-40B4-BE49-F238E27FC236}">
                <a16:creationId xmlns:a16="http://schemas.microsoft.com/office/drawing/2014/main" id="{A48FFDED-D19A-5971-9E62-D66F69A8F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0423" y="3951426"/>
            <a:ext cx="971155" cy="0"/>
          </a:xfrm>
          <a:prstGeom prst="line">
            <a:avLst/>
          </a:prstGeom>
          <a:ln w="317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6537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0E355FE1-3961-EEEE-B857-64D6A7F97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2415BF-9FC1-B0A6-4699-B8CDF9DA3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793376"/>
            <a:ext cx="4318747" cy="1111624"/>
          </a:xfrm>
        </p:spPr>
        <p:txBody>
          <a:bodyPr>
            <a:normAutofit/>
          </a:bodyPr>
          <a:lstStyle/>
          <a:p>
            <a:r>
              <a:rPr lang="cs-CZ" dirty="0"/>
              <a:t>CBCZ </a:t>
            </a:r>
            <a:r>
              <a:rPr lang="cs-CZ" dirty="0" err="1"/>
              <a:t>group</a:t>
            </a:r>
            <a:r>
              <a:rPr lang="cs-CZ" dirty="0"/>
              <a:t> a. s. 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7EBE4D3A-391A-6E8E-7745-58E334E60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37234"/>
            <a:ext cx="6095999" cy="312031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23ABB2-D6A4-5E74-689C-06C018799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85997"/>
            <a:ext cx="4191000" cy="3890965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 Narrow" panose="020B0606020202030204" pitchFamily="34" charset="0"/>
              </a:rPr>
              <a:t>EDIKT a. s. </a:t>
            </a:r>
          </a:p>
          <a:p>
            <a:r>
              <a:rPr lang="cs-CZ" b="1" dirty="0" err="1">
                <a:latin typeface="Arial Narrow" panose="020B0606020202030204" pitchFamily="34" charset="0"/>
              </a:rPr>
              <a:t>EPLcond</a:t>
            </a:r>
            <a:r>
              <a:rPr lang="cs-CZ" b="1" dirty="0">
                <a:latin typeface="Arial Narrow" panose="020B0606020202030204" pitchFamily="34" charset="0"/>
              </a:rPr>
              <a:t> a. s. </a:t>
            </a:r>
          </a:p>
          <a:p>
            <a:r>
              <a:rPr lang="cs-CZ" b="1" dirty="0">
                <a:latin typeface="Arial Narrow" panose="020B0606020202030204" pitchFamily="34" charset="0"/>
              </a:rPr>
              <a:t>CBEU gastro </a:t>
            </a:r>
            <a:r>
              <a:rPr lang="en-US" b="1" dirty="0">
                <a:latin typeface="Arial Narrow" panose="020B0606020202030204" pitchFamily="34" charset="0"/>
              </a:rPr>
              <a:t>&amp;</a:t>
            </a:r>
            <a:r>
              <a:rPr lang="cs-CZ" b="1" dirty="0">
                <a:latin typeface="Arial Narrow" panose="020B0606020202030204" pitchFamily="34" charset="0"/>
              </a:rPr>
              <a:t> </a:t>
            </a:r>
            <a:r>
              <a:rPr lang="cs-CZ" b="1" dirty="0" err="1">
                <a:latin typeface="Arial Narrow" panose="020B0606020202030204" pitchFamily="34" charset="0"/>
              </a:rPr>
              <a:t>hotels</a:t>
            </a:r>
            <a:r>
              <a:rPr lang="cs-CZ" b="1" dirty="0">
                <a:latin typeface="Arial Narrow" panose="020B0606020202030204" pitchFamily="34" charset="0"/>
              </a:rPr>
              <a:t> s. r. o. </a:t>
            </a:r>
          </a:p>
          <a:p>
            <a:r>
              <a:rPr lang="cs-CZ" b="1" dirty="0" err="1">
                <a:latin typeface="Arial Narrow" panose="020B0606020202030204" pitchFamily="34" charset="0"/>
              </a:rPr>
              <a:t>Belaka</a:t>
            </a:r>
            <a:r>
              <a:rPr lang="cs-CZ" b="1" dirty="0">
                <a:latin typeface="Arial Narrow" panose="020B0606020202030204" pitchFamily="34" charset="0"/>
              </a:rPr>
              <a:t> </a:t>
            </a:r>
            <a:r>
              <a:rPr lang="cs-CZ" b="1" dirty="0" err="1">
                <a:latin typeface="Arial Narrow" panose="020B0606020202030204" pitchFamily="34" charset="0"/>
              </a:rPr>
              <a:t>Company</a:t>
            </a:r>
            <a:r>
              <a:rPr lang="cs-CZ" b="1" dirty="0">
                <a:latin typeface="Arial Narrow" panose="020B0606020202030204" pitchFamily="34" charset="0"/>
              </a:rPr>
              <a:t> s. r. o. </a:t>
            </a:r>
          </a:p>
          <a:p>
            <a:r>
              <a:rPr lang="cs-CZ" b="1" dirty="0">
                <a:latin typeface="Arial Narrow" panose="020B0606020202030204" pitchFamily="34" charset="0"/>
              </a:rPr>
              <a:t>CBCZ Technology s. r. o.</a:t>
            </a:r>
          </a:p>
          <a:p>
            <a:r>
              <a:rPr lang="cs-CZ" b="1" dirty="0">
                <a:latin typeface="Arial Narrow" panose="020B0606020202030204" pitchFamily="34" charset="0"/>
              </a:rPr>
              <a:t>E-</a:t>
            </a:r>
            <a:r>
              <a:rPr lang="cs-CZ" b="1" dirty="0" err="1">
                <a:latin typeface="Arial Narrow" panose="020B0606020202030204" pitchFamily="34" charset="0"/>
              </a:rPr>
              <a:t>railconstruct</a:t>
            </a:r>
            <a:r>
              <a:rPr lang="cs-CZ" b="1" dirty="0">
                <a:latin typeface="Arial Narrow" panose="020B0606020202030204" pitchFamily="34" charset="0"/>
              </a:rPr>
              <a:t> s. r. o. </a:t>
            </a:r>
          </a:p>
          <a:p>
            <a:r>
              <a:rPr lang="cs-CZ" b="1" dirty="0">
                <a:latin typeface="Arial Narrow" panose="020B0606020202030204" pitchFamily="34" charset="0"/>
              </a:rPr>
              <a:t>SILETI CZ s. r. o. </a:t>
            </a:r>
          </a:p>
          <a:p>
            <a:r>
              <a:rPr lang="cs-CZ" b="1" dirty="0">
                <a:latin typeface="Arial Narrow" panose="020B0606020202030204" pitchFamily="34" charset="0"/>
              </a:rPr>
              <a:t>GW </a:t>
            </a:r>
            <a:r>
              <a:rPr lang="cs-CZ" b="1" dirty="0" err="1">
                <a:latin typeface="Arial Narrow" panose="020B0606020202030204" pitchFamily="34" charset="0"/>
              </a:rPr>
              <a:t>Cargo</a:t>
            </a:r>
            <a:r>
              <a:rPr lang="cs-CZ" b="1" dirty="0">
                <a:latin typeface="Arial Narrow" panose="020B0606020202030204" pitchFamily="34" charset="0"/>
              </a:rPr>
              <a:t> s. r. o.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C9A17A-B49E-B659-F4EA-7ED602557F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1" r="10631" b="4"/>
          <a:stretch/>
        </p:blipFill>
        <p:spPr>
          <a:xfrm>
            <a:off x="6095640" y="-5"/>
            <a:ext cx="3048000" cy="343669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AC22096-34AB-EEAC-821A-894C5A6C34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7" r="37305" b="9"/>
          <a:stretch/>
        </p:blipFill>
        <p:spPr>
          <a:xfrm>
            <a:off x="6095640" y="3431325"/>
            <a:ext cx="3048000" cy="3426681"/>
          </a:xfrm>
          <a:prstGeom prst="rect">
            <a:avLst/>
          </a:prstGeom>
        </p:spPr>
      </p:pic>
      <p:pic>
        <p:nvPicPr>
          <p:cNvPr id="7" name="Obrázek 6" descr="Obsah obrázku text, obloha, venku, silnice&#10;&#10;Popis byl vytvořen automaticky">
            <a:extLst>
              <a:ext uri="{FF2B5EF4-FFF2-40B4-BE49-F238E27FC236}">
                <a16:creationId xmlns:a16="http://schemas.microsoft.com/office/drawing/2014/main" id="{D1ABDB87-C967-E6D5-65C9-37528EEAD6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0" r="16682" b="4"/>
          <a:stretch/>
        </p:blipFill>
        <p:spPr>
          <a:xfrm>
            <a:off x="9144649" y="-5"/>
            <a:ext cx="3048000" cy="343669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DC8F79A-D3BC-B9F1-F0AD-45A8B156C5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9" r="25847"/>
          <a:stretch/>
        </p:blipFill>
        <p:spPr>
          <a:xfrm>
            <a:off x="9144649" y="3431325"/>
            <a:ext cx="3048000" cy="342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403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5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138936B-2C9D-D9F8-BA8F-FC6DF91989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882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9374B02-5ECB-E258-6E01-9B99BA21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7" b="3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82FBC59-33E6-C91D-693C-FE3EF1BC01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3" r="23970" b="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39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184DF83-39E6-4BDC-9E23-17F25AB44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59FFDA-7DD0-93D4-6CC5-8FA8A0703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246" y="762001"/>
            <a:ext cx="4242400" cy="1141004"/>
          </a:xfrm>
        </p:spPr>
        <p:txBody>
          <a:bodyPr>
            <a:normAutofit/>
          </a:bodyPr>
          <a:lstStyle/>
          <a:p>
            <a:r>
              <a:rPr lang="cs-CZ" dirty="0"/>
              <a:t>Inzeráty</a:t>
            </a:r>
          </a:p>
        </p:txBody>
      </p:sp>
      <p:pic>
        <p:nvPicPr>
          <p:cNvPr id="5" name="Obrázek 4" descr="Obsah obrázku území, venku, přeprava, bagr&#10;&#10;Popis byl vytvořen automaticky">
            <a:extLst>
              <a:ext uri="{FF2B5EF4-FFF2-40B4-BE49-F238E27FC236}">
                <a16:creationId xmlns:a16="http://schemas.microsoft.com/office/drawing/2014/main" id="{6A4A935C-DCFC-73A7-7E99-B6935A7A53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8"/>
          <a:stretch/>
        </p:blipFill>
        <p:spPr>
          <a:xfrm>
            <a:off x="20" y="10"/>
            <a:ext cx="6095980" cy="3440526"/>
          </a:xfrm>
          <a:prstGeom prst="rect">
            <a:avLst/>
          </a:prstGeom>
        </p:spPr>
      </p:pic>
      <p:pic>
        <p:nvPicPr>
          <p:cNvPr id="7" name="Obrázek 6" descr="Obsah obrázku náklaďák, obloha, území, venku&#10;&#10;Popis byl vytvořen automaticky">
            <a:extLst>
              <a:ext uri="{FF2B5EF4-FFF2-40B4-BE49-F238E27FC236}">
                <a16:creationId xmlns:a16="http://schemas.microsoft.com/office/drawing/2014/main" id="{5796537A-B571-6FE0-854F-EF1E711A78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7"/>
          <a:stretch/>
        </p:blipFill>
        <p:spPr>
          <a:xfrm>
            <a:off x="20" y="3429000"/>
            <a:ext cx="6095980" cy="34405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02E1699-0830-EE28-6BA6-C87CE22D3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3229317"/>
            <a:ext cx="6096000" cy="3640219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243E9E-610B-DD51-7D71-B3D715AD7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8168" y="2286000"/>
            <a:ext cx="4205849" cy="3810000"/>
          </a:xfrm>
        </p:spPr>
        <p:txBody>
          <a:bodyPr>
            <a:normAutofit/>
          </a:bodyPr>
          <a:lstStyle/>
          <a:p>
            <a:r>
              <a:rPr lang="cs-CZ" dirty="0"/>
              <a:t>INPIXIO</a:t>
            </a:r>
          </a:p>
          <a:p>
            <a:r>
              <a:rPr lang="cs-CZ" dirty="0"/>
              <a:t>PHOTOPEA</a:t>
            </a:r>
          </a:p>
          <a:p>
            <a:r>
              <a:rPr lang="cs-CZ" dirty="0" err="1"/>
              <a:t>CorelDRAW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4498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8E9D7B4-B303-418D-82A2-7990FD75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Obrázek 17" descr="Obsah obrázku text, přeprava, bagr&#10;&#10;Popis byl vytvořen automaticky">
            <a:extLst>
              <a:ext uri="{FF2B5EF4-FFF2-40B4-BE49-F238E27FC236}">
                <a16:creationId xmlns:a16="http://schemas.microsoft.com/office/drawing/2014/main" id="{09F96BC0-52D7-C934-41E3-CA087C203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59" y="0"/>
            <a:ext cx="4891156" cy="6858000"/>
          </a:xfrm>
          <a:prstGeom prst="rect">
            <a:avLst/>
          </a:prstGeom>
        </p:spPr>
      </p:pic>
      <p:pic>
        <p:nvPicPr>
          <p:cNvPr id="20" name="Obrázek 19" descr="Obsah obrázku Webové stránky&#10;&#10;Popis byl vytvořen automaticky">
            <a:extLst>
              <a:ext uri="{FF2B5EF4-FFF2-40B4-BE49-F238E27FC236}">
                <a16:creationId xmlns:a16="http://schemas.microsoft.com/office/drawing/2014/main" id="{AAC403CD-A2FD-7DD6-C9D9-BBFD4276D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89" y="0"/>
            <a:ext cx="482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998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Obrázek 20" descr="Obsah obrázku interiér, strop, osoba, lidé&#10;&#10;Popis byl vytvořen automaticky">
            <a:extLst>
              <a:ext uri="{FF2B5EF4-FFF2-40B4-BE49-F238E27FC236}">
                <a16:creationId xmlns:a16="http://schemas.microsoft.com/office/drawing/2014/main" id="{0501B6FD-5A4A-1BE8-D44B-6BB7E4251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9" b="24793"/>
          <a:stretch/>
        </p:blipFill>
        <p:spPr>
          <a:xfrm>
            <a:off x="20" y="1578"/>
            <a:ext cx="6095980" cy="3427429"/>
          </a:xfrm>
          <a:prstGeom prst="rect">
            <a:avLst/>
          </a:prstGeom>
        </p:spPr>
      </p:pic>
      <p:pic>
        <p:nvPicPr>
          <p:cNvPr id="27" name="Obrázek 26" descr="Obsah obrázku elektronika, obvod&#10;&#10;Popis byl vytvořen automaticky">
            <a:extLst>
              <a:ext uri="{FF2B5EF4-FFF2-40B4-BE49-F238E27FC236}">
                <a16:creationId xmlns:a16="http://schemas.microsoft.com/office/drawing/2014/main" id="{83508640-2486-5C83-6CF7-A51C0BFE7E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5" b="30005"/>
          <a:stretch/>
        </p:blipFill>
        <p:spPr>
          <a:xfrm>
            <a:off x="20" y="3428213"/>
            <a:ext cx="6095980" cy="3439751"/>
          </a:xfrm>
          <a:prstGeom prst="rect">
            <a:avLst/>
          </a:prstGeom>
        </p:spPr>
      </p:pic>
      <p:pic>
        <p:nvPicPr>
          <p:cNvPr id="29" name="Obrázek 28" descr="Obsah obrázku text, stůl, konferenční místnost, jídelní stůl&#10;&#10;Popis byl vytvořen automaticky">
            <a:extLst>
              <a:ext uri="{FF2B5EF4-FFF2-40B4-BE49-F238E27FC236}">
                <a16:creationId xmlns:a16="http://schemas.microsoft.com/office/drawing/2014/main" id="{C55A6868-F3E7-C929-5A33-F2B442A4F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2"/>
          <a:stretch/>
        </p:blipFill>
        <p:spPr>
          <a:xfrm>
            <a:off x="6096000" y="-4986"/>
            <a:ext cx="6096000" cy="6867964"/>
          </a:xfrm>
          <a:prstGeom prst="rect">
            <a:avLst/>
          </a:prstGeom>
        </p:spPr>
      </p:pic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2D503BFE-7617-E8FE-5597-975CDFE49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65342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3D2136F-E6AC-E83D-5993-A2E929AB5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9945" y="2286001"/>
            <a:ext cx="3678621" cy="13769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</a:rPr>
              <a:t>Prezentace</a:t>
            </a:r>
            <a:r>
              <a:rPr lang="en-US" dirty="0">
                <a:solidFill>
                  <a:srgbClr val="000000"/>
                </a:solidFill>
              </a:rPr>
              <a:t> pro </a:t>
            </a:r>
            <a:r>
              <a:rPr lang="en-US" dirty="0" err="1">
                <a:solidFill>
                  <a:srgbClr val="000000"/>
                </a:solidFill>
              </a:rPr>
              <a:t>školy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3507486-3B37-019B-18F9-2ABC817CA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8423" y="3951426"/>
            <a:ext cx="971155" cy="0"/>
          </a:xfrm>
          <a:prstGeom prst="line">
            <a:avLst/>
          </a:prstGeom>
          <a:ln w="317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1582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80228E6-18B1-B562-27EA-5DCA23F08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342" y="1245304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7A6B61C-15F7-9D13-6F40-5500D0A3F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368" y="2194879"/>
            <a:ext cx="3814854" cy="14594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</a:rPr>
              <a:t>Výběr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kandidáta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Zástupný obsah 10" descr="Obsah obrázku text&#10;&#10;Popis byl vytvořen automaticky">
            <a:extLst>
              <a:ext uri="{FF2B5EF4-FFF2-40B4-BE49-F238E27FC236}">
                <a16:creationId xmlns:a16="http://schemas.microsoft.com/office/drawing/2014/main" id="{15263145-6914-7CB1-0996-B9219B1B2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47" y="756961"/>
            <a:ext cx="4107180" cy="5334001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C627FBB-F6B5-B421-7967-9DE1D453E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572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klipart&#10;&#10;Popis byl vytvořen automaticky">
            <a:extLst>
              <a:ext uri="{FF2B5EF4-FFF2-40B4-BE49-F238E27FC236}">
                <a16:creationId xmlns:a16="http://schemas.microsoft.com/office/drawing/2014/main" id="{1ACA165E-AC46-3BC7-BC4D-0026C975B8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" b="15407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F0586C3-A19F-D214-ABDE-30AD5B666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17342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8984AD-7984-0E48-822C-849222296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161" y="2211978"/>
            <a:ext cx="3535679" cy="1425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/>
              <a:t>kurzy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0423" y="395468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591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fterglowVTI">
  <a:themeElements>
    <a:clrScheme name="AnalogousFromLightSeedLeftStep">
      <a:dk1>
        <a:srgbClr val="000000"/>
      </a:dk1>
      <a:lt1>
        <a:srgbClr val="FFFFFF"/>
      </a:lt1>
      <a:dk2>
        <a:srgbClr val="312441"/>
      </a:dk2>
      <a:lt2>
        <a:srgbClr val="E2E8E4"/>
      </a:lt2>
      <a:accent1>
        <a:srgbClr val="CA93BB"/>
      </a:accent1>
      <a:accent2>
        <a:srgbClr val="B57BBE"/>
      </a:accent2>
      <a:accent3>
        <a:srgbClr val="AB93CA"/>
      </a:accent3>
      <a:accent4>
        <a:srgbClr val="7C7BBE"/>
      </a:accent4>
      <a:accent5>
        <a:srgbClr val="8FA5C8"/>
      </a:accent5>
      <a:accent6>
        <a:srgbClr val="75ABB7"/>
      </a:accent6>
      <a:hlink>
        <a:srgbClr val="568E65"/>
      </a:hlink>
      <a:folHlink>
        <a:srgbClr val="7F7F7F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glowVTI" id="{804DBEB7-1920-4C72-A0CB-091339F1875F}" vid="{D4C59F5A-9ECA-4C96-BDFD-0606A75324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137</Words>
  <Application>Microsoft Office PowerPoint</Application>
  <PresentationFormat>Širokoúhlá obrazovka</PresentationFormat>
  <Paragraphs>38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6" baseType="lpstr">
      <vt:lpstr>Arial</vt:lpstr>
      <vt:lpstr>Arial Narrow</vt:lpstr>
      <vt:lpstr>Calibri</vt:lpstr>
      <vt:lpstr>Trade Gothic Next Cond</vt:lpstr>
      <vt:lpstr>Trade Gothic Next Light</vt:lpstr>
      <vt:lpstr>AfterglowVTI</vt:lpstr>
      <vt:lpstr>Semestrální praxe  LS 2023</vt:lpstr>
      <vt:lpstr>CBCZ group a. s. </vt:lpstr>
      <vt:lpstr>CBCZ group a. s. </vt:lpstr>
      <vt:lpstr>Prezentace aplikace PowerPoint</vt:lpstr>
      <vt:lpstr>Inzeráty</vt:lpstr>
      <vt:lpstr>Prezentace aplikace PowerPoint</vt:lpstr>
      <vt:lpstr>Prezentace pro školy</vt:lpstr>
      <vt:lpstr>Výběr kandidáta</vt:lpstr>
      <vt:lpstr>kurzy</vt:lpstr>
      <vt:lpstr>odměňování</vt:lpstr>
      <vt:lpstr>chatbot</vt:lpstr>
      <vt:lpstr>Podílení se na akcích </vt:lpstr>
      <vt:lpstr>Prohlídka staveb</vt:lpstr>
      <vt:lpstr>Prohlídka staveb</vt:lpstr>
      <vt:lpstr>Směrnice</vt:lpstr>
      <vt:lpstr>Článek do novin</vt:lpstr>
      <vt:lpstr>navigal</vt:lpstr>
      <vt:lpstr>pokladna</vt:lpstr>
      <vt:lpstr>Zhodnocení studentem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Semestrální praxe  LS 2023</dc:title>
  <dc:creator>Kateřina</dc:creator>
  <cp:lastModifiedBy>Kateřina</cp:lastModifiedBy>
  <cp:revision>3</cp:revision>
  <dcterms:created xsi:type="dcterms:W3CDTF">2023-05-11T12:31:19Z</dcterms:created>
  <dcterms:modified xsi:type="dcterms:W3CDTF">2023-05-11T17:41:44Z</dcterms:modified>
</cp:coreProperties>
</file>