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17"/>
  </p:notesMasterIdLst>
  <p:sldIdLst>
    <p:sldId id="256" r:id="rId2"/>
    <p:sldId id="273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9" r:id="rId11"/>
    <p:sldId id="272" r:id="rId12"/>
    <p:sldId id="268" r:id="rId13"/>
    <p:sldId id="274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2"/>
    <p:restoredTop sz="87017" autoAdjust="0"/>
  </p:normalViewPr>
  <p:slideViewPr>
    <p:cSldViewPr snapToGrid="0">
      <p:cViewPr varScale="1">
        <p:scale>
          <a:sx n="109" d="100"/>
          <a:sy n="109" d="100"/>
        </p:scale>
        <p:origin x="1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2E5C82-4802-4D9B-9835-D4073E4EB48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07D884-C3BF-4945-AE6C-10CDC846859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100" b="1" noProof="0" dirty="0"/>
            <a:t>Metody sběru dat</a:t>
          </a:r>
        </a:p>
        <a:p>
          <a:pPr>
            <a:lnSpc>
              <a:spcPct val="100000"/>
            </a:lnSpc>
          </a:pPr>
          <a:r>
            <a:rPr lang="cs-CZ" sz="1200" noProof="0" dirty="0"/>
            <a:t>- Polostrukturovaný rozhovor      - Pozorování</a:t>
          </a:r>
        </a:p>
        <a:p>
          <a:pPr>
            <a:lnSpc>
              <a:spcPct val="100000"/>
            </a:lnSpc>
          </a:pPr>
          <a:r>
            <a:rPr lang="cs-CZ" sz="1200" noProof="0" dirty="0"/>
            <a:t>- Analýza dokumentů</a:t>
          </a:r>
          <a:endParaRPr lang="cs-CZ" sz="1200" b="1" noProof="0" dirty="0"/>
        </a:p>
      </dgm:t>
    </dgm:pt>
    <dgm:pt modelId="{C561F711-DAE4-4839-9E2D-77F8319BA1CA}" type="parTrans" cxnId="{8E80DCE4-A62F-411A-B377-F0F2D87174F5}">
      <dgm:prSet/>
      <dgm:spPr/>
      <dgm:t>
        <a:bodyPr/>
        <a:lstStyle/>
        <a:p>
          <a:endParaRPr lang="en-US"/>
        </a:p>
      </dgm:t>
    </dgm:pt>
    <dgm:pt modelId="{8275C9A8-4FE1-4999-BD23-C862F7F9DFC5}" type="sibTrans" cxnId="{8E80DCE4-A62F-411A-B377-F0F2D87174F5}">
      <dgm:prSet/>
      <dgm:spPr/>
      <dgm:t>
        <a:bodyPr/>
        <a:lstStyle/>
        <a:p>
          <a:endParaRPr lang="en-US"/>
        </a:p>
      </dgm:t>
    </dgm:pt>
    <dgm:pt modelId="{B6995BB2-9847-3D4D-A271-E0E61F662B0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100" b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Univers Light"/>
              <a:ea typeface="+mn-ea"/>
              <a:cs typeface="+mn-cs"/>
            </a:rPr>
            <a:t>Metoda</a:t>
          </a:r>
          <a:r>
            <a:rPr lang="cs-CZ" sz="2100" b="1" kern="1200" noProof="0" dirty="0"/>
            <a:t> </a:t>
          </a:r>
          <a:r>
            <a:rPr lang="cs-CZ" sz="2100" b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Univers Light"/>
              <a:ea typeface="+mn-ea"/>
              <a:cs typeface="+mn-cs"/>
            </a:rPr>
            <a:t>generalizace</a:t>
          </a:r>
        </a:p>
      </dgm:t>
    </dgm:pt>
    <dgm:pt modelId="{E9937820-1A2A-7041-BD65-2669991BB452}" type="parTrans" cxnId="{73074964-F039-FC4F-B523-28DFA8D2DA75}">
      <dgm:prSet/>
      <dgm:spPr/>
      <dgm:t>
        <a:bodyPr/>
        <a:lstStyle/>
        <a:p>
          <a:endParaRPr lang="cs-CZ"/>
        </a:p>
      </dgm:t>
    </dgm:pt>
    <dgm:pt modelId="{C251CC1F-3385-1D42-9CE8-F0B88A94E675}" type="sibTrans" cxnId="{73074964-F039-FC4F-B523-28DFA8D2DA75}">
      <dgm:prSet/>
      <dgm:spPr/>
      <dgm:t>
        <a:bodyPr/>
        <a:lstStyle/>
        <a:p>
          <a:endParaRPr lang="cs-CZ"/>
        </a:p>
      </dgm:t>
    </dgm:pt>
    <dgm:pt modelId="{227C3950-F257-4834-B13F-F917E5ECF7C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100" b="1" noProof="0" dirty="0"/>
            <a:t>Metody výzkumu</a:t>
          </a:r>
        </a:p>
        <a:p>
          <a:pPr>
            <a:lnSpc>
              <a:spcPct val="100000"/>
            </a:lnSpc>
          </a:pPr>
          <a:r>
            <a:rPr lang="cs-CZ" sz="1200" dirty="0"/>
            <a:t>- SWOT analýza                         - </a:t>
          </a:r>
          <a:r>
            <a:rPr lang="cs-CZ" sz="1200" dirty="0" err="1"/>
            <a:t>Porterův</a:t>
          </a:r>
          <a:r>
            <a:rPr lang="cs-CZ" sz="1200" dirty="0"/>
            <a:t> model pěti sil </a:t>
          </a:r>
        </a:p>
        <a:p>
          <a:pPr>
            <a:lnSpc>
              <a:spcPct val="100000"/>
            </a:lnSpc>
          </a:pPr>
          <a:r>
            <a:rPr lang="cs-CZ" sz="1200" dirty="0"/>
            <a:t>- Deskriptivní analýza                 - PEST analýza </a:t>
          </a:r>
          <a:endParaRPr lang="cs-CZ" sz="1200" b="1" noProof="0" dirty="0"/>
        </a:p>
      </dgm:t>
    </dgm:pt>
    <dgm:pt modelId="{DECAFEA2-026A-495A-9299-A6F91EA2B530}" type="sibTrans" cxnId="{09D527C2-04A7-4A14-856B-994A1C03DDB9}">
      <dgm:prSet/>
      <dgm:spPr/>
      <dgm:t>
        <a:bodyPr/>
        <a:lstStyle/>
        <a:p>
          <a:endParaRPr lang="en-US"/>
        </a:p>
      </dgm:t>
    </dgm:pt>
    <dgm:pt modelId="{F1E2E8CD-A85E-4743-8CFC-C51CACDD2E3D}" type="parTrans" cxnId="{09D527C2-04A7-4A14-856B-994A1C03DDB9}">
      <dgm:prSet/>
      <dgm:spPr/>
      <dgm:t>
        <a:bodyPr/>
        <a:lstStyle/>
        <a:p>
          <a:endParaRPr lang="en-US"/>
        </a:p>
      </dgm:t>
    </dgm:pt>
    <dgm:pt modelId="{FD5D2807-417C-495E-BEC0-66375BB04BAC}" type="pres">
      <dgm:prSet presAssocID="{A72E5C82-4802-4D9B-9835-D4073E4EB48E}" presName="root" presStyleCnt="0">
        <dgm:presLayoutVars>
          <dgm:dir/>
          <dgm:resizeHandles val="exact"/>
        </dgm:presLayoutVars>
      </dgm:prSet>
      <dgm:spPr/>
    </dgm:pt>
    <dgm:pt modelId="{08572D62-0280-4EFA-93D8-FAC8EE46215C}" type="pres">
      <dgm:prSet presAssocID="{9D07D884-C3BF-4945-AE6C-10CDC8468590}" presName="compNode" presStyleCnt="0"/>
      <dgm:spPr/>
    </dgm:pt>
    <dgm:pt modelId="{56DCA5E8-1D75-43E0-9C55-BE3E20AFE4B3}" type="pres">
      <dgm:prSet presAssocID="{9D07D884-C3BF-4945-AE6C-10CDC8468590}" presName="bgRect" presStyleLbl="bgShp" presStyleIdx="0" presStyleCnt="3" custFlipVert="1" custScaleY="164219" custLinFactNeighborX="-677" custLinFactNeighborY="5345"/>
      <dgm:spPr/>
    </dgm:pt>
    <dgm:pt modelId="{CB25291F-6BCA-4DC4-97C6-7465B4661E9B}" type="pres">
      <dgm:prSet presAssocID="{9D07D884-C3BF-4945-AE6C-10CDC8468590}" presName="iconRect" presStyleLbl="node1" presStyleIdx="0" presStyleCnt="3" custScaleX="130007" custScaleY="129876" custLinFactNeighborX="-6584" custLinFactNeighborY="18644"/>
      <dgm:spPr>
        <a:blipFill>
          <a:blip xmlns:r="http://schemas.openxmlformats.org/officeDocument/2006/relationships" r:embed="rId1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17278805-E67C-4A41-AF74-41B6DD7B6B33}" type="pres">
      <dgm:prSet presAssocID="{9D07D884-C3BF-4945-AE6C-10CDC8468590}" presName="spaceRect" presStyleCnt="0"/>
      <dgm:spPr/>
    </dgm:pt>
    <dgm:pt modelId="{116AA311-2C51-4666-8520-59B431F8A23A}" type="pres">
      <dgm:prSet presAssocID="{9D07D884-C3BF-4945-AE6C-10CDC8468590}" presName="parTx" presStyleLbl="revTx" presStyleIdx="0" presStyleCnt="3" custScaleY="100997">
        <dgm:presLayoutVars>
          <dgm:chMax val="0"/>
          <dgm:chPref val="0"/>
        </dgm:presLayoutVars>
      </dgm:prSet>
      <dgm:spPr/>
    </dgm:pt>
    <dgm:pt modelId="{F7F46F9C-036C-4A27-A048-98EDCB76A3A8}" type="pres">
      <dgm:prSet presAssocID="{8275C9A8-4FE1-4999-BD23-C862F7F9DFC5}" presName="sibTrans" presStyleCnt="0"/>
      <dgm:spPr/>
    </dgm:pt>
    <dgm:pt modelId="{46AEEB5F-122B-42BB-B7E1-5852C65524FF}" type="pres">
      <dgm:prSet presAssocID="{227C3950-F257-4834-B13F-F917E5ECF7CA}" presName="compNode" presStyleCnt="0"/>
      <dgm:spPr/>
    </dgm:pt>
    <dgm:pt modelId="{C22E1B00-0EE2-4C99-9EC0-98B6C878F2FA}" type="pres">
      <dgm:prSet presAssocID="{227C3950-F257-4834-B13F-F917E5ECF7CA}" presName="bgRect" presStyleLbl="bgShp" presStyleIdx="1" presStyleCnt="3" custScaleY="135325" custLinFactNeighborY="-2373"/>
      <dgm:spPr/>
    </dgm:pt>
    <dgm:pt modelId="{1066A468-A8E7-43C2-84A1-3D9F08AD8760}" type="pres">
      <dgm:prSet presAssocID="{227C3950-F257-4834-B13F-F917E5ECF7CA}" presName="iconRect" presStyleLbl="node1" presStyleIdx="1" presStyleCnt="3" custScaleX="130007" custScaleY="129750" custLinFactNeighborX="-9298" custLinFactNeighborY="-12879"/>
      <dgm:spPr>
        <a:blipFill>
          <a:blip xmlns:r="http://schemas.openxmlformats.org/officeDocument/2006/relationships"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aker"/>
        </a:ext>
      </dgm:extLst>
    </dgm:pt>
    <dgm:pt modelId="{7153F454-B845-403B-855B-B4C1B77750E0}" type="pres">
      <dgm:prSet presAssocID="{227C3950-F257-4834-B13F-F917E5ECF7CA}" presName="spaceRect" presStyleCnt="0"/>
      <dgm:spPr/>
    </dgm:pt>
    <dgm:pt modelId="{7C691532-A133-4333-BA9F-BC5CDE1C6323}" type="pres">
      <dgm:prSet presAssocID="{227C3950-F257-4834-B13F-F917E5ECF7CA}" presName="parTx" presStyleLbl="revTx" presStyleIdx="1" presStyleCnt="3" custLinFactNeighborX="605" custLinFactNeighborY="-7188">
        <dgm:presLayoutVars>
          <dgm:chMax val="0"/>
          <dgm:chPref val="0"/>
        </dgm:presLayoutVars>
      </dgm:prSet>
      <dgm:spPr/>
    </dgm:pt>
    <dgm:pt modelId="{38F1A9D8-24D1-494A-B9F4-B5B1DA4A09A9}" type="pres">
      <dgm:prSet presAssocID="{DECAFEA2-026A-495A-9299-A6F91EA2B530}" presName="sibTrans" presStyleCnt="0"/>
      <dgm:spPr/>
    </dgm:pt>
    <dgm:pt modelId="{A387E4F1-F1C8-9443-BC5B-15C7086385AB}" type="pres">
      <dgm:prSet presAssocID="{B6995BB2-9847-3D4D-A271-E0E61F662B0F}" presName="compNode" presStyleCnt="0"/>
      <dgm:spPr/>
    </dgm:pt>
    <dgm:pt modelId="{7FEFEFDD-7EE2-6641-989F-047B8647FF3D}" type="pres">
      <dgm:prSet presAssocID="{B6995BB2-9847-3D4D-A271-E0E61F662B0F}" presName="bgRect" presStyleLbl="bgShp" presStyleIdx="2" presStyleCnt="3" custScaleY="150361" custLinFactNeighborY="1460"/>
      <dgm:spPr/>
    </dgm:pt>
    <dgm:pt modelId="{08A95614-6212-9D4D-8D2E-845394D9BB51}" type="pres">
      <dgm:prSet presAssocID="{B6995BB2-9847-3D4D-A271-E0E61F662B0F}" presName="iconRect" presStyleLbl="node1" presStyleIdx="2" presStyleCnt="3" custScaleX="130007" custScaleY="129876"/>
      <dgm:spPr>
        <a:blipFill rotWithShape="1">
          <a:blip xmlns:r="http://schemas.openxmlformats.org/officeDocument/2006/relationships"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D72A71D5-2996-3446-B13E-E6E5CBBD58CA}" type="pres">
      <dgm:prSet presAssocID="{B6995BB2-9847-3D4D-A271-E0E61F662B0F}" presName="spaceRect" presStyleCnt="0"/>
      <dgm:spPr/>
    </dgm:pt>
    <dgm:pt modelId="{831F457C-C678-3E4F-9053-21ADF1F960B0}" type="pres">
      <dgm:prSet presAssocID="{B6995BB2-9847-3D4D-A271-E0E61F662B0F}" presName="parTx" presStyleLbl="revTx" presStyleIdx="2" presStyleCnt="3" custScaleY="99913" custLinFactNeighborX="562" custLinFactNeighborY="-8481">
        <dgm:presLayoutVars>
          <dgm:chMax val="0"/>
          <dgm:chPref val="0"/>
        </dgm:presLayoutVars>
      </dgm:prSet>
      <dgm:spPr/>
    </dgm:pt>
  </dgm:ptLst>
  <dgm:cxnLst>
    <dgm:cxn modelId="{92FA4009-7515-40F1-BCE9-7D1996B71B05}" type="presOf" srcId="{A72E5C82-4802-4D9B-9835-D4073E4EB48E}" destId="{FD5D2807-417C-495E-BEC0-66375BB04BAC}" srcOrd="0" destOrd="0" presId="urn:microsoft.com/office/officeart/2018/2/layout/IconVerticalSolidList"/>
    <dgm:cxn modelId="{73554A15-3B74-4880-8787-E67A560EE836}" type="presOf" srcId="{227C3950-F257-4834-B13F-F917E5ECF7CA}" destId="{7C691532-A133-4333-BA9F-BC5CDE1C6323}" srcOrd="0" destOrd="0" presId="urn:microsoft.com/office/officeart/2018/2/layout/IconVerticalSolidList"/>
    <dgm:cxn modelId="{73074964-F039-FC4F-B523-28DFA8D2DA75}" srcId="{A72E5C82-4802-4D9B-9835-D4073E4EB48E}" destId="{B6995BB2-9847-3D4D-A271-E0E61F662B0F}" srcOrd="2" destOrd="0" parTransId="{E9937820-1A2A-7041-BD65-2669991BB452}" sibTransId="{C251CC1F-3385-1D42-9CE8-F0B88A94E675}"/>
    <dgm:cxn modelId="{39AF8579-4940-48B0-9FB4-762D88CF94F0}" type="presOf" srcId="{9D07D884-C3BF-4945-AE6C-10CDC8468590}" destId="{116AA311-2C51-4666-8520-59B431F8A23A}" srcOrd="0" destOrd="0" presId="urn:microsoft.com/office/officeart/2018/2/layout/IconVerticalSolidList"/>
    <dgm:cxn modelId="{B2F7F288-6268-DD4C-9323-FB9A7E839E16}" type="presOf" srcId="{B6995BB2-9847-3D4D-A271-E0E61F662B0F}" destId="{831F457C-C678-3E4F-9053-21ADF1F960B0}" srcOrd="0" destOrd="0" presId="urn:microsoft.com/office/officeart/2018/2/layout/IconVerticalSolidList"/>
    <dgm:cxn modelId="{09D527C2-04A7-4A14-856B-994A1C03DDB9}" srcId="{A72E5C82-4802-4D9B-9835-D4073E4EB48E}" destId="{227C3950-F257-4834-B13F-F917E5ECF7CA}" srcOrd="1" destOrd="0" parTransId="{F1E2E8CD-A85E-4743-8CFC-C51CACDD2E3D}" sibTransId="{DECAFEA2-026A-495A-9299-A6F91EA2B530}"/>
    <dgm:cxn modelId="{8E80DCE4-A62F-411A-B377-F0F2D87174F5}" srcId="{A72E5C82-4802-4D9B-9835-D4073E4EB48E}" destId="{9D07D884-C3BF-4945-AE6C-10CDC8468590}" srcOrd="0" destOrd="0" parTransId="{C561F711-DAE4-4839-9E2D-77F8319BA1CA}" sibTransId="{8275C9A8-4FE1-4999-BD23-C862F7F9DFC5}"/>
    <dgm:cxn modelId="{C1E50A1E-131D-4DEF-A870-C0558323D651}" type="presParOf" srcId="{FD5D2807-417C-495E-BEC0-66375BB04BAC}" destId="{08572D62-0280-4EFA-93D8-FAC8EE46215C}" srcOrd="0" destOrd="0" presId="urn:microsoft.com/office/officeart/2018/2/layout/IconVerticalSolidList"/>
    <dgm:cxn modelId="{2383D0F7-5BF6-4378-B525-C207CB817390}" type="presParOf" srcId="{08572D62-0280-4EFA-93D8-FAC8EE46215C}" destId="{56DCA5E8-1D75-43E0-9C55-BE3E20AFE4B3}" srcOrd="0" destOrd="0" presId="urn:microsoft.com/office/officeart/2018/2/layout/IconVerticalSolidList"/>
    <dgm:cxn modelId="{863F02BF-F394-4076-B3EA-DB25AB3BC412}" type="presParOf" srcId="{08572D62-0280-4EFA-93D8-FAC8EE46215C}" destId="{CB25291F-6BCA-4DC4-97C6-7465B4661E9B}" srcOrd="1" destOrd="0" presId="urn:microsoft.com/office/officeart/2018/2/layout/IconVerticalSolidList"/>
    <dgm:cxn modelId="{7FE14CB1-218B-431D-B14E-323228B8D379}" type="presParOf" srcId="{08572D62-0280-4EFA-93D8-FAC8EE46215C}" destId="{17278805-E67C-4A41-AF74-41B6DD7B6B33}" srcOrd="2" destOrd="0" presId="urn:microsoft.com/office/officeart/2018/2/layout/IconVerticalSolidList"/>
    <dgm:cxn modelId="{B988101D-6475-4AE8-9EF3-4FB0EB65E2F3}" type="presParOf" srcId="{08572D62-0280-4EFA-93D8-FAC8EE46215C}" destId="{116AA311-2C51-4666-8520-59B431F8A23A}" srcOrd="3" destOrd="0" presId="urn:microsoft.com/office/officeart/2018/2/layout/IconVerticalSolidList"/>
    <dgm:cxn modelId="{666F8EBC-21EE-4363-B9AF-ACBCE59BFD29}" type="presParOf" srcId="{FD5D2807-417C-495E-BEC0-66375BB04BAC}" destId="{F7F46F9C-036C-4A27-A048-98EDCB76A3A8}" srcOrd="1" destOrd="0" presId="urn:microsoft.com/office/officeart/2018/2/layout/IconVerticalSolidList"/>
    <dgm:cxn modelId="{4FFDF883-B7E5-459D-90DB-2C56DA815338}" type="presParOf" srcId="{FD5D2807-417C-495E-BEC0-66375BB04BAC}" destId="{46AEEB5F-122B-42BB-B7E1-5852C65524FF}" srcOrd="2" destOrd="0" presId="urn:microsoft.com/office/officeart/2018/2/layout/IconVerticalSolidList"/>
    <dgm:cxn modelId="{DE3E0311-9CF6-47E2-8F95-6B2D50BEFAB6}" type="presParOf" srcId="{46AEEB5F-122B-42BB-B7E1-5852C65524FF}" destId="{C22E1B00-0EE2-4C99-9EC0-98B6C878F2FA}" srcOrd="0" destOrd="0" presId="urn:microsoft.com/office/officeart/2018/2/layout/IconVerticalSolidList"/>
    <dgm:cxn modelId="{7FA95D47-D562-4AA6-9CDE-B9F3A4E469B3}" type="presParOf" srcId="{46AEEB5F-122B-42BB-B7E1-5852C65524FF}" destId="{1066A468-A8E7-43C2-84A1-3D9F08AD8760}" srcOrd="1" destOrd="0" presId="urn:microsoft.com/office/officeart/2018/2/layout/IconVerticalSolidList"/>
    <dgm:cxn modelId="{5A0D1D26-205C-4CA7-A5A8-95292B65FE18}" type="presParOf" srcId="{46AEEB5F-122B-42BB-B7E1-5852C65524FF}" destId="{7153F454-B845-403B-855B-B4C1B77750E0}" srcOrd="2" destOrd="0" presId="urn:microsoft.com/office/officeart/2018/2/layout/IconVerticalSolidList"/>
    <dgm:cxn modelId="{BE74CF3E-7673-4D1D-AF60-78E2D4B2C8F1}" type="presParOf" srcId="{46AEEB5F-122B-42BB-B7E1-5852C65524FF}" destId="{7C691532-A133-4333-BA9F-BC5CDE1C6323}" srcOrd="3" destOrd="0" presId="urn:microsoft.com/office/officeart/2018/2/layout/IconVerticalSolidList"/>
    <dgm:cxn modelId="{4D44841C-9FA1-C14D-86F1-849778E7B9B3}" type="presParOf" srcId="{FD5D2807-417C-495E-BEC0-66375BB04BAC}" destId="{38F1A9D8-24D1-494A-B9F4-B5B1DA4A09A9}" srcOrd="3" destOrd="0" presId="urn:microsoft.com/office/officeart/2018/2/layout/IconVerticalSolidList"/>
    <dgm:cxn modelId="{AFCC8C76-9105-274D-9F02-CFEF3DB7C888}" type="presParOf" srcId="{FD5D2807-417C-495E-BEC0-66375BB04BAC}" destId="{A387E4F1-F1C8-9443-BC5B-15C7086385AB}" srcOrd="4" destOrd="0" presId="urn:microsoft.com/office/officeart/2018/2/layout/IconVerticalSolidList"/>
    <dgm:cxn modelId="{1C7E10E7-DCA1-B64E-933A-D0BD23F1D5DD}" type="presParOf" srcId="{A387E4F1-F1C8-9443-BC5B-15C7086385AB}" destId="{7FEFEFDD-7EE2-6641-989F-047B8647FF3D}" srcOrd="0" destOrd="0" presId="urn:microsoft.com/office/officeart/2018/2/layout/IconVerticalSolidList"/>
    <dgm:cxn modelId="{EA9D5BA2-353A-744E-AC10-97E6ECA57A4E}" type="presParOf" srcId="{A387E4F1-F1C8-9443-BC5B-15C7086385AB}" destId="{08A95614-6212-9D4D-8D2E-845394D9BB51}" srcOrd="1" destOrd="0" presId="urn:microsoft.com/office/officeart/2018/2/layout/IconVerticalSolidList"/>
    <dgm:cxn modelId="{5741570F-1C53-AF4D-A0BC-B97B2031F0DE}" type="presParOf" srcId="{A387E4F1-F1C8-9443-BC5B-15C7086385AB}" destId="{D72A71D5-2996-3446-B13E-E6E5CBBD58CA}" srcOrd="2" destOrd="0" presId="urn:microsoft.com/office/officeart/2018/2/layout/IconVerticalSolidList"/>
    <dgm:cxn modelId="{272043FD-3431-AC46-887F-C46BC12E5C69}" type="presParOf" srcId="{A387E4F1-F1C8-9443-BC5B-15C7086385AB}" destId="{831F457C-C678-3E4F-9053-21ADF1F960B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CA5E8-1D75-43E0-9C55-BE3E20AFE4B3}">
      <dsp:nvSpPr>
        <dsp:cNvPr id="0" name=""/>
        <dsp:cNvSpPr/>
      </dsp:nvSpPr>
      <dsp:spPr>
        <a:xfrm flipV="1">
          <a:off x="0" y="404666"/>
          <a:ext cx="6522775" cy="13821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5291F-6BCA-4DC4-97C6-7465B4661E9B}">
      <dsp:nvSpPr>
        <dsp:cNvPr id="0" name=""/>
        <dsp:cNvSpPr/>
      </dsp:nvSpPr>
      <dsp:spPr>
        <a:xfrm>
          <a:off x="153572" y="836451"/>
          <a:ext cx="608398" cy="601198"/>
        </a:xfrm>
        <a:prstGeom prst="rect">
          <a:avLst/>
        </a:prstGeom>
        <a:blipFill>
          <a:blip xmlns:r="http://schemas.openxmlformats.org/officeDocument/2006/relationships" r:embed="rId1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AA311-2C51-4666-8520-59B431F8A23A}">
      <dsp:nvSpPr>
        <dsp:cNvPr id="0" name=""/>
        <dsp:cNvSpPr/>
      </dsp:nvSpPr>
      <dsp:spPr>
        <a:xfrm>
          <a:off x="977165" y="624938"/>
          <a:ext cx="5451867" cy="1010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18" tIns="105918" rIns="105918" bIns="10591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noProof="0" dirty="0"/>
            <a:t>Metody sběru dat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noProof="0" dirty="0"/>
            <a:t>- Polostrukturovaný rozhovor      - Pozorování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noProof="0" dirty="0"/>
            <a:t>- Analýza dokumentů</a:t>
          </a:r>
          <a:endParaRPr lang="cs-CZ" sz="1200" b="1" kern="1200" noProof="0" dirty="0"/>
        </a:p>
      </dsp:txBody>
      <dsp:txXfrm>
        <a:off x="977165" y="624938"/>
        <a:ext cx="5451867" cy="1010777"/>
      </dsp:txXfrm>
    </dsp:sp>
    <dsp:sp modelId="{C22E1B00-0EE2-4C99-9EC0-98B6C878F2FA}">
      <dsp:nvSpPr>
        <dsp:cNvPr id="0" name=""/>
        <dsp:cNvSpPr/>
      </dsp:nvSpPr>
      <dsp:spPr>
        <a:xfrm>
          <a:off x="0" y="1972258"/>
          <a:ext cx="6522775" cy="11389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6A468-A8E7-43C2-84A1-3D9F08AD8760}">
      <dsp:nvSpPr>
        <dsp:cNvPr id="0" name=""/>
        <dsp:cNvSpPr/>
      </dsp:nvSpPr>
      <dsp:spPr>
        <a:xfrm>
          <a:off x="140871" y="2201780"/>
          <a:ext cx="608398" cy="600614"/>
        </a:xfrm>
        <a:prstGeom prst="rect">
          <a:avLst/>
        </a:prstGeom>
        <a:blipFill>
          <a:blip xmlns:r="http://schemas.openxmlformats.org/officeDocument/2006/relationships"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91532-A133-4333-BA9F-BC5CDE1C6323}">
      <dsp:nvSpPr>
        <dsp:cNvPr id="0" name=""/>
        <dsp:cNvSpPr/>
      </dsp:nvSpPr>
      <dsp:spPr>
        <a:xfrm>
          <a:off x="1010149" y="2068885"/>
          <a:ext cx="5451867" cy="1001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010" tIns="106010" rIns="106010" bIns="1060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noProof="0" dirty="0"/>
            <a:t>Metody výzkumu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- SWOT analýza                         - </a:t>
          </a:r>
          <a:r>
            <a:rPr lang="cs-CZ" sz="1200" kern="1200" dirty="0" err="1"/>
            <a:t>Porterův</a:t>
          </a:r>
          <a:r>
            <a:rPr lang="cs-CZ" sz="1200" kern="1200" dirty="0"/>
            <a:t> model pěti sil 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- Deskriptivní analýza                 - PEST analýza </a:t>
          </a:r>
          <a:endParaRPr lang="cs-CZ" sz="1200" b="1" kern="1200" noProof="0" dirty="0"/>
        </a:p>
      </dsp:txBody>
      <dsp:txXfrm>
        <a:off x="1010149" y="2068885"/>
        <a:ext cx="5451867" cy="1001671"/>
      </dsp:txXfrm>
    </dsp:sp>
    <dsp:sp modelId="{7FEFEFDD-7EE2-6641-989F-047B8647FF3D}">
      <dsp:nvSpPr>
        <dsp:cNvPr id="0" name=""/>
        <dsp:cNvSpPr/>
      </dsp:nvSpPr>
      <dsp:spPr>
        <a:xfrm>
          <a:off x="0" y="3405262"/>
          <a:ext cx="6522775" cy="1265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95614-6212-9D4D-8D2E-845394D9BB51}">
      <dsp:nvSpPr>
        <dsp:cNvPr id="0" name=""/>
        <dsp:cNvSpPr/>
      </dsp:nvSpPr>
      <dsp:spPr>
        <a:xfrm>
          <a:off x="184383" y="3725124"/>
          <a:ext cx="608398" cy="601198"/>
        </a:xfrm>
        <a:prstGeom prst="rect">
          <a:avLst/>
        </a:prstGeom>
        <a:blipFill rotWithShape="1">
          <a:blip xmlns:r="http://schemas.openxmlformats.org/officeDocument/2006/relationships"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F457C-C678-3E4F-9053-21ADF1F960B0}">
      <dsp:nvSpPr>
        <dsp:cNvPr id="0" name=""/>
        <dsp:cNvSpPr/>
      </dsp:nvSpPr>
      <dsp:spPr>
        <a:xfrm>
          <a:off x="1007831" y="3520461"/>
          <a:ext cx="5456547" cy="99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18" tIns="105918" rIns="105918" bIns="10591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Univers Light"/>
              <a:ea typeface="+mn-ea"/>
              <a:cs typeface="+mn-cs"/>
            </a:rPr>
            <a:t>Metoda</a:t>
          </a:r>
          <a:r>
            <a:rPr lang="cs-CZ" sz="2100" b="1" kern="1200" noProof="0" dirty="0"/>
            <a:t> </a:t>
          </a:r>
          <a:r>
            <a:rPr lang="cs-CZ" sz="2100" b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Univers Light"/>
              <a:ea typeface="+mn-ea"/>
              <a:cs typeface="+mn-cs"/>
            </a:rPr>
            <a:t>generalizace</a:t>
          </a:r>
        </a:p>
      </dsp:txBody>
      <dsp:txXfrm>
        <a:off x="1007831" y="3520461"/>
        <a:ext cx="5456547" cy="999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7BEC4-CCF2-49C7-9D8E-EC81AC6BB22C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EA87-2DD9-4008-B61E-97722601B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3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DOPLNIT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7EA87-2DD9-4008-B61E-97722601BF1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057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7EA87-2DD9-4008-B61E-97722601BF1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157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7EA87-2DD9-4008-B61E-97722601BF1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396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DOPLNIT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7EA87-2DD9-4008-B61E-97722601BF1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118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24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3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93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3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5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75C70-697A-2E76-3FE5-80457FFE8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744" y="1589296"/>
            <a:ext cx="6052379" cy="2401795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cs-CZ" sz="2000" b="1" dirty="0">
                <a:latin typeface="TimesNewRomanPSMT"/>
              </a:rPr>
              <a:t>OPTIMALIZACE ORGANIZAČNÍ STRUKTURY S OHLEDEM NA ZVÝŠENÍ KONKURENCESCHOPNOSTI V SEKTORU SLUŽEB</a:t>
            </a:r>
            <a:br>
              <a:rPr lang="cs-CZ" sz="1600" dirty="0"/>
            </a:br>
            <a:br>
              <a:rPr lang="cs-CZ" sz="1500"/>
            </a:br>
            <a:br>
              <a:rPr lang="cs-CZ" sz="1400" b="1" dirty="0"/>
            </a:br>
            <a:r>
              <a:rPr lang="cs-CZ" sz="1400" b="1" dirty="0"/>
              <a:t>Ústav podnikové strategie</a:t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5C8969-053C-0B71-C372-241A92486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2958" y="4918296"/>
            <a:ext cx="3200400" cy="1285733"/>
          </a:xfrm>
        </p:spPr>
        <p:txBody>
          <a:bodyPr anchor="t">
            <a:normAutofit/>
          </a:bodyPr>
          <a:lstStyle/>
          <a:p>
            <a:pPr algn="r">
              <a:lnSpc>
                <a:spcPct val="110000"/>
              </a:lnSpc>
            </a:pPr>
            <a:r>
              <a:rPr lang="cs-CZ" sz="1500" b="1" dirty="0"/>
              <a:t>Autor: Erik </a:t>
            </a:r>
            <a:r>
              <a:rPr lang="cs-CZ" sz="1500" b="1" dirty="0" err="1"/>
              <a:t>Časnocha</a:t>
            </a:r>
            <a:endParaRPr lang="cs-CZ" sz="1500" b="1" dirty="0"/>
          </a:p>
          <a:p>
            <a:pPr algn="r">
              <a:lnSpc>
                <a:spcPct val="110000"/>
              </a:lnSpc>
            </a:pPr>
            <a:r>
              <a:rPr lang="cs-CZ" sz="1500" b="1" dirty="0"/>
              <a:t>Vedoucí: Ing. Jaroslav </a:t>
            </a:r>
            <a:r>
              <a:rPr lang="cs-CZ" sz="1500" b="1" dirty="0" err="1"/>
              <a:t>Kollmann</a:t>
            </a:r>
            <a:endParaRPr lang="cs-CZ" sz="1500" b="1" dirty="0"/>
          </a:p>
          <a:p>
            <a:pPr algn="r">
              <a:lnSpc>
                <a:spcPct val="110000"/>
              </a:lnSpc>
            </a:pPr>
            <a:r>
              <a:rPr lang="cs-CZ" sz="1500" b="1" dirty="0"/>
              <a:t>Oponent práce: Ing. Jitka Brodská</a:t>
            </a: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id="{CFFF60A0-6470-DD3E-0809-191B83FB0F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965" y="1897084"/>
            <a:ext cx="3664079" cy="36640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27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1403F-892D-9632-27CA-EBCFA02DD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044" y="2444161"/>
            <a:ext cx="5139812" cy="2070330"/>
          </a:xfrm>
        </p:spPr>
        <p:txBody>
          <a:bodyPr anchor="b"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Výsledky obchodních zástupců </a:t>
            </a:r>
          </a:p>
        </p:txBody>
      </p:sp>
      <p:pic>
        <p:nvPicPr>
          <p:cNvPr id="4" name="Obrázek 3" descr="Obsah obrázku tabulka&#10;&#10;Popis byl vytvořen automaticky">
            <a:extLst>
              <a:ext uri="{FF2B5EF4-FFF2-40B4-BE49-F238E27FC236}">
                <a16:creationId xmlns:a16="http://schemas.microsoft.com/office/drawing/2014/main" id="{569FABF1-C863-068A-BFED-A2ABFF9C1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561" y="1898853"/>
            <a:ext cx="5782095" cy="3523098"/>
          </a:xfrm>
          <a:prstGeom prst="rect">
            <a:avLst/>
          </a:prstGeom>
          <a:noFill/>
        </p:spPr>
      </p:pic>
      <p:sp>
        <p:nvSpPr>
          <p:cNvPr id="8" name="Rámeček 7">
            <a:extLst>
              <a:ext uri="{FF2B5EF4-FFF2-40B4-BE49-F238E27FC236}">
                <a16:creationId xmlns:a16="http://schemas.microsoft.com/office/drawing/2014/main" id="{A2057B70-3136-EC36-61F9-509E370C9D00}"/>
              </a:ext>
            </a:extLst>
          </p:cNvPr>
          <p:cNvSpPr/>
          <p:nvPr/>
        </p:nvSpPr>
        <p:spPr>
          <a:xfrm>
            <a:off x="5168900" y="1790700"/>
            <a:ext cx="6019800" cy="3746500"/>
          </a:xfrm>
          <a:prstGeom prst="frame">
            <a:avLst>
              <a:gd name="adj1" fmla="val 3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2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2D34C-7070-8EB5-E230-08801086B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543231"/>
            <a:ext cx="5533080" cy="1771535"/>
          </a:xfrm>
        </p:spPr>
        <p:txBody>
          <a:bodyPr>
            <a:noAutofit/>
          </a:bodyPr>
          <a:lstStyle/>
          <a:p>
            <a:r>
              <a:rPr lang="cs-CZ" sz="3200" b="1" spc="530" dirty="0">
                <a:latin typeface="Bahnschrift" panose="020B0502040204020203" pitchFamily="34" charset="0"/>
              </a:rPr>
              <a:t>Návrh nové organizační struktury 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2767C81A-D619-CE38-1083-F61B19E09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00" y="330951"/>
            <a:ext cx="6603055" cy="6196097"/>
          </a:xfrm>
          <a:prstGeom prst="rect">
            <a:avLst/>
          </a:prstGeom>
        </p:spPr>
      </p:pic>
      <p:sp>
        <p:nvSpPr>
          <p:cNvPr id="6" name="Rámeček 5">
            <a:extLst>
              <a:ext uri="{FF2B5EF4-FFF2-40B4-BE49-F238E27FC236}">
                <a16:creationId xmlns:a16="http://schemas.microsoft.com/office/drawing/2014/main" id="{1D737AA9-A13C-C1DA-65CF-3B5448631FDC}"/>
              </a:ext>
            </a:extLst>
          </p:cNvPr>
          <p:cNvSpPr/>
          <p:nvPr/>
        </p:nvSpPr>
        <p:spPr>
          <a:xfrm>
            <a:off x="4978400" y="215900"/>
            <a:ext cx="6832600" cy="6426200"/>
          </a:xfrm>
          <a:prstGeom prst="frame">
            <a:avLst>
              <a:gd name="adj1" fmla="val 15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01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9A2A2-CCAC-8BD8-A0F7-D45F8A74A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381" y="701530"/>
            <a:ext cx="5696804" cy="1822118"/>
          </a:xfrm>
        </p:spPr>
        <p:txBody>
          <a:bodyPr anchor="ctr"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PŘÍNOS PRÁCE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C9CBC84-F0D5-F7BE-6145-63C8057F4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9413" y="1023129"/>
            <a:ext cx="6511045" cy="5641788"/>
          </a:xfrm>
        </p:spPr>
        <p:txBody>
          <a:bodyPr anchor="b"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Vliv organizační struktury na efektivitu a konkurenceschopnost podniků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Strategická analýza z pohledu efektivnosti podniku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Jak organizační struktura funguje v kontextu skutečného podniku v kontextu konkrétní firmy.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Znalosti z oblasti certifikace zařízení na filtraci vody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Potenciál na trhu se zajišťováním pitného režimu v B2B segmentu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Možnosti optimalizace organizační struktury s ohledem na zvýšení konkurenceschopnosti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Graphic 6" descr="Earth Globe Americas">
            <a:extLst>
              <a:ext uri="{FF2B5EF4-FFF2-40B4-BE49-F238E27FC236}">
                <a16:creationId xmlns:a16="http://schemas.microsoft.com/office/drawing/2014/main" id="{49CC0247-8B65-108F-07D5-AE7FA7548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381" y="2377930"/>
            <a:ext cx="3340058" cy="334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16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9A2A2-CCAC-8BD8-A0F7-D45F8A74A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380" y="701530"/>
            <a:ext cx="8787227" cy="1822118"/>
          </a:xfrm>
        </p:spPr>
        <p:txBody>
          <a:bodyPr anchor="ctr"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VÝSLEDKY VÝZKUMNÝCH OTÁZEK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C9CBC84-F0D5-F7BE-6145-63C8057F4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8596" y="2266122"/>
            <a:ext cx="6906569" cy="6347793"/>
          </a:xfrm>
        </p:spPr>
        <p:txBody>
          <a:bodyPr anchor="b"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Příčiny z hlediska potřeby optimalizace organizační struktury  byli výměna obchodního zástupce a potřeba rozšíření zaměstnaneckého týmu o dva nové obchodní zástupce, dva servisní techniky a jednu fakturantku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Změny v oblasti obchodního střediska přinesly největší přínos v oblasti konkurenceschopnosti podniku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Změny v oblasti servisního střediska přinesly největší přínos v oblasti efektivnosti podniku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Graphic 6" descr="Žárovka a ozubené kolečko se souvislou výplní">
            <a:extLst>
              <a:ext uri="{FF2B5EF4-FFF2-40B4-BE49-F238E27FC236}">
                <a16:creationId xmlns:a16="http://schemas.microsoft.com/office/drawing/2014/main" id="{49CC0247-8B65-108F-07D5-AE7FA7548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12381" y="2377930"/>
            <a:ext cx="3340058" cy="334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35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39596-6B58-A560-8863-DA534683C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026" y="346275"/>
            <a:ext cx="5710237" cy="1598023"/>
          </a:xfrm>
        </p:spPr>
        <p:txBody>
          <a:bodyPr>
            <a:normAutofit/>
          </a:bodyPr>
          <a:lstStyle/>
          <a:p>
            <a:r>
              <a:rPr lang="cs-CZ" sz="3200" b="1" spc="530" dirty="0">
                <a:latin typeface="Bahnschrift" panose="020B0502040204020203" pitchFamily="34" charset="0"/>
              </a:rPr>
              <a:t>Závěr</a:t>
            </a:r>
          </a:p>
        </p:txBody>
      </p:sp>
      <p:pic>
        <p:nvPicPr>
          <p:cNvPr id="4" name="Graphic 6" descr="Odejít">
            <a:extLst>
              <a:ext uri="{FF2B5EF4-FFF2-40B4-BE49-F238E27FC236}">
                <a16:creationId xmlns:a16="http://schemas.microsoft.com/office/drawing/2014/main" id="{37F0F931-69F7-3F1C-8FFD-D39550504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561" y="1793289"/>
            <a:ext cx="3465636" cy="346563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52AC91-B0FD-FB39-DD78-3CF4F9843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98" y="2025322"/>
            <a:ext cx="6716241" cy="3866192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Podnik se musí zaměřit na posilnění svého týmu a musí nabrat nové zaměstnance vzhledem k rychle rostoucímu trendu, a tak zvyšují svoji konkurenceschopnost na trhu.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Nový návrh v oblasti obchodního střediska přinesl největší vliv na konkurenceschopnost z oblasti navržených změn.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Nejvyšší podíl na konkurenceschopnosti neslo obchodní středisko 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540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9117C-F911-54F1-1A13-817D86DDE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956" y="2643587"/>
            <a:ext cx="3665507" cy="2037951"/>
          </a:xfrm>
        </p:spPr>
        <p:txBody>
          <a:bodyPr anchor="ctr"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Děkuji za pozornost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1C0A871E-DA7B-2F2A-1B4F-176C1AF0CE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/>
        </p:blipFill>
        <p:spPr>
          <a:xfrm>
            <a:off x="6096000" y="10"/>
            <a:ext cx="6096001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598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C526B-33B0-443F-1912-CCEEA1984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8317" y="1295400"/>
            <a:ext cx="7341079" cy="1598024"/>
          </a:xfrm>
        </p:spPr>
        <p:txBody>
          <a:bodyPr>
            <a:normAutofit/>
          </a:bodyPr>
          <a:lstStyle/>
          <a:p>
            <a:r>
              <a:rPr lang="cs-CZ" b="1" spc="530" dirty="0">
                <a:latin typeface="Bahnschrift" panose="020B0502040204020203" pitchFamily="34" charset="0"/>
              </a:rPr>
              <a:t>Motivace k řešení tématu</a:t>
            </a:r>
          </a:p>
        </p:txBody>
      </p:sp>
      <p:pic>
        <p:nvPicPr>
          <p:cNvPr id="5" name="Graphic 6" descr="Kontrolní seznam">
            <a:extLst>
              <a:ext uri="{FF2B5EF4-FFF2-40B4-BE49-F238E27FC236}">
                <a16:creationId xmlns:a16="http://schemas.microsoft.com/office/drawing/2014/main" id="{D0E53AF9-4D86-0DFF-DFBE-AA63FE562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2501" y="1696943"/>
            <a:ext cx="3464114" cy="346411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9BCF1-7A7E-830A-8851-367C9225D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949" y="2997200"/>
            <a:ext cx="5144387" cy="235712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Zájem o organizační strukturu v sektoru služeb</a:t>
            </a:r>
          </a:p>
          <a:p>
            <a:pPr>
              <a:lnSpc>
                <a:spcPct val="110000"/>
              </a:lnSpc>
            </a:pPr>
            <a:r>
              <a:rPr lang="cs-CZ" dirty="0"/>
              <a:t>Osobní zájem o podnik, který dbá na společenskou zodpovědnost </a:t>
            </a:r>
          </a:p>
          <a:p>
            <a:pPr>
              <a:lnSpc>
                <a:spcPct val="110000"/>
              </a:lnSpc>
            </a:pPr>
            <a:r>
              <a:rPr lang="cs-CZ" dirty="0"/>
              <a:t>Aktuálnost daného tématu </a:t>
            </a:r>
          </a:p>
        </p:txBody>
      </p:sp>
    </p:spTree>
    <p:extLst>
      <p:ext uri="{BB962C8B-B14F-4D97-AF65-F5344CB8AC3E}">
        <p14:creationId xmlns:p14="http://schemas.microsoft.com/office/powerpoint/2010/main" val="352464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B845F-B1FB-8A7A-71F0-27E492DEC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4069" y="1295400"/>
            <a:ext cx="5144387" cy="1598024"/>
          </a:xfrm>
        </p:spPr>
        <p:txBody>
          <a:bodyPr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CÍL PRÁCE </a:t>
            </a:r>
          </a:p>
        </p:txBody>
      </p:sp>
      <p:pic>
        <p:nvPicPr>
          <p:cNvPr id="8" name="Graphic 6" descr="Trefa do černého">
            <a:extLst>
              <a:ext uri="{FF2B5EF4-FFF2-40B4-BE49-F238E27FC236}">
                <a16:creationId xmlns:a16="http://schemas.microsoft.com/office/drawing/2014/main" id="{22CE922D-6399-0390-818A-8277061EE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501" y="1696943"/>
            <a:ext cx="3464114" cy="346411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071DA-3E65-9419-A0BB-5E080F78D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070" y="2997200"/>
            <a:ext cx="5144387" cy="2357121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Cílem práce je vzhledem k změnám u modelového podniku zjistit, specifikovat a navrhnout model pro změnu v organizační struktuře s ohledem na zvýšení konkurenceschopnosti v daném sektoru služeb. </a:t>
            </a:r>
          </a:p>
        </p:txBody>
      </p:sp>
    </p:spTree>
    <p:extLst>
      <p:ext uri="{BB962C8B-B14F-4D97-AF65-F5344CB8AC3E}">
        <p14:creationId xmlns:p14="http://schemas.microsoft.com/office/powerpoint/2010/main" val="413685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BC6FA-9398-466C-8C2A-EE0E3436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ahnschrift" panose="020B0502040204020203" pitchFamily="34" charset="0"/>
              </a:rPr>
              <a:t>Výzkumný problém</a:t>
            </a:r>
          </a:p>
        </p:txBody>
      </p:sp>
      <p:sp>
        <p:nvSpPr>
          <p:cNvPr id="8" name="Zaoblený obdélník 7">
            <a:extLst>
              <a:ext uri="{FF2B5EF4-FFF2-40B4-BE49-F238E27FC236}">
                <a16:creationId xmlns:a16="http://schemas.microsoft.com/office/drawing/2014/main" id="{9638287C-3DB6-BB46-DFCC-38396758AD38}"/>
              </a:ext>
            </a:extLst>
          </p:cNvPr>
          <p:cNvSpPr/>
          <p:nvPr/>
        </p:nvSpPr>
        <p:spPr>
          <a:xfrm>
            <a:off x="1568318" y="2459753"/>
            <a:ext cx="2398880" cy="269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E3BB7E4-8B21-1118-4EF0-3DA491346E74}"/>
              </a:ext>
            </a:extLst>
          </p:cNvPr>
          <p:cNvSpPr txBox="1"/>
          <p:nvPr/>
        </p:nvSpPr>
        <p:spPr>
          <a:xfrm>
            <a:off x="1820495" y="2796020"/>
            <a:ext cx="1894527" cy="2400582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522" tIns="0" rIns="152522" bIns="330200" numCol="1" spcCol="1270" anchor="t" anchorCtr="0">
            <a:noAutofit/>
          </a:bodyPr>
          <a:lstStyle/>
          <a:p>
            <a:pPr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100" b="1" dirty="0"/>
              <a:t>VO1:</a:t>
            </a:r>
          </a:p>
          <a:p>
            <a:pPr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kern="1200" dirty="0"/>
              <a:t>Jaké příčiny byly identifikovány z hlediska potřeby optimalizace organizační struktury společnosti? </a:t>
            </a:r>
            <a:endParaRPr lang="en-US" sz="1600" kern="1200" dirty="0"/>
          </a:p>
        </p:txBody>
      </p:sp>
      <p:sp>
        <p:nvSpPr>
          <p:cNvPr id="19" name="Zaoblený obdélník 18">
            <a:extLst>
              <a:ext uri="{FF2B5EF4-FFF2-40B4-BE49-F238E27FC236}">
                <a16:creationId xmlns:a16="http://schemas.microsoft.com/office/drawing/2014/main" id="{C9B61C43-417F-0DF8-3D8F-CF7AD04A784E}"/>
              </a:ext>
            </a:extLst>
          </p:cNvPr>
          <p:cNvSpPr/>
          <p:nvPr/>
        </p:nvSpPr>
        <p:spPr>
          <a:xfrm>
            <a:off x="5043642" y="2454385"/>
            <a:ext cx="2398880" cy="269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C066C8B-3486-1871-0739-5961F84D8F66}"/>
              </a:ext>
            </a:extLst>
          </p:cNvPr>
          <p:cNvSpPr txBox="1"/>
          <p:nvPr/>
        </p:nvSpPr>
        <p:spPr>
          <a:xfrm>
            <a:off x="5131137" y="2796020"/>
            <a:ext cx="2311385" cy="17145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522" tIns="0" rIns="152522" bIns="330200" numCol="1" spcCol="1270" anchor="t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2100" b="1" dirty="0"/>
              <a:t>VO2:</a:t>
            </a:r>
          </a:p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1600" dirty="0"/>
              <a:t>Jaké změny organizační struktury by přinesly vyšší konkurenceschopnost společnosti?</a:t>
            </a:r>
            <a:endParaRPr lang="cs-CZ" sz="1600" b="1" dirty="0"/>
          </a:p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100" kern="1200" dirty="0"/>
          </a:p>
        </p:txBody>
      </p:sp>
      <p:sp>
        <p:nvSpPr>
          <p:cNvPr id="21" name="Zaoblený obdélník 20">
            <a:extLst>
              <a:ext uri="{FF2B5EF4-FFF2-40B4-BE49-F238E27FC236}">
                <a16:creationId xmlns:a16="http://schemas.microsoft.com/office/drawing/2014/main" id="{073E6FA3-25D8-FD50-288E-870852853E42}"/>
              </a:ext>
            </a:extLst>
          </p:cNvPr>
          <p:cNvSpPr/>
          <p:nvPr/>
        </p:nvSpPr>
        <p:spPr>
          <a:xfrm>
            <a:off x="8570204" y="2504202"/>
            <a:ext cx="2398880" cy="269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3FF63CB-3630-65E4-9B9F-4F61C131E3FD}"/>
              </a:ext>
            </a:extLst>
          </p:cNvPr>
          <p:cNvSpPr txBox="1"/>
          <p:nvPr/>
        </p:nvSpPr>
        <p:spPr>
          <a:xfrm>
            <a:off x="8761529" y="2796020"/>
            <a:ext cx="2207555" cy="17145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522" tIns="0" rIns="152522" bIns="330200" numCol="1" spcCol="1270" anchor="t" anchorCtr="0">
            <a:noAutofit/>
          </a:bodyPr>
          <a:lstStyle/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2100" b="1" dirty="0"/>
              <a:t>VO3:</a:t>
            </a:r>
          </a:p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1600" dirty="0"/>
              <a:t>Jaké středisko v rámci organizační struktury neslo nejvyšší podíl na zvýšení efektivnosti podniku?</a:t>
            </a:r>
          </a:p>
          <a:p>
            <a:pPr marL="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100" kern="1200" dirty="0"/>
          </a:p>
        </p:txBody>
      </p:sp>
    </p:spTree>
    <p:extLst>
      <p:ext uri="{BB962C8B-B14F-4D97-AF65-F5344CB8AC3E}">
        <p14:creationId xmlns:p14="http://schemas.microsoft.com/office/powerpoint/2010/main" val="179096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75C8D-7823-7A86-C722-7CDC7CB1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811" y="162232"/>
            <a:ext cx="6037830" cy="1540783"/>
          </a:xfrm>
        </p:spPr>
        <p:txBody>
          <a:bodyPr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Použité metody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9CA49682-E91F-B13F-221B-C620817F3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487652"/>
              </p:ext>
            </p:extLst>
          </p:nvPr>
        </p:nvGraphicFramePr>
        <p:xfrm>
          <a:off x="4596338" y="1360114"/>
          <a:ext cx="6522776" cy="501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phic 6" descr="Puzzle – obrys">
            <a:extLst>
              <a:ext uri="{FF2B5EF4-FFF2-40B4-BE49-F238E27FC236}">
                <a16:creationId xmlns:a16="http://schemas.microsoft.com/office/drawing/2014/main" id="{D844CA56-AF02-4627-C1ED-36FED5FF35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2338" y="1703015"/>
            <a:ext cx="3457233" cy="345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1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EB527-CAC4-A860-AA25-DFEA9C763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955" y="2850406"/>
            <a:ext cx="4954137" cy="2116348"/>
          </a:xfrm>
        </p:spPr>
        <p:txBody>
          <a:bodyPr anchor="b">
            <a:normAutofit/>
          </a:bodyPr>
          <a:lstStyle/>
          <a:p>
            <a:pPr algn="r"/>
            <a:r>
              <a:rPr lang="cs-CZ" sz="2400" b="1" spc="500" dirty="0">
                <a:latin typeface="Bahnschrift" panose="020B0502040204020203" pitchFamily="34" charset="0"/>
              </a:rPr>
              <a:t>Základní informace analyzovaného podniku</a:t>
            </a:r>
          </a:p>
        </p:txBody>
      </p:sp>
      <p:pic>
        <p:nvPicPr>
          <p:cNvPr id="18" name="Zástupný obsah 4" descr="Obsah obrázku Písmo, Grafika, logo, text&#10;&#10;Popis byl vytvořen automaticky">
            <a:extLst>
              <a:ext uri="{FF2B5EF4-FFF2-40B4-BE49-F238E27FC236}">
                <a16:creationId xmlns:a16="http://schemas.microsoft.com/office/drawing/2014/main" id="{EB224705-1166-37E3-F9D8-1D15E975A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174" y="1228509"/>
            <a:ext cx="2898933" cy="1521938"/>
          </a:xfrm>
          <a:prstGeom prst="rect">
            <a:avLst/>
          </a:prstGeom>
          <a:noFill/>
        </p:spPr>
      </p:pic>
      <p:sp>
        <p:nvSpPr>
          <p:cNvPr id="20" name="Rámeček 19">
            <a:extLst>
              <a:ext uri="{FF2B5EF4-FFF2-40B4-BE49-F238E27FC236}">
                <a16:creationId xmlns:a16="http://schemas.microsoft.com/office/drawing/2014/main" id="{445D360B-E59B-77EA-9C6D-1BAC8ADBCBA5}"/>
              </a:ext>
            </a:extLst>
          </p:cNvPr>
          <p:cNvSpPr/>
          <p:nvPr/>
        </p:nvSpPr>
        <p:spPr>
          <a:xfrm>
            <a:off x="7226637" y="868974"/>
            <a:ext cx="4171732" cy="2272980"/>
          </a:xfrm>
          <a:prstGeom prst="frame">
            <a:avLst>
              <a:gd name="adj1" fmla="val 8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FB1DB07-C249-129E-9582-10FC35A0EFB2}"/>
              </a:ext>
            </a:extLst>
          </p:cNvPr>
          <p:cNvSpPr txBox="1"/>
          <p:nvPr/>
        </p:nvSpPr>
        <p:spPr>
          <a:xfrm>
            <a:off x="945132" y="2153744"/>
            <a:ext cx="54991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Působnost v sektoru služeb a specializuje se na zajišťování pitného režimu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36 zaměstnanců a organizační struktura má 3 střediska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Vize je snižovat dopad na životní prostředí v rámci jeho působnosti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Sektor kanceláře, školství, výroba a HORECA segment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5455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E13A6-6932-5683-BE75-895B1FE55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387" y="1470989"/>
            <a:ext cx="3772316" cy="4170285"/>
          </a:xfrm>
        </p:spPr>
        <p:txBody>
          <a:bodyPr anchor="ctr">
            <a:normAutofit/>
          </a:bodyPr>
          <a:lstStyle/>
          <a:p>
            <a:r>
              <a:rPr lang="cs-CZ" b="1" dirty="0">
                <a:latin typeface="Bahnschrift" panose="020B0502040204020203" pitchFamily="34" charset="0"/>
              </a:rPr>
              <a:t>Současná organizační struktura </a:t>
            </a:r>
          </a:p>
        </p:txBody>
      </p:sp>
      <p:pic>
        <p:nvPicPr>
          <p:cNvPr id="6" name="Obrázek 5" descr="Obsah obrázku text, snímek obrazovky, Písmo, design&#10;&#10;Popis byl vytvořen automaticky">
            <a:extLst>
              <a:ext uri="{FF2B5EF4-FFF2-40B4-BE49-F238E27FC236}">
                <a16:creationId xmlns:a16="http://schemas.microsoft.com/office/drawing/2014/main" id="{1ED3DD80-B606-52CE-437D-70DD5F12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070" y="931863"/>
            <a:ext cx="5006337" cy="5214937"/>
          </a:xfrm>
          <a:prstGeom prst="rect">
            <a:avLst/>
          </a:prstGeom>
          <a:noFill/>
        </p:spPr>
      </p:pic>
      <p:sp>
        <p:nvSpPr>
          <p:cNvPr id="7" name="Rámeček 6">
            <a:extLst>
              <a:ext uri="{FF2B5EF4-FFF2-40B4-BE49-F238E27FC236}">
                <a16:creationId xmlns:a16="http://schemas.microsoft.com/office/drawing/2014/main" id="{E12736F5-F96A-9815-8721-3BF7237DD49E}"/>
              </a:ext>
            </a:extLst>
          </p:cNvPr>
          <p:cNvSpPr/>
          <p:nvPr/>
        </p:nvSpPr>
        <p:spPr>
          <a:xfrm>
            <a:off x="5854699" y="812801"/>
            <a:ext cx="5194301" cy="5422900"/>
          </a:xfrm>
          <a:prstGeom prst="frame">
            <a:avLst>
              <a:gd name="adj1" fmla="val 1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5EAD8-A6DD-24C4-32CF-9670FCD3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3656"/>
            <a:ext cx="9601200" cy="1309687"/>
          </a:xfrm>
        </p:spPr>
        <p:txBody>
          <a:bodyPr>
            <a:normAutofit/>
          </a:bodyPr>
          <a:lstStyle/>
          <a:p>
            <a:r>
              <a:rPr lang="cs-CZ" sz="3200" b="1" spc="530" dirty="0">
                <a:latin typeface="Bahnschrift" panose="020B0502040204020203" pitchFamily="34" charset="0"/>
              </a:rPr>
              <a:t>SWOT Analýza</a:t>
            </a:r>
          </a:p>
        </p:txBody>
      </p:sp>
      <p:pic>
        <p:nvPicPr>
          <p:cNvPr id="5" name="Obrázek 4" descr="Obsah obrázku text, snímek obrazovky, číslo, Paralelní&#10;&#10;Popis byl vytvořen automaticky">
            <a:extLst>
              <a:ext uri="{FF2B5EF4-FFF2-40B4-BE49-F238E27FC236}">
                <a16:creationId xmlns:a16="http://schemas.microsoft.com/office/drawing/2014/main" id="{2BADA003-2C5A-7588-2CF1-3D91B10BF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398" y="2419350"/>
            <a:ext cx="4635500" cy="3759200"/>
          </a:xfrm>
          <a:prstGeom prst="rect">
            <a:avLst/>
          </a:prstGeom>
        </p:spPr>
      </p:pic>
      <p:pic>
        <p:nvPicPr>
          <p:cNvPr id="7" name="Obrázek 6" descr="Obsah obrázku text, snímek obrazovky, číslo, Paralelní&#10;&#10;Popis byl vytvořen automaticky">
            <a:extLst>
              <a:ext uri="{FF2B5EF4-FFF2-40B4-BE49-F238E27FC236}">
                <a16:creationId xmlns:a16="http://schemas.microsoft.com/office/drawing/2014/main" id="{C342983A-DC6D-1930-10BC-1C1E4518C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602" y="2438400"/>
            <a:ext cx="4635500" cy="3721100"/>
          </a:xfrm>
          <a:prstGeom prst="rect">
            <a:avLst/>
          </a:prstGeom>
        </p:spPr>
      </p:pic>
      <p:sp>
        <p:nvSpPr>
          <p:cNvPr id="8" name="Rámeček 7">
            <a:extLst>
              <a:ext uri="{FF2B5EF4-FFF2-40B4-BE49-F238E27FC236}">
                <a16:creationId xmlns:a16="http://schemas.microsoft.com/office/drawing/2014/main" id="{4FB8AF02-1EA3-0E83-E6BE-85BD93D0AABE}"/>
              </a:ext>
            </a:extLst>
          </p:cNvPr>
          <p:cNvSpPr/>
          <p:nvPr/>
        </p:nvSpPr>
        <p:spPr>
          <a:xfrm>
            <a:off x="1142998" y="2276475"/>
            <a:ext cx="4940299" cy="4044950"/>
          </a:xfrm>
          <a:prstGeom prst="frame">
            <a:avLst>
              <a:gd name="adj1" fmla="val 3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ámeček 8">
            <a:extLst>
              <a:ext uri="{FF2B5EF4-FFF2-40B4-BE49-F238E27FC236}">
                <a16:creationId xmlns:a16="http://schemas.microsoft.com/office/drawing/2014/main" id="{E174D4A3-5445-AB64-2BB9-FB0165E44C96}"/>
              </a:ext>
            </a:extLst>
          </p:cNvPr>
          <p:cNvSpPr/>
          <p:nvPr/>
        </p:nvSpPr>
        <p:spPr>
          <a:xfrm>
            <a:off x="6426202" y="2276475"/>
            <a:ext cx="4940299" cy="4044950"/>
          </a:xfrm>
          <a:prstGeom prst="frame">
            <a:avLst>
              <a:gd name="adj1" fmla="val 3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654248-3F9D-5EE1-AD62-A27303DC7FA3}"/>
              </a:ext>
            </a:extLst>
          </p:cNvPr>
          <p:cNvSpPr txBox="1"/>
          <p:nvPr/>
        </p:nvSpPr>
        <p:spPr>
          <a:xfrm>
            <a:off x="1054101" y="1189374"/>
            <a:ext cx="10160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Nejsilnější stránkou podniku jsou silné smlouvy, o které se může podnik v těžších ekonomických situacích a krizích opřít.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Nejslabší stránkou a zároveň příležitostí pro zlepšení v podniku je oblast Marketingov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é </a:t>
            </a: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strategie.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Největší hrozba je, že podnik přijde o velkou část svých klientů vlivem inflace, protože hodně podniků zaniká a upadá do likvidace.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0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E30C0-E9CE-3E7A-D31B-6908AE43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59827"/>
            <a:ext cx="9601200" cy="1309687"/>
          </a:xfrm>
        </p:spPr>
        <p:txBody>
          <a:bodyPr>
            <a:normAutofit/>
          </a:bodyPr>
          <a:lstStyle/>
          <a:p>
            <a:r>
              <a:rPr lang="cs-CZ" sz="3200" b="1" spc="530" dirty="0">
                <a:latin typeface="Bahnschrift" panose="020B0502040204020203" pitchFamily="34" charset="0"/>
              </a:rPr>
              <a:t>PEST analýza</a:t>
            </a:r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17205B68-F5BF-942F-E0D6-45F6C13F76DB}"/>
              </a:ext>
            </a:extLst>
          </p:cNvPr>
          <p:cNvSpPr/>
          <p:nvPr/>
        </p:nvSpPr>
        <p:spPr>
          <a:xfrm>
            <a:off x="1028700" y="1469514"/>
            <a:ext cx="3359705" cy="1954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Politicko-legislativní prostředí</a:t>
            </a: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Podnik podléhá občanskému zákoníku</a:t>
            </a: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Legislativní faktory vycházejí z role státu a pro Českou republiku, a i legislativu Evropské unie.</a:t>
            </a:r>
          </a:p>
        </p:txBody>
      </p:sp>
      <p:sp>
        <p:nvSpPr>
          <p:cNvPr id="11" name="Zaoblený obdélník 10">
            <a:extLst>
              <a:ext uri="{FF2B5EF4-FFF2-40B4-BE49-F238E27FC236}">
                <a16:creationId xmlns:a16="http://schemas.microsoft.com/office/drawing/2014/main" id="{8DC19EC9-A5A8-7345-7CE0-C2C8803EBB5A}"/>
              </a:ext>
            </a:extLst>
          </p:cNvPr>
          <p:cNvSpPr/>
          <p:nvPr/>
        </p:nvSpPr>
        <p:spPr>
          <a:xfrm>
            <a:off x="1028699" y="4467736"/>
            <a:ext cx="3359705" cy="1954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b="1" dirty="0">
                <a:effectLst/>
                <a:latin typeface="Helvetica Neue" panose="02000503000000020004" pitchFamily="2" charset="0"/>
              </a:rPr>
              <a:t>    Ekonomické prostředí</a:t>
            </a:r>
          </a:p>
          <a:p>
            <a:pPr algn="just"/>
            <a:endParaRPr lang="cs-CZ" sz="1600" dirty="0">
              <a:effectLst/>
              <a:latin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50" dirty="0">
                <a:effectLst/>
                <a:latin typeface="Helvetica Neue" panose="02000503000000020004" pitchFamily="2" charset="0"/>
              </a:rPr>
              <a:t>Kvalitní cashflow díky zahraničnímu vlastníkovy</a:t>
            </a:r>
            <a:r>
              <a:rPr lang="cs-CZ" sz="1050" dirty="0">
                <a:latin typeface="Helvetica Neue" panose="02000503000000020004" pitchFamily="2" charset="0"/>
              </a:rPr>
              <a:t> </a:t>
            </a:r>
          </a:p>
          <a:p>
            <a:pPr algn="just"/>
            <a:endParaRPr lang="cs-CZ" sz="1050" dirty="0">
              <a:effectLst/>
              <a:latin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50" dirty="0">
                <a:latin typeface="Helvetica Neue" panose="02000503000000020004" pitchFamily="2" charset="0"/>
              </a:rPr>
              <a:t>Rostoucí inflace v návaznosti na pandemii COVID-19 a Válku na Ukrajině</a:t>
            </a:r>
            <a:r>
              <a:rPr lang="cs-CZ" sz="1050" dirty="0">
                <a:effectLst/>
                <a:latin typeface="Helvetica Neue" panose="02000503000000020004" pitchFamily="2" charset="0"/>
              </a:rPr>
              <a:t>. </a:t>
            </a:r>
          </a:p>
        </p:txBody>
      </p:sp>
      <p:sp>
        <p:nvSpPr>
          <p:cNvPr id="12" name="Zaoblený obdélník 11">
            <a:extLst>
              <a:ext uri="{FF2B5EF4-FFF2-40B4-BE49-F238E27FC236}">
                <a16:creationId xmlns:a16="http://schemas.microsoft.com/office/drawing/2014/main" id="{FEEA65C6-5DC7-3B8D-9E4F-8621435AF560}"/>
              </a:ext>
            </a:extLst>
          </p:cNvPr>
          <p:cNvSpPr/>
          <p:nvPr/>
        </p:nvSpPr>
        <p:spPr>
          <a:xfrm>
            <a:off x="8043789" y="1412875"/>
            <a:ext cx="3359705" cy="1954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</a:t>
            </a:r>
            <a:r>
              <a:rPr lang="cs-CZ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Technologické prostředí</a:t>
            </a:r>
          </a:p>
          <a:p>
            <a:pPr algn="just"/>
            <a:endParaRPr lang="cs-CZ" sz="14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Investice do vývoje a výzkumu technologií na čistění a filtraci vody,</a:t>
            </a: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Certifikace </a:t>
            </a:r>
          </a:p>
          <a:p>
            <a:pPr marL="171450" indent="-1714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Investice do automatizace IT systému, vybavenosti servisního oddělení. </a:t>
            </a:r>
          </a:p>
        </p:txBody>
      </p:sp>
      <p:sp>
        <p:nvSpPr>
          <p:cNvPr id="13" name="Zaoblený obdélník 12">
            <a:extLst>
              <a:ext uri="{FF2B5EF4-FFF2-40B4-BE49-F238E27FC236}">
                <a16:creationId xmlns:a16="http://schemas.microsoft.com/office/drawing/2014/main" id="{99738326-2C92-BA82-BCA6-3D8C8979970B}"/>
              </a:ext>
            </a:extLst>
          </p:cNvPr>
          <p:cNvSpPr/>
          <p:nvPr/>
        </p:nvSpPr>
        <p:spPr>
          <a:xfrm>
            <a:off x="8050690" y="4467736"/>
            <a:ext cx="3359705" cy="1954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</a:t>
            </a:r>
            <a:r>
              <a:rPr lang="cs-CZ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Enviromentální prostředí</a:t>
            </a:r>
          </a:p>
          <a:p>
            <a:pPr algn="just"/>
            <a:endParaRPr lang="cs-CZ"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50" dirty="0">
                <a:latin typeface="Helvetica Neue" panose="02000503000000020004" pitchFamily="2" charset="0"/>
              </a:rPr>
              <a:t>Mise je v oblasti snižování dopadu působením podniku na životní prostředí. </a:t>
            </a:r>
            <a:endParaRPr lang="cs-CZ" sz="105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endParaRPr lang="cs-CZ" sz="105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Konkrétní kroky - snížení uhlíkové stopy, sažení odpadu na skládkách a v oceánech, snížení spotřeby elektrické energie díky technologiím. </a:t>
            </a:r>
          </a:p>
        </p:txBody>
      </p:sp>
      <p:sp>
        <p:nvSpPr>
          <p:cNvPr id="14" name="Zaoblený obdélník 13">
            <a:extLst>
              <a:ext uri="{FF2B5EF4-FFF2-40B4-BE49-F238E27FC236}">
                <a16:creationId xmlns:a16="http://schemas.microsoft.com/office/drawing/2014/main" id="{8E9FE7A7-0FE3-89F4-9A6C-304BAE08E9FE}"/>
              </a:ext>
            </a:extLst>
          </p:cNvPr>
          <p:cNvSpPr/>
          <p:nvPr/>
        </p:nvSpPr>
        <p:spPr>
          <a:xfrm>
            <a:off x="4539695" y="2968625"/>
            <a:ext cx="3359705" cy="1954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Sociální prostředí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100" dirty="0">
                <a:effectLst/>
                <a:latin typeface="Helvetica Neue" panose="02000503000000020004" pitchFamily="2" charset="0"/>
              </a:rPr>
              <a:t>Pitný režim a zdraví životní styl.</a:t>
            </a:r>
          </a:p>
          <a:p>
            <a:pPr algn="just"/>
            <a:endParaRPr lang="cs-CZ" sz="1100" dirty="0">
              <a:effectLst/>
              <a:latin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100" dirty="0">
                <a:latin typeface="Helvetica Neue" panose="02000503000000020004" pitchFamily="2" charset="0"/>
              </a:rPr>
              <a:t>Snižování dopadu na životní prostředí v rámci působnosti podniku. </a:t>
            </a:r>
          </a:p>
          <a:p>
            <a:pPr algn="just"/>
            <a:br>
              <a:rPr lang="cs-CZ" sz="900" dirty="0">
                <a:effectLst/>
                <a:latin typeface="Helvetica Neue" panose="02000503000000020004" pitchFamily="2" charset="0"/>
              </a:rPr>
            </a:br>
            <a:endParaRPr lang="cs-CZ" sz="900" dirty="0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05281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25184</TotalTime>
  <Words>578</Words>
  <Application>Microsoft Macintosh PowerPoint</Application>
  <PresentationFormat>Širokoúhlá obrazovka</PresentationFormat>
  <Paragraphs>88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Bahnschrift</vt:lpstr>
      <vt:lpstr>Calibri</vt:lpstr>
      <vt:lpstr>Goudy Old Style</vt:lpstr>
      <vt:lpstr>Helvetica Neue</vt:lpstr>
      <vt:lpstr>Times New Roman</vt:lpstr>
      <vt:lpstr>TimesNewRomanPSMT</vt:lpstr>
      <vt:lpstr>Univers Light</vt:lpstr>
      <vt:lpstr>PoiseVTI</vt:lpstr>
      <vt:lpstr>OPTIMALIZACE ORGANIZAČNÍ STRUKTURY S OHLEDEM NA ZVÝŠENÍ KONKURENCESCHOPNOSTI V SEKTORU SLUŽEB   Ústav podnikové strategie </vt:lpstr>
      <vt:lpstr>Motivace k řešení tématu</vt:lpstr>
      <vt:lpstr>CÍL PRÁCE </vt:lpstr>
      <vt:lpstr>Výzkumný problém</vt:lpstr>
      <vt:lpstr>Použité metody</vt:lpstr>
      <vt:lpstr>Základní informace analyzovaného podniku</vt:lpstr>
      <vt:lpstr>Současná organizační struktura </vt:lpstr>
      <vt:lpstr>SWOT Analýza</vt:lpstr>
      <vt:lpstr>PEST analýza</vt:lpstr>
      <vt:lpstr>Výsledky obchodních zástupců </vt:lpstr>
      <vt:lpstr>Návrh nové organizační struktury </vt:lpstr>
      <vt:lpstr>PŘÍNOS PRÁCE</vt:lpstr>
      <vt:lpstr>VÝSLEDKY VÝZKUMNÝCH OTÁZEK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Erik Časnocha</dc:creator>
  <cp:lastModifiedBy>Erik Časnocha</cp:lastModifiedBy>
  <cp:revision>8</cp:revision>
  <dcterms:created xsi:type="dcterms:W3CDTF">2023-05-20T04:12:54Z</dcterms:created>
  <dcterms:modified xsi:type="dcterms:W3CDTF">2023-06-12T17:24:29Z</dcterms:modified>
</cp:coreProperties>
</file>