
<file path=[Content_Types].xml><?xml version="1.0" encoding="utf-8"?>
<Types xmlns="http://schemas.openxmlformats.org/package/2006/content-types">
  <Default Extension="1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59" r:id="rId6"/>
    <p:sldId id="260" r:id="rId7"/>
    <p:sldId id="261" r:id="rId8"/>
    <p:sldId id="262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6D45A0-810B-798D-B1F7-88B24A6B8C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75783D1-F161-D2A5-5F6E-2A9E12DABE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CADA47-83CC-7EFE-C7C2-1B4264E21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712F-AB10-4797-B9D5-AAC7391E178B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B5C5A80-8006-BDA5-E39D-1E202DD0B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748BF56-3C68-E907-8FE4-C9782219D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0A6B-E94E-432E-91BB-B1E145294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268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986705-5C6C-8519-636E-542820F01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833A8F0-760B-A86E-1A2A-D08B0B266C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49D7D84-F6BC-2FED-E389-0813E1FB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712F-AB10-4797-B9D5-AAC7391E178B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5A68532-BDC2-A171-25BA-4FD37E137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10CC326-892F-CF50-7F76-FC8CBED27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0A6B-E94E-432E-91BB-B1E145294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713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76412F7-A3E0-9562-FF63-C5BCB9E464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D7A9C4F-3145-F2EB-63DD-CD1043A31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4AD280F-94E4-05A0-AE9D-FA3006A4F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712F-AB10-4797-B9D5-AAC7391E178B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D47D2B1-8CF1-5939-5C80-4071AE967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1262C89-3005-6957-85F1-065F53AB7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0A6B-E94E-432E-91BB-B1E145294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83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B52D4E-3C3C-C906-42EC-52A10AB5D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907DD3-10DB-C42A-D229-4B351A3310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F521966-265C-761B-BA51-2F4081685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712F-AB10-4797-B9D5-AAC7391E178B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DF4036-BD94-584A-A5C6-55E43A3D1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2931716-C340-F6F5-AC29-BA716C35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0A6B-E94E-432E-91BB-B1E145294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58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10626B-C6A6-01D9-CD5F-AF48F9A18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1D96F0A-3B73-39FC-EDC6-DC78830A0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81F9B3E-8E02-36D5-4033-26232C7CC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712F-AB10-4797-B9D5-AAC7391E178B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FB4C457-799E-3166-7510-82551D200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841989A-CEAC-BD4F-1011-AF33C4BB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0A6B-E94E-432E-91BB-B1E145294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227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EC5CC6-3CBD-37BB-2C90-5C95071E2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80213A-6568-3AC3-F436-B38D095E89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58722D2-CE83-5254-7CE9-A22A66217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8DDC829-B75E-1D9B-9240-FBC074E77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712F-AB10-4797-B9D5-AAC7391E178B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31B9001-860D-8692-D6B0-3B234A03A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98D49C3-E875-BCEB-B517-58108C6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0A6B-E94E-432E-91BB-B1E145294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67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E572D7-76CF-32B1-ADE8-88377CE8F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316D63A-7BE7-2235-38C4-8D2D288EC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287F397-DCB9-4976-4AC4-4D99336D50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9527B58-883D-DF93-E585-40282C67F1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C7B2DA8-7C9D-C248-57D6-424ACAD728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869EA26-AE03-3E4B-6251-6FE37B984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712F-AB10-4797-B9D5-AAC7391E178B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E03ABA3-3B15-AA84-2D66-081FF104D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785152C-CD6B-D72F-ADB2-FB6BDFDF5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0A6B-E94E-432E-91BB-B1E145294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360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F5525C-CA9B-272E-001D-AB2334FB8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907672A-ECA9-6A80-289F-926DC3256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712F-AB10-4797-B9D5-AAC7391E178B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C783C3B-559D-AADC-C7AB-FDB188923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0007039-121C-0615-B4AD-3DB7BEF92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0A6B-E94E-432E-91BB-B1E145294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9139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4610D3B-C0AA-8528-4593-1BD6D31C2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712F-AB10-4797-B9D5-AAC7391E178B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22A988F-1113-21F7-7D04-873107847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0463083-3101-BE3D-CA66-BFB6E16C2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0A6B-E94E-432E-91BB-B1E145294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372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36DD71-97D0-433F-77C5-9DE9757B4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A66A08-883B-3221-0FBD-CA838B757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CC5ACE0-320E-4AA4-80DA-2D7AC5F945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E2A2E41-2113-3F4B-5DF2-9A1050B35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712F-AB10-4797-B9D5-AAC7391E178B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E537D19-284E-F7A0-DA5A-B65F555AF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2567CDA-419F-0A16-C571-918C208FE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0A6B-E94E-432E-91BB-B1E145294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767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18ED34-69DE-E913-1FBF-FC08026C2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CFCA69B-55AA-05EE-19E6-AB58734815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7F7C7BB-6014-52B7-D340-2E5FC1A20C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B9A120E-37E1-1066-F022-428890C72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712F-AB10-4797-B9D5-AAC7391E178B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4C264E3-880E-CCF9-8EFA-FAEB259A6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C6A8E8B-8FEA-CC15-5E9F-3E00B2B6C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0A6B-E94E-432E-91BB-B1E145294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3874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B86B638-8258-CD93-888C-955389DD0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40D0F3B-CA89-9722-1C1E-A4EC30427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78F0F5D-9A3D-89EF-11DF-DB2146260D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A712F-AB10-4797-B9D5-AAC7391E178B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2ACDE67-80D7-A0E7-4344-00F4A34A91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A01DA76-C648-68A3-8633-B840558CBC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60A6B-E94E-432E-91BB-B1E145294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275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graph-pie-chart-business-finance-963016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naldson.com.mx/en-za/industrial-dust-fume-mist/technical-articles/tips-planning-executing-dust-collection-projects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de/photo/1436889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ctimothyassociates.com/10-benefits-of-professional-development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echnofaq.org/posts/2018/10/5-lesser-known-ways-to-enhance-employee-engagement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wpixel.com/search/human%20resources" TargetMode="External"/><Relationship Id="rId2" Type="http://schemas.openxmlformats.org/officeDocument/2006/relationships/image" Target="../media/image7.1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48B49-6135-48B6-AC0F-97E5D8D1F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B29D747-101D-1D2E-992B-43C47EBDEC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9766" y="1146412"/>
            <a:ext cx="9014348" cy="2402006"/>
          </a:xfrm>
        </p:spPr>
        <p:txBody>
          <a:bodyPr anchor="b">
            <a:normAutofit/>
          </a:bodyPr>
          <a:lstStyle/>
          <a:p>
            <a:pPr algn="l"/>
            <a:r>
              <a:rPr lang="cs-CZ" sz="4800" dirty="0"/>
              <a:t>Obhajoba praxe</a:t>
            </a:r>
            <a:endParaRPr lang="en-GB" sz="4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8" y="4374554"/>
            <a:ext cx="12192007" cy="248344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40655" y="4374554"/>
            <a:ext cx="4051344" cy="2483446"/>
          </a:xfrm>
          <a:prstGeom prst="rect">
            <a:avLst/>
          </a:prstGeom>
          <a:gradFill>
            <a:gsLst>
              <a:gs pos="4000">
                <a:schemeClr val="accent1">
                  <a:alpha val="21000"/>
                </a:schemeClr>
              </a:gs>
              <a:gs pos="83000">
                <a:schemeClr val="accent1">
                  <a:lumMod val="50000"/>
                  <a:alpha val="61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56AC18-FB41-4977-8B0C-F5082335A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4379429"/>
            <a:ext cx="12191984" cy="1953928"/>
          </a:xfrm>
          <a:prstGeom prst="rect">
            <a:avLst/>
          </a:prstGeom>
          <a:gradFill>
            <a:gsLst>
              <a:gs pos="32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alpha val="5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" y="4380927"/>
            <a:ext cx="12192000" cy="2019443"/>
          </a:xfrm>
          <a:prstGeom prst="rect">
            <a:avLst/>
          </a:prstGeom>
          <a:gradFill>
            <a:gsLst>
              <a:gs pos="32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45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0F4A52F-4CB9-5DD8-95E7-3B6DDEB4E4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9765" y="4892722"/>
            <a:ext cx="6387155" cy="1078173"/>
          </a:xfrm>
        </p:spPr>
        <p:txBody>
          <a:bodyPr anchor="ctr">
            <a:normAutofit/>
          </a:bodyPr>
          <a:lstStyle/>
          <a:p>
            <a:pPr algn="l"/>
            <a:r>
              <a:rPr lang="cs-CZ" sz="1700">
                <a:solidFill>
                  <a:srgbClr val="FFFFFF"/>
                </a:solidFill>
              </a:rPr>
              <a:t>Jan Prokop, 27664</a:t>
            </a:r>
          </a:p>
          <a:p>
            <a:pPr algn="l"/>
            <a:r>
              <a:rPr lang="cs-CZ" sz="1700">
                <a:solidFill>
                  <a:srgbClr val="FFFFFF"/>
                </a:solidFill>
              </a:rPr>
              <a:t>RLZ_3</a:t>
            </a:r>
          </a:p>
          <a:p>
            <a:pPr algn="l"/>
            <a:r>
              <a:rPr lang="cs-CZ" sz="1700">
                <a:solidFill>
                  <a:srgbClr val="FFFFFF"/>
                </a:solidFill>
              </a:rPr>
              <a:t>15. 5. 2023</a:t>
            </a:r>
            <a:endParaRPr lang="en-GB" sz="1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14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CCC4BA0-1298-4DBD-86F1-B51D8C9D3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2F23B9B-EF45-9BBC-A177-451B7E859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8" y="502021"/>
            <a:ext cx="5427525" cy="1667997"/>
          </a:xfrm>
        </p:spPr>
        <p:txBody>
          <a:bodyPr anchor="b">
            <a:normAutofit/>
          </a:bodyPr>
          <a:lstStyle/>
          <a:p>
            <a:r>
              <a:rPr lang="cs-CZ" sz="4000"/>
              <a:t>Dodatečné činnosti</a:t>
            </a:r>
            <a:endParaRPr lang="en-GB" sz="40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A3AE0B-A17F-9731-0F5F-1198E7422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398" y="2405467"/>
            <a:ext cx="5427526" cy="3535083"/>
          </a:xfrm>
        </p:spPr>
        <p:txBody>
          <a:bodyPr anchor="t">
            <a:normAutofit/>
          </a:bodyPr>
          <a:lstStyle/>
          <a:p>
            <a:r>
              <a:rPr lang="cs-CZ" sz="2000" dirty="0"/>
              <a:t>Měření efektivity práce v příslušné výrobní části</a:t>
            </a:r>
          </a:p>
          <a:p>
            <a:r>
              <a:rPr lang="cs-CZ" sz="2000" dirty="0"/>
              <a:t>Kontrola a nastavení výrobních normohodin</a:t>
            </a:r>
          </a:p>
          <a:p>
            <a:r>
              <a:rPr lang="cs-CZ" sz="2000" dirty="0"/>
              <a:t>Distribuce revidovaných zakázek</a:t>
            </a:r>
          </a:p>
          <a:p>
            <a:r>
              <a:rPr lang="cs-CZ" sz="2000" dirty="0"/>
              <a:t>Distribuce informativního přehledu</a:t>
            </a:r>
          </a:p>
          <a:p>
            <a:r>
              <a:rPr lang="cs-CZ" sz="2000" dirty="0"/>
              <a:t>Zhodnocení sledovaného procesu</a:t>
            </a:r>
            <a:endParaRPr lang="en-GB" sz="2000" dirty="0"/>
          </a:p>
        </p:txBody>
      </p:sp>
      <p:pic>
        <p:nvPicPr>
          <p:cNvPr id="7" name="Obrázek 6" descr="Obsah obrázku psací potřeba, umění&#10;&#10;Popis byl vytvořen automaticky">
            <a:extLst>
              <a:ext uri="{FF2B5EF4-FFF2-40B4-BE49-F238E27FC236}">
                <a16:creationId xmlns:a16="http://schemas.microsoft.com/office/drawing/2014/main" id="{41687A8B-669C-9BE3-2C69-3F5C3E2CF0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4612" r="17136" b="-2"/>
          <a:stretch/>
        </p:blipFill>
        <p:spPr>
          <a:xfrm>
            <a:off x="7047513" y="975645"/>
            <a:ext cx="4443447" cy="4443447"/>
          </a:xfrm>
          <a:custGeom>
            <a:avLst/>
            <a:gdLst/>
            <a:ahLst/>
            <a:cxnLst/>
            <a:rect l="l" t="t" r="r" b="b"/>
            <a:pathLst>
              <a:path w="4694238" h="4694238">
                <a:moveTo>
                  <a:pt x="2347119" y="0"/>
                </a:moveTo>
                <a:cubicBezTo>
                  <a:pt x="3643397" y="0"/>
                  <a:pt x="4694238" y="1050841"/>
                  <a:pt x="4694238" y="2347119"/>
                </a:cubicBezTo>
                <a:cubicBezTo>
                  <a:pt x="4694238" y="3643397"/>
                  <a:pt x="3643397" y="4694238"/>
                  <a:pt x="2347119" y="4694238"/>
                </a:cubicBezTo>
                <a:cubicBezTo>
                  <a:pt x="1050841" y="4694238"/>
                  <a:pt x="0" y="3643397"/>
                  <a:pt x="0" y="2347119"/>
                </a:cubicBezTo>
                <a:cubicBezTo>
                  <a:pt x="0" y="1050841"/>
                  <a:pt x="1050841" y="0"/>
                  <a:pt x="2347119" y="0"/>
                </a:cubicBezTo>
                <a:close/>
              </a:path>
            </a:pathLst>
          </a:cu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121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3C48B49-6135-48B6-AC0F-97E5D8D1F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BB06E21-8A96-C54A-4BE9-00E1168BA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766" y="1146412"/>
            <a:ext cx="9014348" cy="24020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Děkuji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za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pozornost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8" y="4374554"/>
            <a:ext cx="12192007" cy="248344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40655" y="4374554"/>
            <a:ext cx="4051344" cy="2483446"/>
          </a:xfrm>
          <a:prstGeom prst="rect">
            <a:avLst/>
          </a:prstGeom>
          <a:gradFill>
            <a:gsLst>
              <a:gs pos="4000">
                <a:schemeClr val="accent1">
                  <a:alpha val="21000"/>
                </a:schemeClr>
              </a:gs>
              <a:gs pos="83000">
                <a:schemeClr val="accent1">
                  <a:lumMod val="50000"/>
                  <a:alpha val="61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56AC18-FB41-4977-8B0C-F5082335A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4379429"/>
            <a:ext cx="12191984" cy="1953928"/>
          </a:xfrm>
          <a:prstGeom prst="rect">
            <a:avLst/>
          </a:prstGeom>
          <a:gradFill>
            <a:gsLst>
              <a:gs pos="32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alpha val="5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" y="4380927"/>
            <a:ext cx="12192000" cy="2019443"/>
          </a:xfrm>
          <a:prstGeom prst="rect">
            <a:avLst/>
          </a:prstGeom>
          <a:gradFill>
            <a:gsLst>
              <a:gs pos="32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45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83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0CCC4BA0-1298-4DBD-86F1-B51D8C9D3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BE15E99-BA2F-3A4D-5537-802F375F1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8" y="502021"/>
            <a:ext cx="5427525" cy="1667997"/>
          </a:xfrm>
        </p:spPr>
        <p:txBody>
          <a:bodyPr anchor="b">
            <a:normAutofit/>
          </a:bodyPr>
          <a:lstStyle/>
          <a:p>
            <a:r>
              <a:rPr lang="cs-CZ" sz="4000" dirty="0"/>
              <a:t>Osnova</a:t>
            </a:r>
            <a:endParaRPr lang="en-GB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D41D72-098B-8247-B2C2-E6AAFEEB5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398" y="2405467"/>
            <a:ext cx="5427526" cy="3535083"/>
          </a:xfrm>
        </p:spPr>
        <p:txBody>
          <a:bodyPr anchor="t">
            <a:normAutofit/>
          </a:bodyPr>
          <a:lstStyle/>
          <a:p>
            <a:r>
              <a:rPr lang="cs-CZ" sz="1700" dirty="0"/>
              <a:t>Představení společnosti</a:t>
            </a:r>
          </a:p>
          <a:p>
            <a:r>
              <a:rPr lang="cs-CZ" sz="1700" dirty="0"/>
              <a:t>Získávání, příjímání a výběru zaměstnanců a adaptace</a:t>
            </a:r>
          </a:p>
          <a:p>
            <a:r>
              <a:rPr lang="cs-CZ" sz="1700" dirty="0"/>
              <a:t>Řízení a hodnocení pracovního výkonu zaměstnanců, rozvoje zaměstnanců, motivace a odměňování zaměstnanců</a:t>
            </a:r>
          </a:p>
          <a:p>
            <a:r>
              <a:rPr lang="cs-CZ" sz="1700" dirty="0"/>
              <a:t>Podniková kultura včetně etického řízení, zásady komunikace, tvorba týmů</a:t>
            </a:r>
          </a:p>
          <a:p>
            <a:r>
              <a:rPr lang="cs-CZ" sz="1700" dirty="0"/>
              <a:t>Zásady tvorby a vedení personální agendy včetně příslušné legislativy</a:t>
            </a:r>
          </a:p>
          <a:p>
            <a:r>
              <a:rPr lang="cs-CZ" sz="1700" dirty="0"/>
              <a:t>Zásady tvorby a vedení personální agendy včetně příslušné legislativy</a:t>
            </a:r>
            <a:endParaRPr lang="en-GB" sz="17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25D1EBA-4C06-1ED3-AFC3-C213A2FE9C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6" r="13222" b="-3"/>
          <a:stretch/>
        </p:blipFill>
        <p:spPr>
          <a:xfrm>
            <a:off x="7047513" y="975645"/>
            <a:ext cx="4443447" cy="4443447"/>
          </a:xfrm>
          <a:custGeom>
            <a:avLst/>
            <a:gdLst/>
            <a:ahLst/>
            <a:cxnLst/>
            <a:rect l="l" t="t" r="r" b="b"/>
            <a:pathLst>
              <a:path w="4694238" h="4694238">
                <a:moveTo>
                  <a:pt x="2347119" y="0"/>
                </a:moveTo>
                <a:cubicBezTo>
                  <a:pt x="3643397" y="0"/>
                  <a:pt x="4694238" y="1050841"/>
                  <a:pt x="4694238" y="2347119"/>
                </a:cubicBezTo>
                <a:cubicBezTo>
                  <a:pt x="4694238" y="3643397"/>
                  <a:pt x="3643397" y="4694238"/>
                  <a:pt x="2347119" y="4694238"/>
                </a:cubicBezTo>
                <a:cubicBezTo>
                  <a:pt x="1050841" y="4694238"/>
                  <a:pt x="0" y="3643397"/>
                  <a:pt x="0" y="2347119"/>
                </a:cubicBezTo>
                <a:cubicBezTo>
                  <a:pt x="0" y="1050841"/>
                  <a:pt x="1050841" y="0"/>
                  <a:pt x="2347119" y="0"/>
                </a:cubicBezTo>
                <a:close/>
              </a:path>
            </a:pathLst>
          </a:cu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02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0CCC4BA0-1298-4DBD-86F1-B51D8C9D3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B491224-31AC-0885-BD26-133D0E943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8" y="502021"/>
            <a:ext cx="6188962" cy="1667997"/>
          </a:xfrm>
        </p:spPr>
        <p:txBody>
          <a:bodyPr anchor="b">
            <a:normAutofit/>
          </a:bodyPr>
          <a:lstStyle/>
          <a:p>
            <a:r>
              <a:rPr lang="cs-CZ" sz="4000" dirty="0"/>
              <a:t>Donaldson Industrial CR s.r.o.</a:t>
            </a:r>
            <a:endParaRPr lang="en-GB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0828F9-AAD6-5BA5-9842-125A1EA81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398" y="2405467"/>
            <a:ext cx="5427526" cy="3535083"/>
          </a:xfrm>
        </p:spPr>
        <p:txBody>
          <a:bodyPr anchor="t">
            <a:normAutofit/>
          </a:bodyPr>
          <a:lstStyle/>
          <a:p>
            <a:r>
              <a:rPr lang="cs-CZ" sz="2000" dirty="0"/>
              <a:t>Nadnárodní Americká společnost pro B2B business</a:t>
            </a:r>
          </a:p>
          <a:p>
            <a:r>
              <a:rPr lang="cs-CZ" sz="2000" dirty="0"/>
              <a:t>Výroba v oblasti průmyslových filtračních zařízení</a:t>
            </a:r>
          </a:p>
          <a:p>
            <a:r>
              <a:rPr lang="cs-CZ" sz="2000" dirty="0"/>
              <a:t>Oblast podnikání v:</a:t>
            </a:r>
          </a:p>
          <a:p>
            <a:pPr lvl="1"/>
            <a:r>
              <a:rPr lang="cs-CZ" sz="2000" dirty="0"/>
              <a:t>Leteckém</a:t>
            </a:r>
          </a:p>
          <a:p>
            <a:pPr lvl="1"/>
            <a:r>
              <a:rPr lang="cs-CZ" sz="2000" dirty="0"/>
              <a:t>Automobilovém</a:t>
            </a:r>
          </a:p>
          <a:p>
            <a:pPr lvl="1"/>
            <a:r>
              <a:rPr lang="cs-CZ" sz="2000" dirty="0"/>
              <a:t>Ropném</a:t>
            </a:r>
          </a:p>
          <a:p>
            <a:pPr lvl="1"/>
            <a:r>
              <a:rPr lang="cs-CZ" sz="2000" dirty="0"/>
              <a:t>Důlním</a:t>
            </a:r>
          </a:p>
          <a:p>
            <a:pPr lvl="1"/>
            <a:r>
              <a:rPr lang="cs-CZ" sz="2000" dirty="0"/>
              <a:t>Potravinářském průmyslu</a:t>
            </a:r>
            <a:endParaRPr lang="en-GB" sz="2000" dirty="0"/>
          </a:p>
        </p:txBody>
      </p:sp>
      <p:pic>
        <p:nvPicPr>
          <p:cNvPr id="6" name="Obrázek 5" descr="Obsah obrázku obloha, venku, budova, flétna/dudy&#10;&#10;Popis byl vytvořen automaticky">
            <a:extLst>
              <a:ext uri="{FF2B5EF4-FFF2-40B4-BE49-F238E27FC236}">
                <a16:creationId xmlns:a16="http://schemas.microsoft.com/office/drawing/2014/main" id="{24F04662-68C3-F4C2-04D9-5511E20A4A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6854" r="8143" b="-3"/>
          <a:stretch/>
        </p:blipFill>
        <p:spPr>
          <a:xfrm>
            <a:off x="7047513" y="975645"/>
            <a:ext cx="4443447" cy="4443447"/>
          </a:xfrm>
          <a:custGeom>
            <a:avLst/>
            <a:gdLst/>
            <a:ahLst/>
            <a:cxnLst/>
            <a:rect l="l" t="t" r="r" b="b"/>
            <a:pathLst>
              <a:path w="4694238" h="4694238">
                <a:moveTo>
                  <a:pt x="2347119" y="0"/>
                </a:moveTo>
                <a:cubicBezTo>
                  <a:pt x="3643397" y="0"/>
                  <a:pt x="4694238" y="1050841"/>
                  <a:pt x="4694238" y="2347119"/>
                </a:cubicBezTo>
                <a:cubicBezTo>
                  <a:pt x="4694238" y="3643397"/>
                  <a:pt x="3643397" y="4694238"/>
                  <a:pt x="2347119" y="4694238"/>
                </a:cubicBezTo>
                <a:cubicBezTo>
                  <a:pt x="1050841" y="4694238"/>
                  <a:pt x="0" y="3643397"/>
                  <a:pt x="0" y="2347119"/>
                </a:cubicBezTo>
                <a:cubicBezTo>
                  <a:pt x="0" y="1050841"/>
                  <a:pt x="1050841" y="0"/>
                  <a:pt x="2347119" y="0"/>
                </a:cubicBezTo>
                <a:close/>
              </a:path>
            </a:pathLst>
          </a:cu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628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CCC4BA0-1298-4DBD-86F1-B51D8C9D3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C8FE418-1A9B-A13A-2702-C2887D30F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8" y="502021"/>
            <a:ext cx="5427525" cy="1667997"/>
          </a:xfrm>
        </p:spPr>
        <p:txBody>
          <a:bodyPr anchor="b">
            <a:normAutofit/>
          </a:bodyPr>
          <a:lstStyle/>
          <a:p>
            <a:r>
              <a:rPr lang="cs-CZ" sz="4000" dirty="0"/>
              <a:t>Důvod zvolení vybraného podniku</a:t>
            </a:r>
            <a:endParaRPr lang="en-GB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EB61BA-51E4-EB3A-2DE4-C370AC290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398" y="2405467"/>
            <a:ext cx="5427526" cy="3535083"/>
          </a:xfrm>
        </p:spPr>
        <p:txBody>
          <a:bodyPr anchor="t">
            <a:normAutofit/>
          </a:bodyPr>
          <a:lstStyle/>
          <a:p>
            <a:r>
              <a:rPr lang="cs-CZ" sz="2000"/>
              <a:t>Důraz na životní prostředí</a:t>
            </a:r>
          </a:p>
          <a:p>
            <a:r>
              <a:rPr lang="cs-CZ" sz="2000"/>
              <a:t>Udržitelnost</a:t>
            </a:r>
          </a:p>
          <a:p>
            <a:r>
              <a:rPr lang="cs-CZ" sz="2000"/>
              <a:t>Využití moderních technologií</a:t>
            </a:r>
          </a:p>
          <a:p>
            <a:r>
              <a:rPr lang="cs-CZ" sz="2000"/>
              <a:t>Přizpůsobení se tržním podmínkám</a:t>
            </a:r>
            <a:endParaRPr lang="en-GB" sz="200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D5179EB-01B4-CC8C-1A92-5477706E7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48" b="-2"/>
          <a:stretch/>
        </p:blipFill>
        <p:spPr>
          <a:xfrm>
            <a:off x="7047513" y="975645"/>
            <a:ext cx="4443447" cy="4443447"/>
          </a:xfrm>
          <a:custGeom>
            <a:avLst/>
            <a:gdLst/>
            <a:ahLst/>
            <a:cxnLst/>
            <a:rect l="l" t="t" r="r" b="b"/>
            <a:pathLst>
              <a:path w="4694238" h="4694238">
                <a:moveTo>
                  <a:pt x="2347119" y="0"/>
                </a:moveTo>
                <a:cubicBezTo>
                  <a:pt x="3643397" y="0"/>
                  <a:pt x="4694238" y="1050841"/>
                  <a:pt x="4694238" y="2347119"/>
                </a:cubicBezTo>
                <a:cubicBezTo>
                  <a:pt x="4694238" y="3643397"/>
                  <a:pt x="3643397" y="4694238"/>
                  <a:pt x="2347119" y="4694238"/>
                </a:cubicBezTo>
                <a:cubicBezTo>
                  <a:pt x="1050841" y="4694238"/>
                  <a:pt x="0" y="3643397"/>
                  <a:pt x="0" y="2347119"/>
                </a:cubicBezTo>
                <a:cubicBezTo>
                  <a:pt x="0" y="1050841"/>
                  <a:pt x="1050841" y="0"/>
                  <a:pt x="2347119" y="0"/>
                </a:cubicBezTo>
                <a:close/>
              </a:path>
            </a:pathLst>
          </a:cu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105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0CCC4BA0-1298-4DBD-86F1-B51D8C9D3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4DFBF71-5F88-D348-1DD8-8283DD012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8" y="502021"/>
            <a:ext cx="5427525" cy="1667997"/>
          </a:xfrm>
        </p:spPr>
        <p:txBody>
          <a:bodyPr anchor="b">
            <a:normAutofit/>
          </a:bodyPr>
          <a:lstStyle/>
          <a:p>
            <a:r>
              <a:rPr lang="cs-CZ" sz="3700"/>
              <a:t>Oblast získávání, příjímání a výběru zaměstnanců a adaptace</a:t>
            </a:r>
            <a:endParaRPr lang="en-GB" sz="37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597351-4D90-D8A8-99B1-3A227DEF9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398" y="2405467"/>
            <a:ext cx="5427526" cy="3535083"/>
          </a:xfrm>
        </p:spPr>
        <p:txBody>
          <a:bodyPr anchor="t">
            <a:normAutofit/>
          </a:bodyPr>
          <a:lstStyle/>
          <a:p>
            <a:r>
              <a:rPr lang="cs-CZ" sz="2000"/>
              <a:t>Spolupráce při zpracování volné pracovní pozice</a:t>
            </a:r>
          </a:p>
          <a:p>
            <a:r>
              <a:rPr lang="cs-CZ" sz="2000"/>
              <a:t>Vystavení aktuálně volných pozic do výroby</a:t>
            </a:r>
          </a:p>
          <a:p>
            <a:r>
              <a:rPr lang="cs-CZ" sz="2000"/>
              <a:t>Kontrola inzerátů přes platformu Teamio</a:t>
            </a:r>
          </a:p>
          <a:p>
            <a:r>
              <a:rPr lang="cs-CZ" sz="2000"/>
              <a:t>Spoluúčast při pohovoru nového zaměstnance</a:t>
            </a:r>
          </a:p>
          <a:p>
            <a:r>
              <a:rPr lang="cs-CZ" sz="2000"/>
              <a:t>Spoluúčast při Onboardingu nového zaměstnance</a:t>
            </a:r>
          </a:p>
          <a:p>
            <a:endParaRPr lang="en-GB" sz="2000"/>
          </a:p>
        </p:txBody>
      </p:sp>
      <p:pic>
        <p:nvPicPr>
          <p:cNvPr id="5" name="Obrázek 4" descr="Obsah obrázku osoba, oblek, oblečení, interiér&#10;&#10;Popis byl vytvořen automaticky">
            <a:extLst>
              <a:ext uri="{FF2B5EF4-FFF2-40B4-BE49-F238E27FC236}">
                <a16:creationId xmlns:a16="http://schemas.microsoft.com/office/drawing/2014/main" id="{20672FD2-3EC2-A3BE-F87B-AE9FA0A57E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8653" r="12846"/>
          <a:stretch/>
        </p:blipFill>
        <p:spPr>
          <a:xfrm>
            <a:off x="7047513" y="975645"/>
            <a:ext cx="4443447" cy="4443447"/>
          </a:xfrm>
          <a:custGeom>
            <a:avLst/>
            <a:gdLst/>
            <a:ahLst/>
            <a:cxnLst/>
            <a:rect l="l" t="t" r="r" b="b"/>
            <a:pathLst>
              <a:path w="4694238" h="4694238">
                <a:moveTo>
                  <a:pt x="2347119" y="0"/>
                </a:moveTo>
                <a:cubicBezTo>
                  <a:pt x="3643397" y="0"/>
                  <a:pt x="4694238" y="1050841"/>
                  <a:pt x="4694238" y="2347119"/>
                </a:cubicBezTo>
                <a:cubicBezTo>
                  <a:pt x="4694238" y="3643397"/>
                  <a:pt x="3643397" y="4694238"/>
                  <a:pt x="2347119" y="4694238"/>
                </a:cubicBezTo>
                <a:cubicBezTo>
                  <a:pt x="1050841" y="4694238"/>
                  <a:pt x="0" y="3643397"/>
                  <a:pt x="0" y="2347119"/>
                </a:cubicBezTo>
                <a:cubicBezTo>
                  <a:pt x="0" y="1050841"/>
                  <a:pt x="1050841" y="0"/>
                  <a:pt x="2347119" y="0"/>
                </a:cubicBezTo>
                <a:close/>
              </a:path>
            </a:pathLst>
          </a:cu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56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0CCC4BA0-1298-4DBD-86F1-B51D8C9D3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D3D04B6-106D-A47C-63C9-04933DF2E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8" y="502021"/>
            <a:ext cx="5427525" cy="1667997"/>
          </a:xfrm>
        </p:spPr>
        <p:txBody>
          <a:bodyPr anchor="b">
            <a:normAutofit/>
          </a:bodyPr>
          <a:lstStyle/>
          <a:p>
            <a:r>
              <a:rPr lang="cs-CZ" sz="2800"/>
              <a:t>Oblast řízení a hodnocení pracovního výkonu zaměstnanců, rozvoje zaměstnanců, motivace a odměňování zaměstnanců</a:t>
            </a:r>
            <a:endParaRPr lang="en-GB" sz="28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448CAC-72A4-B721-8425-48D770329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398" y="2405467"/>
            <a:ext cx="5427526" cy="3535083"/>
          </a:xfrm>
        </p:spPr>
        <p:txBody>
          <a:bodyPr anchor="t">
            <a:normAutofit/>
          </a:bodyPr>
          <a:lstStyle/>
          <a:p>
            <a:r>
              <a:rPr lang="cs-CZ" sz="2000"/>
              <a:t>Zhodnocení nového zaměstnance v rámci adaptačního procesu</a:t>
            </a:r>
          </a:p>
          <a:p>
            <a:r>
              <a:rPr lang="cs-CZ" sz="2000"/>
              <a:t>Zajištění podnikového školitele anglického jazyka</a:t>
            </a:r>
          </a:p>
          <a:p>
            <a:r>
              <a:rPr lang="cs-CZ" sz="2000"/>
              <a:t>Spolupráce při zpracování podkladů pro školení výrobních zaměstnanců</a:t>
            </a:r>
          </a:p>
          <a:p>
            <a:r>
              <a:rPr lang="cs-CZ" sz="2000"/>
              <a:t>Spoluúčast při zpracování plánovaných soutěžích</a:t>
            </a:r>
          </a:p>
          <a:p>
            <a:r>
              <a:rPr lang="cs-CZ" sz="2000"/>
              <a:t>Spoluúčast při zpracování průzkumu spokojenosti zaměstnanců</a:t>
            </a:r>
          </a:p>
          <a:p>
            <a:r>
              <a:rPr lang="cs-CZ" sz="2000"/>
              <a:t>Informování o potřebném školení Code of Conduct</a:t>
            </a:r>
          </a:p>
          <a:p>
            <a:endParaRPr lang="en-GB" sz="2000"/>
          </a:p>
        </p:txBody>
      </p:sp>
      <p:pic>
        <p:nvPicPr>
          <p:cNvPr id="5" name="Obrázek 4" descr="Obsah obrázku text, Písmo, Grafika, logo&#10;&#10;Popis byl vytvořen automaticky">
            <a:extLst>
              <a:ext uri="{FF2B5EF4-FFF2-40B4-BE49-F238E27FC236}">
                <a16:creationId xmlns:a16="http://schemas.microsoft.com/office/drawing/2014/main" id="{94108D5A-DCE1-8C78-E51F-DCFDC986A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5685" r="19565" b="1"/>
          <a:stretch/>
        </p:blipFill>
        <p:spPr>
          <a:xfrm>
            <a:off x="7047513" y="975645"/>
            <a:ext cx="4443447" cy="4443447"/>
          </a:xfrm>
          <a:custGeom>
            <a:avLst/>
            <a:gdLst/>
            <a:ahLst/>
            <a:cxnLst/>
            <a:rect l="l" t="t" r="r" b="b"/>
            <a:pathLst>
              <a:path w="4694238" h="4694238">
                <a:moveTo>
                  <a:pt x="2347119" y="0"/>
                </a:moveTo>
                <a:cubicBezTo>
                  <a:pt x="3643397" y="0"/>
                  <a:pt x="4694238" y="1050841"/>
                  <a:pt x="4694238" y="2347119"/>
                </a:cubicBezTo>
                <a:cubicBezTo>
                  <a:pt x="4694238" y="3643397"/>
                  <a:pt x="3643397" y="4694238"/>
                  <a:pt x="2347119" y="4694238"/>
                </a:cubicBezTo>
                <a:cubicBezTo>
                  <a:pt x="1050841" y="4694238"/>
                  <a:pt x="0" y="3643397"/>
                  <a:pt x="0" y="2347119"/>
                </a:cubicBezTo>
                <a:cubicBezTo>
                  <a:pt x="0" y="1050841"/>
                  <a:pt x="1050841" y="0"/>
                  <a:pt x="2347119" y="0"/>
                </a:cubicBezTo>
                <a:close/>
              </a:path>
            </a:pathLst>
          </a:cu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20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0CCC4BA0-1298-4DBD-86F1-B51D8C9D3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7425348-5664-14CE-D790-CD8F7FF07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8" y="502021"/>
            <a:ext cx="5427525" cy="1667997"/>
          </a:xfrm>
        </p:spPr>
        <p:txBody>
          <a:bodyPr anchor="b">
            <a:normAutofit/>
          </a:bodyPr>
          <a:lstStyle/>
          <a:p>
            <a:r>
              <a:rPr lang="cs-CZ" sz="3400"/>
              <a:t>Oblast podnikové kultury včetně etického řízení, zásady komunikace, tvorba týmů</a:t>
            </a:r>
            <a:endParaRPr lang="en-GB" sz="34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866F86-B8A0-7183-6ADB-5EDF948C9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398" y="2405467"/>
            <a:ext cx="5427526" cy="3535083"/>
          </a:xfrm>
        </p:spPr>
        <p:txBody>
          <a:bodyPr anchor="t">
            <a:normAutofit/>
          </a:bodyPr>
          <a:lstStyle/>
          <a:p>
            <a:r>
              <a:rPr lang="cs-CZ" sz="2000"/>
              <a:t>Spolupráce při zpracování měsíčních novin pro informovanost zaměstnanců</a:t>
            </a:r>
          </a:p>
          <a:p>
            <a:r>
              <a:rPr lang="cs-CZ" sz="2000"/>
              <a:t>Spolupráce při zpracování podkladů pro informativní přehled v prostorách podniku</a:t>
            </a:r>
          </a:p>
          <a:p>
            <a:r>
              <a:rPr lang="cs-CZ" sz="2000"/>
              <a:t>Informování o školení Code of Conduct</a:t>
            </a:r>
          </a:p>
          <a:p>
            <a:r>
              <a:rPr lang="cs-CZ" sz="2000"/>
              <a:t>Tvorba skupin pro schůzku se „Sales“ a zákazníky</a:t>
            </a:r>
          </a:p>
          <a:p>
            <a:r>
              <a:rPr lang="cs-CZ" sz="2000"/>
              <a:t>Účast při plánování směn na oddělení svařovny</a:t>
            </a:r>
          </a:p>
          <a:p>
            <a:endParaRPr lang="cs-CZ" sz="2000"/>
          </a:p>
        </p:txBody>
      </p:sp>
      <p:pic>
        <p:nvPicPr>
          <p:cNvPr id="4" name="Obrázek 3" descr="Obsah obrázku text, okno, osoba&#10;&#10;Popis byl vytvořen automaticky">
            <a:extLst>
              <a:ext uri="{FF2B5EF4-FFF2-40B4-BE49-F238E27FC236}">
                <a16:creationId xmlns:a16="http://schemas.microsoft.com/office/drawing/2014/main" id="{69419957-3095-C45F-D517-098CFEEC2B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7435" r="11816" b="1"/>
          <a:stretch/>
        </p:blipFill>
        <p:spPr>
          <a:xfrm>
            <a:off x="7047513" y="975645"/>
            <a:ext cx="4443447" cy="4443447"/>
          </a:xfrm>
          <a:custGeom>
            <a:avLst/>
            <a:gdLst/>
            <a:ahLst/>
            <a:cxnLst/>
            <a:rect l="l" t="t" r="r" b="b"/>
            <a:pathLst>
              <a:path w="4694238" h="4694238">
                <a:moveTo>
                  <a:pt x="2347119" y="0"/>
                </a:moveTo>
                <a:cubicBezTo>
                  <a:pt x="3643397" y="0"/>
                  <a:pt x="4694238" y="1050841"/>
                  <a:pt x="4694238" y="2347119"/>
                </a:cubicBezTo>
                <a:cubicBezTo>
                  <a:pt x="4694238" y="3643397"/>
                  <a:pt x="3643397" y="4694238"/>
                  <a:pt x="2347119" y="4694238"/>
                </a:cubicBezTo>
                <a:cubicBezTo>
                  <a:pt x="1050841" y="4694238"/>
                  <a:pt x="0" y="3643397"/>
                  <a:pt x="0" y="2347119"/>
                </a:cubicBezTo>
                <a:cubicBezTo>
                  <a:pt x="0" y="1050841"/>
                  <a:pt x="1050841" y="0"/>
                  <a:pt x="2347119" y="0"/>
                </a:cubicBezTo>
                <a:close/>
              </a:path>
            </a:pathLst>
          </a:cu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C5DC7A0-3FE0-880C-30A1-687D41DF0968}"/>
              </a:ext>
            </a:extLst>
          </p:cNvPr>
          <p:cNvSpPr txBox="1"/>
          <p:nvPr/>
        </p:nvSpPr>
        <p:spPr>
          <a:xfrm>
            <a:off x="9880150" y="6657945"/>
            <a:ext cx="231185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sz="700">
                <a:solidFill>
                  <a:srgbClr val="FFFFFF"/>
                </a:solidFill>
                <a:hlinkClick r:id="rId3" tooltip="https://technofaq.org/posts/2018/10/5-lesser-known-ways-to-enhance-employee-engagement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cs-CZ" sz="700">
                <a:solidFill>
                  <a:srgbClr val="FFFFFF"/>
                </a:solidFill>
              </a:rPr>
              <a:t> od autora Neznámý autor s licencí </a:t>
            </a:r>
            <a:r>
              <a:rPr lang="cs-CZ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cs-CZ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483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0CCC4BA0-1298-4DBD-86F1-B51D8C9D3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CE9098D-8FB8-097D-53CF-C5C2B201B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8" y="502021"/>
            <a:ext cx="5427525" cy="1667997"/>
          </a:xfrm>
        </p:spPr>
        <p:txBody>
          <a:bodyPr anchor="b">
            <a:normAutofit/>
          </a:bodyPr>
          <a:lstStyle/>
          <a:p>
            <a:r>
              <a:rPr lang="cs-CZ" sz="2800" dirty="0"/>
              <a:t>Oblast zásady tvorby a vedení personální agendy včetně příslušné legislativy</a:t>
            </a:r>
            <a:endParaRPr lang="en-GB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A5F34E-66F2-CB56-FFEE-EE22483E4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398" y="2405467"/>
            <a:ext cx="5427526" cy="3535083"/>
          </a:xfrm>
        </p:spPr>
        <p:txBody>
          <a:bodyPr anchor="t">
            <a:normAutofit/>
          </a:bodyPr>
          <a:lstStyle/>
          <a:p>
            <a:r>
              <a:rPr lang="cs-CZ" sz="1700" dirty="0"/>
              <a:t>Spolupráce s podnikovými systémy Target2100 a </a:t>
            </a:r>
            <a:r>
              <a:rPr lang="cs-CZ" sz="1700" dirty="0" err="1"/>
              <a:t>ANeT</a:t>
            </a:r>
            <a:endParaRPr lang="cs-CZ" sz="1700" dirty="0"/>
          </a:p>
          <a:p>
            <a:r>
              <a:rPr lang="cs-CZ" sz="1700" dirty="0"/>
              <a:t>Spoluúčast při plánování lékařských prohlídek a školení v Target2100</a:t>
            </a:r>
          </a:p>
          <a:p>
            <a:r>
              <a:rPr lang="cs-CZ" sz="1700" dirty="0"/>
              <a:t>Kontrola prezenční listiny ze školení</a:t>
            </a:r>
          </a:p>
          <a:p>
            <a:r>
              <a:rPr lang="cs-CZ" sz="1700" dirty="0"/>
              <a:t>Spoluúčast při zpracování informací týkajících se schválení dovolené v docházkovém systému </a:t>
            </a:r>
            <a:r>
              <a:rPr lang="cs-CZ" sz="1700" dirty="0" err="1"/>
              <a:t>ANeT</a:t>
            </a:r>
            <a:endParaRPr lang="cs-CZ" sz="1700" dirty="0"/>
          </a:p>
          <a:p>
            <a:r>
              <a:rPr lang="cs-CZ" sz="1700" dirty="0"/>
              <a:t>Zpracování tabulky Kalendář návštěv pro jejich evidenci</a:t>
            </a:r>
          </a:p>
          <a:p>
            <a:r>
              <a:rPr lang="cs-CZ" sz="1700" dirty="0"/>
              <a:t>Účast při hodnocení zaměstnance v systému Target2100</a:t>
            </a:r>
            <a:endParaRPr lang="en-GB" sz="1700" dirty="0"/>
          </a:p>
        </p:txBody>
      </p:sp>
      <p:pic>
        <p:nvPicPr>
          <p:cNvPr id="5" name="Obrázek 4" descr="Obsah obrázku oblečení, osoba, ilustrace&#10;&#10;Popis byl vytvořen automaticky">
            <a:extLst>
              <a:ext uri="{FF2B5EF4-FFF2-40B4-BE49-F238E27FC236}">
                <a16:creationId xmlns:a16="http://schemas.microsoft.com/office/drawing/2014/main" id="{0A13A07E-E32D-B830-BB80-1147A9ACFC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8244" r="10506"/>
          <a:stretch/>
        </p:blipFill>
        <p:spPr>
          <a:xfrm>
            <a:off x="7047513" y="975645"/>
            <a:ext cx="4443447" cy="4443447"/>
          </a:xfrm>
          <a:custGeom>
            <a:avLst/>
            <a:gdLst/>
            <a:ahLst/>
            <a:cxnLst/>
            <a:rect l="l" t="t" r="r" b="b"/>
            <a:pathLst>
              <a:path w="4694238" h="4694238">
                <a:moveTo>
                  <a:pt x="2347119" y="0"/>
                </a:moveTo>
                <a:cubicBezTo>
                  <a:pt x="3643397" y="0"/>
                  <a:pt x="4694238" y="1050841"/>
                  <a:pt x="4694238" y="2347119"/>
                </a:cubicBezTo>
                <a:cubicBezTo>
                  <a:pt x="4694238" y="3643397"/>
                  <a:pt x="3643397" y="4694238"/>
                  <a:pt x="2347119" y="4694238"/>
                </a:cubicBezTo>
                <a:cubicBezTo>
                  <a:pt x="1050841" y="4694238"/>
                  <a:pt x="0" y="3643397"/>
                  <a:pt x="0" y="2347119"/>
                </a:cubicBezTo>
                <a:cubicBezTo>
                  <a:pt x="0" y="1050841"/>
                  <a:pt x="1050841" y="0"/>
                  <a:pt x="2347119" y="0"/>
                </a:cubicBezTo>
                <a:close/>
              </a:path>
            </a:pathLst>
          </a:cu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73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0CCC4BA0-1298-4DBD-86F1-B51D8C9D3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0822EA7-4FCC-1829-A18B-DDF89F65F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8" y="502021"/>
            <a:ext cx="5427525" cy="1667997"/>
          </a:xfrm>
        </p:spPr>
        <p:txBody>
          <a:bodyPr anchor="b">
            <a:normAutofit/>
          </a:bodyPr>
          <a:lstStyle/>
          <a:p>
            <a:r>
              <a:rPr lang="cs-CZ" sz="2800" dirty="0"/>
              <a:t>Oblast agendy spojené  komunikací s příslušnými orgány státní a veřejné správy v oblasti HR</a:t>
            </a:r>
            <a:endParaRPr lang="en-GB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CFF821-AF76-97C8-D10C-7EB0D722E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398" y="2405467"/>
            <a:ext cx="5427526" cy="3535083"/>
          </a:xfrm>
        </p:spPr>
        <p:txBody>
          <a:bodyPr anchor="t">
            <a:normAutofit/>
          </a:bodyPr>
          <a:lstStyle/>
          <a:p>
            <a:r>
              <a:rPr lang="cs-CZ" sz="2000" dirty="0"/>
              <a:t>Spoluúčast při zpracování podkladů v rámci inzerce pracovní pozice na úřad práce</a:t>
            </a:r>
          </a:p>
          <a:p>
            <a:r>
              <a:rPr lang="cs-CZ" sz="2000" dirty="0"/>
              <a:t>Spoluúčast při zpracování podkladů pro externí mzdovou účetní v rámci kontroly docházkových listů</a:t>
            </a:r>
          </a:p>
          <a:p>
            <a:r>
              <a:rPr lang="cs-CZ" sz="2000" dirty="0"/>
              <a:t>Informování zaměstnanců o přítomnosti mzdové účetní</a:t>
            </a:r>
          </a:p>
          <a:p>
            <a:r>
              <a:rPr lang="cs-CZ" sz="2000" dirty="0"/>
              <a:t>Spoluúčast při zpracování souhrnu postupů pro případ čerpání DPN a dalších žádostí</a:t>
            </a:r>
          </a:p>
          <a:p>
            <a:r>
              <a:rPr lang="cs-CZ" sz="2000" dirty="0"/>
              <a:t>Obecná konzultace této oblasti</a:t>
            </a:r>
            <a:endParaRPr lang="en-GB" sz="2000" dirty="0"/>
          </a:p>
        </p:txBody>
      </p:sp>
      <p:pic>
        <p:nvPicPr>
          <p:cNvPr id="5" name="Picture 4" descr="Objekty v tabulce">
            <a:extLst>
              <a:ext uri="{FF2B5EF4-FFF2-40B4-BE49-F238E27FC236}">
                <a16:creationId xmlns:a16="http://schemas.microsoft.com/office/drawing/2014/main" id="{B439D2A7-58D9-1A70-553E-C59D9C4F93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50" r="-1" b="-1"/>
          <a:stretch/>
        </p:blipFill>
        <p:spPr>
          <a:xfrm>
            <a:off x="7047513" y="975645"/>
            <a:ext cx="4443447" cy="4443447"/>
          </a:xfrm>
          <a:custGeom>
            <a:avLst/>
            <a:gdLst/>
            <a:ahLst/>
            <a:cxnLst/>
            <a:rect l="l" t="t" r="r" b="b"/>
            <a:pathLst>
              <a:path w="4694238" h="4694238">
                <a:moveTo>
                  <a:pt x="2347119" y="0"/>
                </a:moveTo>
                <a:cubicBezTo>
                  <a:pt x="3643397" y="0"/>
                  <a:pt x="4694238" y="1050841"/>
                  <a:pt x="4694238" y="2347119"/>
                </a:cubicBezTo>
                <a:cubicBezTo>
                  <a:pt x="4694238" y="3643397"/>
                  <a:pt x="3643397" y="4694238"/>
                  <a:pt x="2347119" y="4694238"/>
                </a:cubicBezTo>
                <a:cubicBezTo>
                  <a:pt x="1050841" y="4694238"/>
                  <a:pt x="0" y="3643397"/>
                  <a:pt x="0" y="2347119"/>
                </a:cubicBezTo>
                <a:cubicBezTo>
                  <a:pt x="0" y="1050841"/>
                  <a:pt x="1050841" y="0"/>
                  <a:pt x="2347119" y="0"/>
                </a:cubicBezTo>
                <a:close/>
              </a:path>
            </a:pathLst>
          </a:cu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09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411</Words>
  <Application>Microsoft Office PowerPoint</Application>
  <PresentationFormat>Širokoúhlá obrazovka</PresentationFormat>
  <Paragraphs>65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Motiv Office</vt:lpstr>
      <vt:lpstr>Obhajoba praxe</vt:lpstr>
      <vt:lpstr>Osnova</vt:lpstr>
      <vt:lpstr>Donaldson Industrial CR s.r.o.</vt:lpstr>
      <vt:lpstr>Důvod zvolení vybraného podniku</vt:lpstr>
      <vt:lpstr>Oblast získávání, příjímání a výběru zaměstnanců a adaptace</vt:lpstr>
      <vt:lpstr>Oblast řízení a hodnocení pracovního výkonu zaměstnanců, rozvoje zaměstnanců, motivace a odměňování zaměstnanců</vt:lpstr>
      <vt:lpstr>Oblast podnikové kultury včetně etického řízení, zásady komunikace, tvorba týmů</vt:lpstr>
      <vt:lpstr>Oblast zásady tvorby a vedení personální agendy včetně příslušné legislativy</vt:lpstr>
      <vt:lpstr>Oblast agendy spojené  komunikací s příslušnými orgány státní a veřejné správy v oblasti HR</vt:lpstr>
      <vt:lpstr>Dodatečné činnosti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Prokop</dc:creator>
  <cp:lastModifiedBy>Jan Prokop</cp:lastModifiedBy>
  <cp:revision>6</cp:revision>
  <dcterms:created xsi:type="dcterms:W3CDTF">2023-05-08T14:09:59Z</dcterms:created>
  <dcterms:modified xsi:type="dcterms:W3CDTF">2023-05-10T21:48:59Z</dcterms:modified>
</cp:coreProperties>
</file>