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40" d="100"/>
          <a:sy n="40" d="100"/>
        </p:scale>
        <p:origin x="29" y="5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tmp" /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3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3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3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3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4">
            <a:extLst>
              <a:ext uri="{FF2B5EF4-FFF2-40B4-BE49-F238E27FC236}">
                <a16:creationId xmlns:a16="http://schemas.microsoft.com/office/drawing/2014/main" id="{BCC4236D-7F27-0CE4-24B0-2740F23AF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109"/>
          <a:stretch/>
        </p:blipFill>
        <p:spPr>
          <a:xfrm>
            <a:off x="1083714" y="371572"/>
            <a:ext cx="10464937" cy="399270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14CC482-900D-3EF6-BE50-C147A871301A}"/>
              </a:ext>
            </a:extLst>
          </p:cNvPr>
          <p:cNvSpPr/>
          <p:nvPr/>
        </p:nvSpPr>
        <p:spPr>
          <a:xfrm>
            <a:off x="1083714" y="2311445"/>
            <a:ext cx="10464938" cy="25294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EDED32-8724-B528-727A-EFE7E52EE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4" y="2311445"/>
            <a:ext cx="8361229" cy="1403233"/>
          </a:xfrm>
        </p:spPr>
        <p:txBody>
          <a:bodyPr/>
          <a:lstStyle/>
          <a:p>
            <a:r>
              <a:rPr lang="cs-CZ" dirty="0"/>
              <a:t>Odborná praxe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0CAE658-BF2A-9C90-08B7-972010146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0237" y="3816932"/>
            <a:ext cx="4486389" cy="833165"/>
          </a:xfrm>
        </p:spPr>
        <p:txBody>
          <a:bodyPr>
            <a:normAutofit/>
          </a:bodyPr>
          <a:lstStyle/>
          <a:p>
            <a:r>
              <a:rPr lang="cs-CZ" sz="3200" i="1" dirty="0">
                <a:latin typeface="Georgia" panose="02040502050405020303" pitchFamily="18" charset="0"/>
              </a:rPr>
              <a:t>Řízení lidských zdrojů</a:t>
            </a:r>
          </a:p>
          <a:p>
            <a:endParaRPr lang="cs-CZ" sz="1000" i="1" dirty="0">
              <a:latin typeface="Georgia" panose="02040502050405020303" pitchFamily="18" charset="0"/>
            </a:endParaRP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AACF2C04-35BB-220D-E917-0BFA512B42C5}"/>
              </a:ext>
            </a:extLst>
          </p:cNvPr>
          <p:cNvSpPr txBox="1">
            <a:spLocks/>
          </p:cNvSpPr>
          <p:nvPr/>
        </p:nvSpPr>
        <p:spPr>
          <a:xfrm>
            <a:off x="1628820" y="5080279"/>
            <a:ext cx="9479467" cy="1550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800" dirty="0">
                <a:latin typeface="Georgia" panose="02040502050405020303" pitchFamily="18" charset="0"/>
              </a:rPr>
              <a:t>Polcarová Michaela </a:t>
            </a:r>
          </a:p>
          <a:p>
            <a:pPr algn="l"/>
            <a:r>
              <a:rPr lang="cs-CZ" sz="2800" dirty="0">
                <a:latin typeface="Georgia" panose="02040502050405020303" pitchFamily="18" charset="0"/>
              </a:rPr>
              <a:t>27652                                                                               LS 2023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6114C67F-2784-A3CC-8F22-7641E26BC041}"/>
              </a:ext>
            </a:extLst>
          </p:cNvPr>
          <p:cNvCxnSpPr>
            <a:cxnSpLocks/>
          </p:cNvCxnSpPr>
          <p:nvPr/>
        </p:nvCxnSpPr>
        <p:spPr>
          <a:xfrm>
            <a:off x="8640734" y="5361072"/>
            <a:ext cx="0" cy="710075"/>
          </a:xfrm>
          <a:prstGeom prst="straightConnector1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88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76EB016-2002-6590-A385-2AFB8EC6B5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186" t="33915" r="-388" b="28232"/>
          <a:stretch/>
        </p:blipFill>
        <p:spPr>
          <a:xfrm>
            <a:off x="415637" y="422250"/>
            <a:ext cx="4832791" cy="18010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2D724C2-F33C-BD6E-46A4-F85FAB102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30996" y="2429920"/>
            <a:ext cx="8379424" cy="415020"/>
          </a:xfrm>
        </p:spPr>
        <p:txBody>
          <a:bodyPr>
            <a:noAutofit/>
          </a:bodyPr>
          <a:lstStyle/>
          <a:p>
            <a:r>
              <a:rPr lang="cs-CZ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Vs</a:t>
            </a:r>
            <a:r>
              <a:rPr lang="cs-CZ" sz="3200" dirty="0">
                <a:solidFill>
                  <a:schemeClr val="accent3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cs-CZ" sz="3200" cap="none" dirty="0">
                <a:solidFill>
                  <a:schemeClr val="accent3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elektro komplet s.r.o.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7BD398-E104-3496-45F9-41502C93B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409" y="3095711"/>
            <a:ext cx="9612971" cy="2466498"/>
          </a:xfrm>
        </p:spPr>
        <p:txBody>
          <a:bodyPr>
            <a:normAutofit/>
          </a:bodyPr>
          <a:lstStyle/>
          <a:p>
            <a:pPr algn="l"/>
            <a:r>
              <a:rPr lang="cs-CZ" sz="2800" dirty="0">
                <a:solidFill>
                  <a:schemeClr val="bg1"/>
                </a:solidFill>
                <a:latin typeface="Georgia" panose="02040502050405020303" pitchFamily="18" charset="0"/>
              </a:rPr>
              <a:t>📌 České Budějovice </a:t>
            </a:r>
          </a:p>
          <a:p>
            <a:pPr algn="l"/>
            <a:endParaRPr lang="cs-CZ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l"/>
            <a:r>
              <a:rPr lang="cs-CZ" sz="2800" dirty="0">
                <a:solidFill>
                  <a:schemeClr val="bg1"/>
                </a:solidFill>
                <a:latin typeface="Georgia" panose="02040502050405020303" pitchFamily="18" charset="0"/>
              </a:rPr>
              <a:t>💥 2011</a:t>
            </a:r>
          </a:p>
          <a:p>
            <a:pPr algn="l"/>
            <a:endParaRPr lang="cs-CZ" sz="2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l"/>
            <a:r>
              <a:rPr lang="cs-CZ" sz="2800" dirty="0">
                <a:solidFill>
                  <a:schemeClr val="bg1"/>
                </a:solidFill>
                <a:latin typeface="Georgia" panose="02040502050405020303" pitchFamily="18" charset="0"/>
              </a:rPr>
              <a:t>      Elektro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6EAD97CA-31D1-C944-A45B-2D4F2A2614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89" t="38908" r="6085" b="7700"/>
          <a:stretch/>
        </p:blipFill>
        <p:spPr>
          <a:xfrm>
            <a:off x="5615166" y="2376262"/>
            <a:ext cx="6066786" cy="390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90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D724C2-F33C-BD6E-46A4-F85FAB102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5" y="1301361"/>
            <a:ext cx="9612971" cy="71794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NÁPLŇ PRÁCE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7BD398-E104-3496-45F9-41502C93B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027" y="2438401"/>
            <a:ext cx="7083166" cy="3118238"/>
          </a:xfrm>
        </p:spPr>
        <p:txBody>
          <a:bodyPr>
            <a:normAutofit/>
          </a:bodyPr>
          <a:lstStyle/>
          <a:p>
            <a:pPr algn="l"/>
            <a:r>
              <a:rPr lang="cs-CZ" sz="2800" b="0" dirty="0">
                <a:solidFill>
                  <a:srgbClr val="0A0A0A"/>
                </a:solidFill>
                <a:effectLst/>
                <a:latin typeface="Georgia" panose="02040502050405020303" pitchFamily="18" charset="0"/>
              </a:rPr>
              <a:t>VÝSTUP Č. 1</a:t>
            </a:r>
          </a:p>
          <a:p>
            <a:pPr algn="l"/>
            <a:endParaRPr lang="cs-CZ" sz="1000" b="0" i="1" dirty="0">
              <a:solidFill>
                <a:srgbClr val="0A0A0A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cs-CZ" sz="2800" b="0" i="1" dirty="0">
                <a:solidFill>
                  <a:srgbClr val="0A0A0A"/>
                </a:solidFill>
                <a:effectLst/>
                <a:latin typeface="Georgia" panose="02040502050405020303" pitchFamily="18" charset="0"/>
              </a:rPr>
              <a:t>Ovládá činnosti a aktivity podnikového personalisty (HR specialisty) v oblasti získávání, přijímání a výběru zaměstnanců a adaptace zaměstnanců.</a:t>
            </a:r>
            <a:endParaRPr lang="cs-CZ" sz="2800" i="1" dirty="0">
              <a:latin typeface="Georgia" panose="02040502050405020303" pitchFamily="18" charset="0"/>
            </a:endParaRP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25C05EAF-752B-F5CB-81F3-BB93C38AA238}"/>
              </a:ext>
            </a:extLst>
          </p:cNvPr>
          <p:cNvCxnSpPr>
            <a:cxnSpLocks/>
          </p:cNvCxnSpPr>
          <p:nvPr/>
        </p:nvCxnSpPr>
        <p:spPr>
          <a:xfrm>
            <a:off x="596560" y="2583466"/>
            <a:ext cx="0" cy="2387871"/>
          </a:xfrm>
          <a:prstGeom prst="straightConnector1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" name="Obrázek 6">
            <a:extLst>
              <a:ext uri="{FF2B5EF4-FFF2-40B4-BE49-F238E27FC236}">
                <a16:creationId xmlns:a16="http://schemas.microsoft.com/office/drawing/2014/main" id="{0E58A48D-9440-05CC-F04B-45CBA1412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27" y="3099744"/>
            <a:ext cx="2951251" cy="288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68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839EB82B-A858-9FA4-0299-02D56E148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359" y="3279581"/>
            <a:ext cx="4902795" cy="311823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2D724C2-F33C-BD6E-46A4-F85FAB102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5" y="1301361"/>
            <a:ext cx="9612971" cy="71794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NÁPLŇ PRÁCE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7BD398-E104-3496-45F9-41502C93B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026" y="2438401"/>
            <a:ext cx="6610474" cy="3118238"/>
          </a:xfrm>
        </p:spPr>
        <p:txBody>
          <a:bodyPr>
            <a:normAutofit/>
          </a:bodyPr>
          <a:lstStyle/>
          <a:p>
            <a:pPr algn="l"/>
            <a:r>
              <a:rPr lang="cs-CZ" sz="2800" b="0" dirty="0">
                <a:solidFill>
                  <a:srgbClr val="0A0A0A"/>
                </a:solidFill>
                <a:effectLst/>
                <a:latin typeface="Georgia" panose="02040502050405020303" pitchFamily="18" charset="0"/>
              </a:rPr>
              <a:t>VÝSTUP Č. 2</a:t>
            </a:r>
          </a:p>
          <a:p>
            <a:pPr algn="l"/>
            <a:endParaRPr lang="cs-CZ" sz="1000" b="0" i="1" dirty="0">
              <a:solidFill>
                <a:srgbClr val="0A0A0A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cs-CZ" sz="2800" b="0" i="1" dirty="0">
                <a:solidFill>
                  <a:srgbClr val="0A0A0A"/>
                </a:solidFill>
                <a:effectLst/>
                <a:latin typeface="Georgia" panose="02040502050405020303" pitchFamily="18" charset="0"/>
              </a:rPr>
              <a:t>Ovládá činnosti a aktivity podnikového personalisty (HR specialisty) v oblasti řízení a hodnocení pracovního výkonu zaměstnanců, rozvoje zaměstnanců, motivace a odměňování zaměstnanců.</a:t>
            </a:r>
            <a:endParaRPr lang="cs-CZ" sz="2800" i="1" dirty="0">
              <a:latin typeface="Georgia" panose="02040502050405020303" pitchFamily="18" charset="0"/>
            </a:endParaRP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CE90EFD1-E41A-EAFE-C737-FA89D6ED4CA6}"/>
              </a:ext>
            </a:extLst>
          </p:cNvPr>
          <p:cNvCxnSpPr>
            <a:cxnSpLocks/>
          </p:cNvCxnSpPr>
          <p:nvPr/>
        </p:nvCxnSpPr>
        <p:spPr>
          <a:xfrm>
            <a:off x="596560" y="2583466"/>
            <a:ext cx="0" cy="2787208"/>
          </a:xfrm>
          <a:prstGeom prst="straightConnector1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543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D724C2-F33C-BD6E-46A4-F85FAB102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5" y="1301361"/>
            <a:ext cx="9612971" cy="71794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NÁPLŇ PRÁCE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7BD398-E104-3496-45F9-41502C93B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026" y="2438401"/>
            <a:ext cx="7841092" cy="2921252"/>
          </a:xfrm>
        </p:spPr>
        <p:txBody>
          <a:bodyPr>
            <a:normAutofit/>
          </a:bodyPr>
          <a:lstStyle/>
          <a:p>
            <a:pPr algn="l"/>
            <a:r>
              <a:rPr lang="cs-CZ" sz="2800" b="0" dirty="0">
                <a:solidFill>
                  <a:srgbClr val="0A0A0A"/>
                </a:solidFill>
                <a:effectLst/>
                <a:latin typeface="Georgia" panose="02040502050405020303" pitchFamily="18" charset="0"/>
              </a:rPr>
              <a:t>VÝSTUP Č. 3</a:t>
            </a:r>
          </a:p>
          <a:p>
            <a:pPr algn="l"/>
            <a:endParaRPr lang="cs-CZ" sz="1000" b="0" i="1" dirty="0">
              <a:solidFill>
                <a:srgbClr val="0A0A0A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cs-CZ" sz="2800" b="0" i="1" dirty="0">
                <a:solidFill>
                  <a:srgbClr val="0A0A0A"/>
                </a:solidFill>
                <a:effectLst/>
                <a:latin typeface="Georgia" panose="02040502050405020303" pitchFamily="18" charset="0"/>
              </a:rPr>
              <a:t>Ovládá činnosti a aktivity podnikového personalisty (HR specialisty) v oblasti podnikové kultury včetně etického řízení, zásady komunikace, tvorby týmu.</a:t>
            </a:r>
            <a:endParaRPr lang="cs-CZ" sz="2800" i="1" dirty="0">
              <a:latin typeface="Georgia" panose="02040502050405020303" pitchFamily="18" charset="0"/>
            </a:endParaRP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51727FB1-6CBC-04E8-7999-A5CDBE51114C}"/>
              </a:ext>
            </a:extLst>
          </p:cNvPr>
          <p:cNvCxnSpPr>
            <a:cxnSpLocks/>
          </p:cNvCxnSpPr>
          <p:nvPr/>
        </p:nvCxnSpPr>
        <p:spPr>
          <a:xfrm>
            <a:off x="596560" y="2583466"/>
            <a:ext cx="0" cy="2420470"/>
          </a:xfrm>
          <a:prstGeom prst="straightConnector1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" name="Obrázek 5">
            <a:extLst>
              <a:ext uri="{FF2B5EF4-FFF2-40B4-BE49-F238E27FC236}">
                <a16:creationId xmlns:a16="http://schemas.microsoft.com/office/drawing/2014/main" id="{D435BCC7-9F48-C6D7-6AFF-209A371D4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474" y="4117474"/>
            <a:ext cx="40005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9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D724C2-F33C-BD6E-46A4-F85FAB102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5" y="1301361"/>
            <a:ext cx="9612971" cy="71794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NÁPLŇ PRÁCE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7BD398-E104-3496-45F9-41502C93B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025" y="2438401"/>
            <a:ext cx="6561584" cy="2921252"/>
          </a:xfrm>
        </p:spPr>
        <p:txBody>
          <a:bodyPr>
            <a:normAutofit/>
          </a:bodyPr>
          <a:lstStyle/>
          <a:p>
            <a:pPr algn="l"/>
            <a:r>
              <a:rPr lang="cs-CZ" sz="2800" b="0" dirty="0">
                <a:solidFill>
                  <a:srgbClr val="0A0A0A"/>
                </a:solidFill>
                <a:effectLst/>
                <a:latin typeface="Georgia" panose="02040502050405020303" pitchFamily="18" charset="0"/>
              </a:rPr>
              <a:t>VÝSTUP Č. </a:t>
            </a:r>
            <a:r>
              <a:rPr lang="cs-CZ" sz="2800" dirty="0">
                <a:solidFill>
                  <a:srgbClr val="0A0A0A"/>
                </a:solidFill>
                <a:latin typeface="Georgia" panose="02040502050405020303" pitchFamily="18" charset="0"/>
              </a:rPr>
              <a:t>4</a:t>
            </a:r>
            <a:endParaRPr lang="cs-CZ" sz="2800" b="0" dirty="0">
              <a:solidFill>
                <a:srgbClr val="0A0A0A"/>
              </a:solidFill>
              <a:effectLst/>
              <a:latin typeface="Georgia" panose="02040502050405020303" pitchFamily="18" charset="0"/>
            </a:endParaRPr>
          </a:p>
          <a:p>
            <a:pPr algn="l"/>
            <a:endParaRPr lang="cs-CZ" sz="1000" b="0" i="1" dirty="0">
              <a:solidFill>
                <a:srgbClr val="0A0A0A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cs-CZ" sz="2800" b="0" i="1" dirty="0">
                <a:solidFill>
                  <a:srgbClr val="0A0A0A"/>
                </a:solidFill>
                <a:effectLst/>
                <a:latin typeface="Georgia" panose="02040502050405020303" pitchFamily="18" charset="0"/>
              </a:rPr>
              <a:t>Ovládá zásady tvorby a vedení personální agendy včetně příslušné legislativy.</a:t>
            </a:r>
            <a:br>
              <a:rPr lang="cs-CZ" sz="2800" i="1" dirty="0">
                <a:latin typeface="Georgia" panose="02040502050405020303" pitchFamily="18" charset="0"/>
              </a:rPr>
            </a:br>
            <a:endParaRPr lang="cs-CZ" sz="2800" i="1" dirty="0">
              <a:latin typeface="Georgia" panose="02040502050405020303" pitchFamily="18" charset="0"/>
            </a:endParaRP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14BF1EC5-9B88-967D-77B1-AE3D40F231B1}"/>
              </a:ext>
            </a:extLst>
          </p:cNvPr>
          <p:cNvCxnSpPr>
            <a:cxnSpLocks/>
          </p:cNvCxnSpPr>
          <p:nvPr/>
        </p:nvCxnSpPr>
        <p:spPr>
          <a:xfrm>
            <a:off x="596560" y="2583466"/>
            <a:ext cx="0" cy="2022763"/>
          </a:xfrm>
          <a:prstGeom prst="straightConnector1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" name="Obrázek 6">
            <a:extLst>
              <a:ext uri="{FF2B5EF4-FFF2-40B4-BE49-F238E27FC236}">
                <a16:creationId xmlns:a16="http://schemas.microsoft.com/office/drawing/2014/main" id="{92A117ED-CF69-25A4-EFA7-B31614AC5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85"/>
          <a:stretch/>
        </p:blipFill>
        <p:spPr>
          <a:xfrm>
            <a:off x="7220662" y="3586684"/>
            <a:ext cx="4028649" cy="277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61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D724C2-F33C-BD6E-46A4-F85FAB102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5" y="1301361"/>
            <a:ext cx="9612971" cy="71794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NÁPLŇ PRÁCE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7BD398-E104-3496-45F9-41502C93B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025" y="2438401"/>
            <a:ext cx="7241193" cy="2921252"/>
          </a:xfrm>
        </p:spPr>
        <p:txBody>
          <a:bodyPr>
            <a:normAutofit/>
          </a:bodyPr>
          <a:lstStyle/>
          <a:p>
            <a:pPr algn="l"/>
            <a:r>
              <a:rPr lang="cs-CZ" sz="2800" b="0" dirty="0">
                <a:solidFill>
                  <a:srgbClr val="0A0A0A"/>
                </a:solidFill>
                <a:effectLst/>
                <a:latin typeface="Georgia" panose="02040502050405020303" pitchFamily="18" charset="0"/>
              </a:rPr>
              <a:t>VÝSTUP Č. 5</a:t>
            </a:r>
          </a:p>
          <a:p>
            <a:pPr algn="l"/>
            <a:endParaRPr lang="cs-CZ" sz="1000" b="0" i="1" dirty="0">
              <a:solidFill>
                <a:srgbClr val="0A0A0A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cs-CZ" sz="2800" b="0" i="1" dirty="0">
                <a:solidFill>
                  <a:srgbClr val="0A0A0A"/>
                </a:solidFill>
                <a:effectLst/>
                <a:latin typeface="Georgia" panose="02040502050405020303" pitchFamily="18" charset="0"/>
              </a:rPr>
              <a:t>Zvládá agendu spojenou s komunikaci s příslušnými orgány státní a veřejné správy v oblasti HR.</a:t>
            </a:r>
            <a:endParaRPr lang="cs-CZ" sz="2800" i="1" dirty="0">
              <a:latin typeface="Georgia" panose="02040502050405020303" pitchFamily="18" charset="0"/>
            </a:endParaRP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17E1F8DD-187A-BB27-5F91-7CEAED795BDF}"/>
              </a:ext>
            </a:extLst>
          </p:cNvPr>
          <p:cNvCxnSpPr>
            <a:cxnSpLocks/>
          </p:cNvCxnSpPr>
          <p:nvPr/>
        </p:nvCxnSpPr>
        <p:spPr>
          <a:xfrm>
            <a:off x="596560" y="2583466"/>
            <a:ext cx="0" cy="1947785"/>
          </a:xfrm>
          <a:prstGeom prst="straightConnector1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" name="Obrázek 5">
            <a:extLst>
              <a:ext uri="{FF2B5EF4-FFF2-40B4-BE49-F238E27FC236}">
                <a16:creationId xmlns:a16="http://schemas.microsoft.com/office/drawing/2014/main" id="{F10334DB-BF37-D4A7-6962-CD76B9669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383" y="3152699"/>
            <a:ext cx="3077407" cy="262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28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D724C2-F33C-BD6E-46A4-F85FAB102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514" y="1326293"/>
            <a:ext cx="9612971" cy="420541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Zhodnocení praxe studentem </a:t>
            </a:r>
            <a:br>
              <a:rPr lang="cs-CZ" sz="3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br>
              <a:rPr lang="cs-CZ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cs-CZ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závěr</a:t>
            </a:r>
            <a:r>
              <a:rPr lang="cs-CZ" dirty="0"/>
              <a:t> 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472A4C31-0A18-CABB-FD0A-8640EA4F3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514" y="3429000"/>
            <a:ext cx="3661017" cy="226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35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D724C2-F33C-BD6E-46A4-F85FAB102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514" y="3070030"/>
            <a:ext cx="9612971" cy="71794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208833604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Oříznutí</Template>
  <TotalTime>27</TotalTime>
  <Words>169</Words>
  <Application>Microsoft Office PowerPoint</Application>
  <PresentationFormat>Širokoúhlá obrazovka</PresentationFormat>
  <Paragraphs>34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Oříznutí</vt:lpstr>
      <vt:lpstr>Odborná praxe</vt:lpstr>
      <vt:lpstr>Vs elektro komplet s.r.o.</vt:lpstr>
      <vt:lpstr>NÁPLŇ PRÁCE</vt:lpstr>
      <vt:lpstr>NÁPLŇ PRÁCE</vt:lpstr>
      <vt:lpstr>NÁPLŇ PRÁCE</vt:lpstr>
      <vt:lpstr>NÁPLŇ PRÁCE</vt:lpstr>
      <vt:lpstr>NÁPLŇ PRÁCE</vt:lpstr>
      <vt:lpstr>Zhodnocení praxe studentem   &amp;  závěr 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Odborná praxe</dc:title>
  <dc:creator>Michaela Polcarová</dc:creator>
  <cp:lastModifiedBy>Michaela Polcarová</cp:lastModifiedBy>
  <cp:revision>7</cp:revision>
  <dcterms:created xsi:type="dcterms:W3CDTF">2023-05-11T21:48:34Z</dcterms:created>
  <dcterms:modified xsi:type="dcterms:W3CDTF">2023-05-12T01:47:04Z</dcterms:modified>
</cp:coreProperties>
</file>