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9F26AF7-9AC1-49A4-8F89-2C63E1C0A0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6395EA2-8BCB-128E-B6C4-C4FE41C4B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ODBORNÁ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1DC4A2A-4EC9-C5F1-7E8C-8B0B223EA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0188" y="5756693"/>
            <a:ext cx="6801612" cy="536125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cs-CZ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ELIŠKA OBDRŽÁLKOVÁ </a:t>
            </a:r>
          </a:p>
          <a:p>
            <a:pPr algn="r">
              <a:lnSpc>
                <a:spcPct val="90000"/>
              </a:lnSpc>
            </a:pPr>
            <a:r>
              <a:rPr lang="cs-CZ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27073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="" xmlns:a16="http://schemas.microsoft.com/office/drawing/2014/main" id="{D41D1113-AA2E-38BD-B912-4A8B825A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70" y="1323956"/>
            <a:ext cx="4947060" cy="18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13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2AD7556-C90D-4946-8E4E-1E79D5B3D2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BB0CC56-54B2-4AE0-87C5-296E78A028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A0C6E91-A582-0CC9-04FA-89255DDA7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72AF2B82-9EFE-F0C7-8E7F-2A7B5E069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9436" y="5224429"/>
            <a:ext cx="6801612" cy="73697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cs-CZ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Eliška </a:t>
            </a:r>
            <a:r>
              <a:rPr lang="cs-CZ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Obdržálková</a:t>
            </a:r>
            <a:r>
              <a:rPr lang="cs-CZ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cs-CZ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27073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="" xmlns:a16="http://schemas.microsoft.com/office/drawing/2014/main" id="{D90FA472-5298-F6D8-29A1-6CB2819FF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0" y="529370"/>
            <a:ext cx="4819048" cy="10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41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64A4027-5ABD-B951-84D1-3B30EDF3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52" y="573687"/>
            <a:ext cx="5350895" cy="822890"/>
          </a:xfrm>
        </p:spPr>
        <p:txBody>
          <a:bodyPr/>
          <a:lstStyle/>
          <a:p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Alternativní postup 5">
            <a:extLst>
              <a:ext uri="{FF2B5EF4-FFF2-40B4-BE49-F238E27FC236}">
                <a16:creationId xmlns="" xmlns:a16="http://schemas.microsoft.com/office/drawing/2014/main" id="{A8279991-1E9C-BB72-624A-92FD64CEEDF0}"/>
              </a:ext>
            </a:extLst>
          </p:cNvPr>
          <p:cNvSpPr/>
          <p:nvPr/>
        </p:nvSpPr>
        <p:spPr>
          <a:xfrm>
            <a:off x="2525312" y="2551233"/>
            <a:ext cx="6850157" cy="822890"/>
          </a:xfrm>
          <a:prstGeom prst="flowChartAlternateProcess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lternativní postup 3">
            <a:extLst>
              <a:ext uri="{FF2B5EF4-FFF2-40B4-BE49-F238E27FC236}">
                <a16:creationId xmlns="" xmlns:a16="http://schemas.microsoft.com/office/drawing/2014/main" id="{626A359B-45B9-3FD7-3726-A10A2DFA15DC}"/>
              </a:ext>
            </a:extLst>
          </p:cNvPr>
          <p:cNvSpPr/>
          <p:nvPr/>
        </p:nvSpPr>
        <p:spPr>
          <a:xfrm>
            <a:off x="2697587" y="2130323"/>
            <a:ext cx="5823703" cy="699585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společnosti</a:t>
            </a:r>
          </a:p>
        </p:txBody>
      </p:sp>
      <p:sp>
        <p:nvSpPr>
          <p:cNvPr id="10" name="Alternativní postup 9">
            <a:extLst>
              <a:ext uri="{FF2B5EF4-FFF2-40B4-BE49-F238E27FC236}">
                <a16:creationId xmlns="" xmlns:a16="http://schemas.microsoft.com/office/drawing/2014/main" id="{126F2B17-9E0C-3785-5AD6-1A12E1DBC038}"/>
              </a:ext>
            </a:extLst>
          </p:cNvPr>
          <p:cNvSpPr/>
          <p:nvPr/>
        </p:nvSpPr>
        <p:spPr>
          <a:xfrm>
            <a:off x="2525312" y="3483878"/>
            <a:ext cx="6850157" cy="822890"/>
          </a:xfrm>
          <a:prstGeom prst="flowChartAlternateProcess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lternativní postup 7">
            <a:extLst>
              <a:ext uri="{FF2B5EF4-FFF2-40B4-BE49-F238E27FC236}">
                <a16:creationId xmlns="" xmlns:a16="http://schemas.microsoft.com/office/drawing/2014/main" id="{BF19C77C-8227-0A58-5DD4-235C7A32CF2C}"/>
              </a:ext>
            </a:extLst>
          </p:cNvPr>
          <p:cNvSpPr/>
          <p:nvPr/>
        </p:nvSpPr>
        <p:spPr>
          <a:xfrm>
            <a:off x="2697587" y="3095448"/>
            <a:ext cx="5823703" cy="69958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Náplň praxe</a:t>
            </a:r>
          </a:p>
        </p:txBody>
      </p:sp>
      <p:sp>
        <p:nvSpPr>
          <p:cNvPr id="14" name="Alternativní postup 13">
            <a:extLst>
              <a:ext uri="{FF2B5EF4-FFF2-40B4-BE49-F238E27FC236}">
                <a16:creationId xmlns="" xmlns:a16="http://schemas.microsoft.com/office/drawing/2014/main" id="{5E800456-E762-106D-69E1-561F6DA0CC95}"/>
              </a:ext>
            </a:extLst>
          </p:cNvPr>
          <p:cNvSpPr/>
          <p:nvPr/>
        </p:nvSpPr>
        <p:spPr>
          <a:xfrm>
            <a:off x="2525311" y="4416523"/>
            <a:ext cx="6850157" cy="822890"/>
          </a:xfrm>
          <a:prstGeom prst="flowChartAlternateProcess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lternativní postup 11">
            <a:extLst>
              <a:ext uri="{FF2B5EF4-FFF2-40B4-BE49-F238E27FC236}">
                <a16:creationId xmlns="" xmlns:a16="http://schemas.microsoft.com/office/drawing/2014/main" id="{7DB704BB-A9CD-4373-EE04-67EE3C090880}"/>
              </a:ext>
            </a:extLst>
          </p:cNvPr>
          <p:cNvSpPr/>
          <p:nvPr/>
        </p:nvSpPr>
        <p:spPr>
          <a:xfrm>
            <a:off x="2697587" y="4052214"/>
            <a:ext cx="5823703" cy="699585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Přínosy praxe </a:t>
            </a:r>
          </a:p>
        </p:txBody>
      </p:sp>
      <p:sp>
        <p:nvSpPr>
          <p:cNvPr id="18" name="Alternativní postup 17">
            <a:extLst>
              <a:ext uri="{FF2B5EF4-FFF2-40B4-BE49-F238E27FC236}">
                <a16:creationId xmlns="" xmlns:a16="http://schemas.microsoft.com/office/drawing/2014/main" id="{FF75F21A-CF6E-4F5A-89C1-B5D5057DB42D}"/>
              </a:ext>
            </a:extLst>
          </p:cNvPr>
          <p:cNvSpPr/>
          <p:nvPr/>
        </p:nvSpPr>
        <p:spPr>
          <a:xfrm>
            <a:off x="2525311" y="5349168"/>
            <a:ext cx="6850157" cy="822890"/>
          </a:xfrm>
          <a:prstGeom prst="flowChartAlternateProcess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lternativní postup 15">
            <a:extLst>
              <a:ext uri="{FF2B5EF4-FFF2-40B4-BE49-F238E27FC236}">
                <a16:creationId xmlns="" xmlns:a16="http://schemas.microsoft.com/office/drawing/2014/main" id="{1EC1E53B-BF03-2245-75AF-160DFAF01DB6}"/>
              </a:ext>
            </a:extLst>
          </p:cNvPr>
          <p:cNvSpPr/>
          <p:nvPr/>
        </p:nvSpPr>
        <p:spPr>
          <a:xfrm>
            <a:off x="2697586" y="4991306"/>
            <a:ext cx="5823703" cy="69958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Zhodnocení praxe </a:t>
            </a:r>
          </a:p>
        </p:txBody>
      </p:sp>
    </p:spTree>
    <p:extLst>
      <p:ext uri="{BB962C8B-B14F-4D97-AF65-F5344CB8AC3E}">
        <p14:creationId xmlns:p14="http://schemas.microsoft.com/office/powerpoint/2010/main" val="410113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820D0A6-8DF1-A6D6-A76A-026896C9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5" y="978777"/>
            <a:ext cx="6148375" cy="960364"/>
          </a:xfrm>
        </p:spPr>
        <p:txBody>
          <a:bodyPr>
            <a:normAutofit/>
          </a:bodyPr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CHARAKTERISTIKA SPOLEČNOSTI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="" xmlns:a16="http://schemas.microsoft.com/office/drawing/2014/main" id="{41D7D898-51E3-33CE-9D0A-2FF95E5FB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" r="33090"/>
          <a:stretch/>
        </p:blipFill>
        <p:spPr>
          <a:xfrm>
            <a:off x="0" y="0"/>
            <a:ext cx="456359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E2FBD9B-D8B3-AA7A-5438-D2AC5B36F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realitním trhu od roku 2010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Dvě pobočky – Radniční 133/1, České Budějovice a Praha 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Jednatelé společnosti: Mgr Petra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Wölflová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Mgr. Petr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Wölfl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15 pracovníků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Služby – zprostředkování pronájmu, prodeje bytů, rodinných domů, pozemků, zemědělských usedlostí a objektů k rekreaci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Nábor nových zaměstnanců, realitní marketing, účetnictví</a:t>
            </a:r>
          </a:p>
          <a:p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2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95539E-DF28-98C4-479A-0A51F50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041" y="676307"/>
            <a:ext cx="5743918" cy="883331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NÁPLŇ PRAXE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B130C32-ACAA-D185-38E0-6FD159E8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45" y="1925483"/>
            <a:ext cx="5484455" cy="4683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PODNIKOVÁ KULTURA 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Seznámení s </a:t>
            </a:r>
            <a:r>
              <a:rPr lang="cs-CZ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brandmanuálem</a:t>
            </a:r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společnosti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rozšíření etického kodexu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nové společenské odpovědnosti 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Pozorování jednání s klienty 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Častá komunikace v rámci pracovních porad </a:t>
            </a:r>
          </a:p>
          <a:p>
            <a:r>
              <a:rPr lang="cs-CZ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Teambuilding</a:t>
            </a:r>
            <a:endParaRPr lang="cs-CZ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PERSONÁLNÍ AGENDA A DOKUMENTACE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Nahlížení a pročtení některé agendy a dokumentů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 pracovní doby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 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Materiály k prostudování</a:t>
            </a:r>
          </a:p>
          <a:p>
            <a:pPr marL="0" indent="0">
              <a:buNone/>
            </a:pPr>
            <a:endParaRPr lang="cs-CZ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="" xmlns:a16="http://schemas.microsoft.com/office/drawing/2014/main" id="{84E60E22-09EB-B906-5416-D80489AC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803" y="2259059"/>
            <a:ext cx="2554141" cy="3612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7">
            <a:extLst>
              <a:ext uri="{FF2B5EF4-FFF2-40B4-BE49-F238E27FC236}">
                <a16:creationId xmlns="" xmlns:a16="http://schemas.microsoft.com/office/drawing/2014/main" id="{FE4CE6A6-ED21-4A02-EBCD-386DD07F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999" y="2259060"/>
            <a:ext cx="2593003" cy="3612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9">
            <a:extLst>
              <a:ext uri="{FF2B5EF4-FFF2-40B4-BE49-F238E27FC236}">
                <a16:creationId xmlns="" xmlns:a16="http://schemas.microsoft.com/office/drawing/2014/main" id="{E638F05E-FC73-6174-BCBD-B0E2560D4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539" y="3524591"/>
            <a:ext cx="674404" cy="89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8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95539E-DF28-98C4-479A-0A51F50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041" y="676307"/>
            <a:ext cx="5743918" cy="883331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NÁPLŇ PRAXE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B130C32-ACAA-D185-38E0-6FD159E8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154" y="2499030"/>
            <a:ext cx="4912273" cy="22805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A HODNOCENÍ PRACOVNÍHO VÝKONU 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 porady a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superporady</a:t>
            </a:r>
            <a:endParaRPr lang="cs-CZ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Sebehodnotící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dotazníky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Hodnotící rozhovory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="" xmlns:a16="http://schemas.microsoft.com/office/drawing/2014/main" id="{92E69BAF-98C4-AB9B-B9EB-778047BB3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048" y="2499030"/>
            <a:ext cx="5485821" cy="3901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ROZVOJ, MOTIVACE A ODMĚŇOVÁNÍ PRACOVNÍKŮ</a:t>
            </a:r>
          </a:p>
          <a:p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Superporady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přednášky, hraní rolí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 porady 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Hodnotící rozhovory 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Dotazníky – spokojenost s dosavadní motivací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Podklady pro nový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benefitní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systém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Seznámení s dosavadním odměňováním</a:t>
            </a:r>
          </a:p>
        </p:txBody>
      </p:sp>
    </p:spTree>
    <p:extLst>
      <p:ext uri="{BB962C8B-B14F-4D97-AF65-F5344CB8AC3E}">
        <p14:creationId xmlns:p14="http://schemas.microsoft.com/office/powerpoint/2010/main" val="245534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95539E-DF28-98C4-479A-0A51F50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041" y="676307"/>
            <a:ext cx="5743918" cy="883331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NÁPLŇ PRAXE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B130C32-ACAA-D185-38E0-6FD159E8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75" y="2048386"/>
            <a:ext cx="5781320" cy="22532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NÁBOR NOVÝCH ZAMĚSTNANCŮ A HR MARKETING 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Marketingové a HR marketingové porady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- kampaň náboru nových zaměstnanců (příspěvky, inzeráty, videa, persona)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 – motivační dopisy, životopisy, pohovory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Adaptace – dokumenty, provedení po společnosti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="" xmlns:a16="http://schemas.microsoft.com/office/drawing/2014/main" id="{E4327135-40C6-6D7A-B9B3-DCD495A54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75" y="4301612"/>
            <a:ext cx="5484455" cy="2348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OSTATNÍ ČINNOSTI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Realitní marketing – letáky, články, příspěvky, videa, medailonky</a:t>
            </a:r>
          </a:p>
          <a:p>
            <a:r>
              <a:rPr lang="cs-CZ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Archivace </a:t>
            </a:r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smluv a dokumentů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s klienty 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materiálů pro zprostředkování obchodu </a:t>
            </a:r>
          </a:p>
          <a:p>
            <a:r>
              <a:rPr lang="cs-CZ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Práce v terénu</a:t>
            </a:r>
          </a:p>
        </p:txBody>
      </p:sp>
      <p:pic>
        <p:nvPicPr>
          <p:cNvPr id="9" name="Obrázek 9">
            <a:extLst>
              <a:ext uri="{FF2B5EF4-FFF2-40B4-BE49-F238E27FC236}">
                <a16:creationId xmlns="" xmlns:a16="http://schemas.microsoft.com/office/drawing/2014/main" id="{693D9B78-7993-E0E9-7E4D-B0632ACD0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172" y="2048386"/>
            <a:ext cx="2984500" cy="4234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926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9">
            <a:extLst>
              <a:ext uri="{FF2B5EF4-FFF2-40B4-BE49-F238E27FC236}">
                <a16:creationId xmlns="" xmlns:a16="http://schemas.microsoft.com/office/drawing/2014/main" id="{DB44DF64-81F6-DAA9-5F62-F17C30512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4" r="20952" b="-1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95539E-DF28-98C4-479A-0A51F50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995" y="805981"/>
            <a:ext cx="4008318" cy="886342"/>
          </a:xfr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Přínosy PRAXE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B130C32-ACAA-D185-38E0-6FD159E8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995" y="1911828"/>
            <a:ext cx="4804931" cy="36154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Ověření teoretických znalostí v praxi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Prohloubení znalostí a dovedností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Poznání firemní kultury 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Seznámení se s novými lidmi 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Zlepšení komunikačních dovedností 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Trpělivost, odpovědnost, samostatnost </a:t>
            </a:r>
          </a:p>
          <a:p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5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95539E-DF28-98C4-479A-0A51F50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Zhodnocení praxe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B130C32-ACAA-D185-38E0-6FD159E8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Pozitivní zkušenost 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Umožnění plnění výstupů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Plnohodnotný člen týmu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Příjemné prostředí – nové prostory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Přátelská atmosféra</a:t>
            </a:r>
          </a:p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Nabídka brigádnické spolupráce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9398A9-0D0D-4901-BDDF-B3D93CECA7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11FEC3B-E514-4E21-B2CB-7903A73569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7">
            <a:extLst>
              <a:ext uri="{FF2B5EF4-FFF2-40B4-BE49-F238E27FC236}">
                <a16:creationId xmlns="" xmlns:a16="http://schemas.microsoft.com/office/drawing/2014/main" id="{6FA8A118-2DF6-101B-C813-86A23365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0" y="1568312"/>
            <a:ext cx="3328416" cy="37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="" xmlns:a16="http://schemas.microsoft.com/office/drawing/2014/main" id="{1DC5D0AB-59BC-CD49-AAF8-6B0DD87A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3" y="826988"/>
            <a:ext cx="3559963" cy="5204023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="" xmlns:a16="http://schemas.microsoft.com/office/drawing/2014/main" id="{ECCBD2A1-72C5-8163-FFF0-8107A591C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41" y="366443"/>
            <a:ext cx="2876550" cy="423672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="" xmlns:a16="http://schemas.microsoft.com/office/drawing/2014/main" id="{37F22329-D77A-EF2B-BDB5-A4E943E60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455" y="4603163"/>
            <a:ext cx="2846339" cy="1943101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="" xmlns:a16="http://schemas.microsoft.com/office/drawing/2014/main" id="{671271FD-A8A8-A84A-2CCD-9779BDEA7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159" y="4198167"/>
            <a:ext cx="2876549" cy="2497187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="" xmlns:a16="http://schemas.microsoft.com/office/drawing/2014/main" id="{56AD9B6E-4D46-32F9-C43C-1F3770658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60" y="261072"/>
            <a:ext cx="2876549" cy="39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32275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293</Words>
  <Application>Microsoft Office PowerPoint</Application>
  <PresentationFormat>Širokoúhlá obrazovka</PresentationFormat>
  <Paragraphs>72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Times New Roman</vt:lpstr>
      <vt:lpstr>Balík</vt:lpstr>
      <vt:lpstr>ODBORNÁ PRAXE</vt:lpstr>
      <vt:lpstr>Obsah </vt:lpstr>
      <vt:lpstr>CHARAKTERISTIKA SPOLEČNOSTI</vt:lpstr>
      <vt:lpstr>NÁPLŇ PRAXE </vt:lpstr>
      <vt:lpstr>NÁPLŇ PRAXE </vt:lpstr>
      <vt:lpstr>NÁPLŇ PRAXE </vt:lpstr>
      <vt:lpstr>Přínosy PRAXE </vt:lpstr>
      <vt:lpstr>Zhodnocení praxe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 Obdržálková</dc:creator>
  <cp:lastModifiedBy>Martin</cp:lastModifiedBy>
  <cp:revision>5</cp:revision>
  <dcterms:created xsi:type="dcterms:W3CDTF">2023-05-10T09:33:58Z</dcterms:created>
  <dcterms:modified xsi:type="dcterms:W3CDTF">2023-05-11T13:57:16Z</dcterms:modified>
</cp:coreProperties>
</file>