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6" r:id="rId6"/>
    <p:sldId id="267" r:id="rId7"/>
    <p:sldId id="258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C44E13-8FD6-ED7D-59B6-F6BF55A7D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7E4875-F0DC-9909-57A1-694213554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83EC75-ED43-AA0F-6B01-7FA50388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EDC-61CF-4CBA-BCA7-A5FE2533470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F3D391-B702-F94D-CCBE-07F4C2C9D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C7B5DC-0789-6106-80D3-25E9D03B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0E6-317C-4CD3-BE9A-46B76765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7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4A01A-CEA8-D144-21BA-58981D56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561BEA-AB48-C146-6649-AE552D970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B36275-1EEC-51D1-8059-7B2181C2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EDC-61CF-4CBA-BCA7-A5FE2533470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580024-48DF-BF14-4D62-6AB73087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211A25-CDB5-2F4F-02BF-BB69AF4F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0E6-317C-4CD3-BE9A-46B76765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8602853-5E3B-F6B0-21EA-7651DE0A7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C73DCC-CB86-E8A7-811D-A2FF1F42A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30AD90-151E-F3EA-5B7A-EC7417F6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EDC-61CF-4CBA-BCA7-A5FE2533470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A2E0E0-3641-375C-2FFF-5BCEDF48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2AA70B-0CD0-3789-8468-7C5B6EE3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0E6-317C-4CD3-BE9A-46B76765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1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3532E-C5A9-86C4-E324-66A9D5BA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14B29A-F4F8-33B9-436B-43946CC95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77D15A-2F5E-0C1D-77BB-13844077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EDC-61CF-4CBA-BCA7-A5FE2533470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83C356-380E-8522-905A-C807186F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4A394-1B37-2F12-0EF2-91D4A4B9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0E6-317C-4CD3-BE9A-46B76765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5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DFCA8-017A-A6DE-B85B-1E9B5735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39A4B7-EED4-00E1-E43D-AE6A8E451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70E0A4-B7F4-D220-7216-5DEA9C7C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EDC-61CF-4CBA-BCA7-A5FE2533470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8F59B2-870D-FD31-F4A3-00B5F7F0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5CC1BB-08C2-80E6-2A09-1DD0CE25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0E6-317C-4CD3-BE9A-46B76765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61D10-7DB1-73B6-7E98-D2E6E0F7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5BF84C-0414-49AC-920B-7830EB9D4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E6F579-A614-059E-CDAC-A290C67A8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F4E79F-4403-A914-EC53-B50476F3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EDC-61CF-4CBA-BCA7-A5FE2533470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B487B7-40B8-C83A-4482-DBACD7EC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0E3155-5B7E-7112-5319-F7E43A9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0E6-317C-4CD3-BE9A-46B76765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667AC-824A-6BDD-68CB-31B5846B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443CF3-F7B2-9C4B-95F0-736CC7A00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808712-8AE3-FDA7-C914-326C98B3D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19AB1D-B414-BFD2-4F87-088CFEA1D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60E35FE-9127-1E08-9DAD-802C504B4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9569B16-2A5C-90FE-5E28-EA3F2357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EDC-61CF-4CBA-BCA7-A5FE2533470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722F3E-B80B-9302-A4A3-8C2997B7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BF4AFF-14B4-BA46-88E2-8698F04A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0E6-317C-4CD3-BE9A-46B76765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8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4754D-7591-F26E-A7B3-11F7A0B9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57F694-147E-9F1B-50A3-14EA9D77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EDC-61CF-4CBA-BCA7-A5FE2533470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F772C0-FFFA-0A21-7C59-CCD62FFC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B5839E-3EFD-9833-53F8-BA368D11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0E6-317C-4CD3-BE9A-46B76765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17596B-CE09-B50F-0903-4A547D5B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EDC-61CF-4CBA-BCA7-A5FE2533470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53B921-2696-BFE7-2749-88E7D50F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0A5E63-556E-A6A9-D197-E87827AE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0E6-317C-4CD3-BE9A-46B76765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C1C79-8782-5933-A7FC-C9A877CC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24B21-9E6D-A778-8537-FF461D83C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FF7CC2-7B1C-3D25-467C-320753817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27C9C9-5982-AC2F-8D08-45024578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EDC-61CF-4CBA-BCA7-A5FE2533470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4A197D-0B7C-2F0C-7E71-A9A6027B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ECD465-FCA1-52CE-5903-B9E60179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0E6-317C-4CD3-BE9A-46B76765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4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4FB1C-0C71-A24A-1A1B-7F5165E8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622408-3B07-401B-FA80-C889921B3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8D2FBE-87D2-2A5D-F494-3145DAD97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52CBC1-6DD0-7E6F-22F0-CC2262DB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EDC-61CF-4CBA-BCA7-A5FE2533470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5FAE54-3995-EED4-7BF4-0FB79AC0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E7E6B3-0454-6DEA-7E1E-DA4F0EF1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0E6-317C-4CD3-BE9A-46B76765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4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4AC983F-102C-4E34-61B4-D74C6C27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AE1380-F7B8-32A1-5E8F-9A63F3404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EF87FD-A780-E2D6-5FC6-B78B8D1AA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AEDC-61CF-4CBA-BCA7-A5FE2533470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C04CB6-3F3B-43C7-4039-1B132EEE9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E4C43A-552D-EC42-0B14-2058FEF4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70E6-317C-4CD3-BE9A-46B76765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vefirmy.cz/robert-bosch_f263046?loc=1" TargetMode="External"/><Relationship Id="rId2" Type="http://schemas.openxmlformats.org/officeDocument/2006/relationships/hyperlink" Target="https://www.bosch.cz/nase-spolecnost/bosch-v-ceske-republice/ceske-budejovi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op.one/blog/what-is-recruitment-process-outsourcing-rpo-how-does-it-work" TargetMode="External"/><Relationship Id="rId4" Type="http://schemas.openxmlformats.org/officeDocument/2006/relationships/hyperlink" Target="https://www.dezven.com/blog/roles-and-responsibilities-of-hr-manag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Včela ukládající do plástve">
            <a:extLst>
              <a:ext uri="{FF2B5EF4-FFF2-40B4-BE49-F238E27FC236}">
                <a16:creationId xmlns:a16="http://schemas.microsoft.com/office/drawing/2014/main" id="{07D0B285-74F5-3431-A8F7-96E20270F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41" name="Rectangle 3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DFE528-F326-1BE7-CC85-CD3E5668A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4800" b="1"/>
              <a:t>Obhajoba praxe</a:t>
            </a:r>
            <a:br>
              <a:rPr lang="cs-CZ" sz="4800"/>
            </a:br>
            <a:br>
              <a:rPr lang="cs-CZ" sz="4800"/>
            </a:br>
            <a:r>
              <a:rPr lang="cs-CZ" sz="3200"/>
              <a:t>8.1.2024</a:t>
            </a:r>
            <a:br>
              <a:rPr lang="cs-CZ" sz="3200"/>
            </a:br>
            <a:r>
              <a:rPr lang="cs-CZ" sz="3200"/>
              <a:t>Karolína Lonská </a:t>
            </a:r>
            <a:endParaRPr lang="en-US" sz="3200"/>
          </a:p>
        </p:txBody>
      </p:sp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EFCD3237-DE1C-DCF9-AFCB-8C550E163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29" y="137569"/>
            <a:ext cx="1129007" cy="11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4FCDB8-D55E-0DF2-07BC-D1A6E1776E15}"/>
              </a:ext>
            </a:extLst>
          </p:cNvPr>
          <p:cNvSpPr txBox="1"/>
          <p:nvPr/>
        </p:nvSpPr>
        <p:spPr>
          <a:xfrm>
            <a:off x="547664" y="1014007"/>
            <a:ext cx="6148699" cy="3779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Počet zaměstnanců: </a:t>
            </a:r>
            <a:r>
              <a:rPr lang="en-US" sz="2000" b="1" i="0">
                <a:effectLst/>
              </a:rPr>
              <a:t>3000 - 3999</a:t>
            </a:r>
            <a:endParaRPr lang="en-US" sz="2000" b="0" i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Obrat firmy: více než </a:t>
            </a:r>
            <a:r>
              <a:rPr lang="en-US" sz="2000" b="1" i="0">
                <a:effectLst/>
              </a:rPr>
              <a:t>1,5 mld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Založeno: </a:t>
            </a:r>
            <a:r>
              <a:rPr lang="en-US" sz="2000" b="1"/>
              <a:t>1992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Výroba: komponenty pro osobní 	automobily 	(benzínové, dieselové podvozkové 	systémy)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3" name="Obrázek 2" descr="Auta v továrně">
            <a:extLst>
              <a:ext uri="{FF2B5EF4-FFF2-40B4-BE49-F238E27FC236}">
                <a16:creationId xmlns:a16="http://schemas.microsoft.com/office/drawing/2014/main" id="{E09ACAA9-F462-3869-E21D-51718B9E5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20093"/>
          <a:stretch/>
        </p:blipFill>
        <p:spPr>
          <a:xfrm>
            <a:off x="2896288" y="3232727"/>
            <a:ext cx="9302822" cy="3625277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9" name="Obrázek 8" descr="Obsah obrázku logo, Písmo, Grafika, symbol&#10;&#10;Popis byl vytvořen automaticky">
            <a:extLst>
              <a:ext uri="{FF2B5EF4-FFF2-40B4-BE49-F238E27FC236}">
                <a16:creationId xmlns:a16="http://schemas.microsoft.com/office/drawing/2014/main" id="{D8121CA4-7DE0-8273-AC2E-8098429B6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25" y="267855"/>
            <a:ext cx="5147732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1479AF-2ABC-08A0-E830-1D05BF82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466849"/>
            <a:ext cx="2988234" cy="4202513"/>
          </a:xfrm>
        </p:spPr>
        <p:txBody>
          <a:bodyPr>
            <a:normAutofit/>
          </a:bodyPr>
          <a:lstStyle/>
          <a:p>
            <a:pPr algn="ctr"/>
            <a:r>
              <a:rPr lang="en-US" sz="6600" b="1" i="0">
                <a:effectLst/>
              </a:rPr>
              <a:t>Funkční</a:t>
            </a:r>
            <a:r>
              <a:rPr lang="en-US" sz="6600" b="1" i="0">
                <a:effectLst/>
                <a:latin typeface="boschsans"/>
              </a:rPr>
              <a:t> </a:t>
            </a:r>
            <a:r>
              <a:rPr lang="en-US" sz="6600" b="1" i="0">
                <a:effectLst/>
              </a:rPr>
              <a:t>oblasti</a:t>
            </a:r>
            <a:br>
              <a:rPr lang="en-US" sz="6600" b="1" i="0">
                <a:effectLst/>
                <a:latin typeface="boschsans"/>
              </a:rPr>
            </a:br>
            <a:endParaRPr lang="en-US" sz="66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9BB483-3A0A-ADB0-D5C0-6BE919946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2000" b="0" i="0">
                <a:effectLst/>
              </a:rPr>
              <a:t>Výroba a technologie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Personální oddělení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Výzkum a vývoj: automobilová technika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Mobility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Výroba: automobilová technika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Vzdělávání</a:t>
            </a:r>
            <a:endParaRPr lang="cs-CZ" sz="2000" b="0" i="0">
              <a:effectLst/>
            </a:endParaRPr>
          </a:p>
          <a:p>
            <a:pPr marL="0" indent="0">
              <a:buNone/>
            </a:pPr>
            <a:r>
              <a:rPr lang="cs-CZ" sz="2000"/>
              <a:t>(Logistika, nákup, kvalita, procesy…)</a:t>
            </a:r>
            <a:endParaRPr lang="en-US" sz="2000" b="0" i="0">
              <a:effectLst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2635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Žárovka na žlutém pozadí s načrtnutými paprsky světla a kabelem">
            <a:extLst>
              <a:ext uri="{FF2B5EF4-FFF2-40B4-BE49-F238E27FC236}">
                <a16:creationId xmlns:a16="http://schemas.microsoft.com/office/drawing/2014/main" id="{FC2D98E4-1F6B-ABC5-2EE4-AA6BE3D18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98CA88-FA09-FAA3-F359-987EEB60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HR</a:t>
            </a:r>
            <a:endParaRPr lang="en-US" sz="4000"/>
          </a:p>
        </p:txBody>
      </p:sp>
      <p:sp>
        <p:nvSpPr>
          <p:cNvPr id="41" name="Zástupný obsah 2">
            <a:extLst>
              <a:ext uri="{FF2B5EF4-FFF2-40B4-BE49-F238E27FC236}">
                <a16:creationId xmlns:a16="http://schemas.microsoft.com/office/drawing/2014/main" id="{5DF4C176-B024-5E9C-FEED-AA1807B1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5497945" cy="3742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900">
                <a:latin typeface="boschsans"/>
              </a:rPr>
              <a:t>Onboarding</a:t>
            </a:r>
            <a:r>
              <a:rPr lang="en-US" sz="1900"/>
              <a:t> a</a:t>
            </a:r>
            <a:r>
              <a:rPr lang="cs-CZ" sz="1900"/>
              <a:t> </a:t>
            </a:r>
            <a:r>
              <a:rPr lang="en-US" sz="1900"/>
              <a:t>Recruitment</a:t>
            </a:r>
            <a:endParaRPr lang="cs-CZ" sz="1900"/>
          </a:p>
          <a:p>
            <a:pPr>
              <a:buFont typeface="Wingdings" panose="05000000000000000000" pitchFamily="2" charset="2"/>
              <a:buChar char="Ø"/>
            </a:pPr>
            <a:r>
              <a:rPr lang="en-US" sz="1900"/>
              <a:t>Tvorba </a:t>
            </a:r>
            <a:r>
              <a:rPr lang="cs-CZ" sz="1900"/>
              <a:t>HR politiky a procesů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/>
              <a:t>Rozvojové a školicí program</a:t>
            </a:r>
            <a:r>
              <a:rPr lang="cs-CZ" sz="1900"/>
              <a:t>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/>
              <a:t>Plánování</a:t>
            </a:r>
            <a:r>
              <a:rPr lang="en-US" sz="1900"/>
              <a:t> pracovní síly</a:t>
            </a:r>
            <a:endParaRPr lang="cs-CZ" sz="1900"/>
          </a:p>
          <a:p>
            <a:pPr>
              <a:buFont typeface="Wingdings" panose="05000000000000000000" pitchFamily="2" charset="2"/>
              <a:buChar char="Ø"/>
            </a:pPr>
            <a:r>
              <a:rPr lang="en-US" sz="1900"/>
              <a:t>Řešení konfliktů</a:t>
            </a:r>
            <a:endParaRPr lang="cs-CZ" sz="1900"/>
          </a:p>
          <a:p>
            <a:pPr>
              <a:buFont typeface="Wingdings" panose="05000000000000000000" pitchFamily="2" charset="2"/>
              <a:buChar char="Ø"/>
            </a:pPr>
            <a:r>
              <a:rPr lang="en-US" sz="1900"/>
              <a:t>Pomoc zaměstnancům se základními potřebami</a:t>
            </a:r>
            <a:endParaRPr lang="cs-CZ" sz="1900"/>
          </a:p>
          <a:p>
            <a:pPr>
              <a:buFont typeface="Wingdings" panose="05000000000000000000" pitchFamily="2" charset="2"/>
              <a:buChar char="Ø"/>
            </a:pPr>
            <a:r>
              <a:rPr lang="en-US" sz="1900"/>
              <a:t>Sledování výkonnosti</a:t>
            </a:r>
            <a:endParaRPr lang="cs-CZ" sz="1900"/>
          </a:p>
          <a:p>
            <a:pPr>
              <a:buFont typeface="Wingdings" panose="05000000000000000000" pitchFamily="2" charset="2"/>
              <a:buChar char="Ø"/>
            </a:pPr>
            <a:r>
              <a:rPr lang="cs-CZ" sz="1900"/>
              <a:t>Budování firmení </a:t>
            </a:r>
            <a:r>
              <a:rPr lang="en-US" sz="1900"/>
              <a:t>kultur</a:t>
            </a:r>
            <a:r>
              <a:rPr lang="cs-CZ" sz="1900"/>
              <a:t>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/>
              <a:t>Odměny a uznání</a:t>
            </a:r>
          </a:p>
        </p:txBody>
      </p:sp>
    </p:spTree>
    <p:extLst>
      <p:ext uri="{BB962C8B-B14F-4D97-AF65-F5344CB8AC3E}">
        <p14:creationId xmlns:p14="http://schemas.microsoft.com/office/powerpoint/2010/main" val="17820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4" descr="Obsah obrázku Grafika, kruh, Písmo, symbol&#10;&#10;Popis byl vytvořen automaticky">
            <a:extLst>
              <a:ext uri="{FF2B5EF4-FFF2-40B4-BE49-F238E27FC236}">
                <a16:creationId xmlns:a16="http://schemas.microsoft.com/office/drawing/2014/main" id="{092849D0-1134-DC61-44C4-ED658A6CD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78" y="918546"/>
            <a:ext cx="6243679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3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38AB1AEE-4DA4-BA71-C088-EBCBA4B92BF1}"/>
              </a:ext>
            </a:extLst>
          </p:cNvPr>
          <p:cNvSpPr txBox="1">
            <a:spLocks/>
          </p:cNvSpPr>
          <p:nvPr/>
        </p:nvSpPr>
        <p:spPr>
          <a:xfrm>
            <a:off x="4994460" y="1504900"/>
            <a:ext cx="6250940" cy="33597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9600">
                <a:solidFill>
                  <a:srgbClr val="FF0000"/>
                </a:solidFill>
                <a:latin typeface="+mj-lt"/>
              </a:rPr>
              <a:t>-</a:t>
            </a:r>
            <a:endParaRPr lang="cs-CZ" sz="2000"/>
          </a:p>
          <a:p>
            <a:pPr marL="0" indent="0" algn="ctr">
              <a:buNone/>
            </a:pPr>
            <a:r>
              <a:rPr lang="cs-CZ" sz="2000"/>
              <a:t>Aktivní nábor</a:t>
            </a:r>
          </a:p>
          <a:p>
            <a:pPr marL="0" indent="0" algn="ctr">
              <a:buNone/>
            </a:pPr>
            <a:r>
              <a:rPr lang="cs-CZ" sz="2000"/>
              <a:t>Zpracovávání aplikantů</a:t>
            </a:r>
          </a:p>
          <a:p>
            <a:pPr marL="0" indent="0" algn="ctr">
              <a:buNone/>
            </a:pPr>
            <a:r>
              <a:rPr lang="cs-CZ" sz="2000"/>
              <a:t>Moderní HR přístupy</a:t>
            </a:r>
          </a:p>
          <a:p>
            <a:pPr marL="0" indent="0" algn="ctr">
              <a:buNone/>
            </a:pPr>
            <a:r>
              <a:rPr lang="cs-CZ" sz="2000"/>
              <a:t>Komunikace</a:t>
            </a:r>
          </a:p>
          <a:p>
            <a:pPr marL="0" indent="0" algn="ctr">
              <a:buNone/>
            </a:pPr>
            <a:r>
              <a:rPr lang="cs-CZ" sz="2000"/>
              <a:t>Veletrhy, open days</a:t>
            </a:r>
            <a:endParaRPr lang="en-US" sz="2000"/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97A5E920-1166-8B93-9076-66BE6EB54E6A}"/>
              </a:ext>
            </a:extLst>
          </p:cNvPr>
          <p:cNvSpPr txBox="1">
            <a:spLocks/>
          </p:cNvSpPr>
          <p:nvPr/>
        </p:nvSpPr>
        <p:spPr>
          <a:xfrm>
            <a:off x="-178222" y="2631440"/>
            <a:ext cx="6250940" cy="23046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/>
          </a:p>
          <a:p>
            <a:endParaRPr lang="cs-CZ" sz="2000"/>
          </a:p>
          <a:p>
            <a:pPr>
              <a:lnSpc>
                <a:spcPct val="110000"/>
              </a:lnSpc>
            </a:pPr>
            <a:r>
              <a:rPr lang="cs-CZ" sz="17600">
                <a:solidFill>
                  <a:srgbClr val="FF0000"/>
                </a:solidFill>
                <a:latin typeface="+mj-lt"/>
              </a:rPr>
              <a:t>+</a:t>
            </a:r>
          </a:p>
          <a:p>
            <a:pPr>
              <a:lnSpc>
                <a:spcPct val="110000"/>
              </a:lnSpc>
            </a:pPr>
            <a:r>
              <a:rPr lang="cs-CZ" sz="8000"/>
              <a:t>Inzerce</a:t>
            </a:r>
          </a:p>
          <a:p>
            <a:pPr>
              <a:lnSpc>
                <a:spcPct val="110000"/>
              </a:lnSpc>
            </a:pPr>
            <a:r>
              <a:rPr lang="cs-CZ" sz="8000"/>
              <a:t>Jméno na trhu</a:t>
            </a:r>
          </a:p>
          <a:p>
            <a:pPr>
              <a:lnSpc>
                <a:spcPct val="110000"/>
              </a:lnSpc>
            </a:pPr>
            <a:r>
              <a:rPr lang="cs-CZ" sz="8000"/>
              <a:t>Benefitový program</a:t>
            </a:r>
          </a:p>
          <a:p>
            <a:pPr>
              <a:lnSpc>
                <a:spcPct val="110000"/>
              </a:lnSpc>
            </a:pPr>
            <a:r>
              <a:rPr lang="cs-CZ" sz="8000"/>
              <a:t>Refferal program</a:t>
            </a:r>
          </a:p>
          <a:p>
            <a:pPr>
              <a:lnSpc>
                <a:spcPct val="110000"/>
              </a:lnSpc>
            </a:pPr>
            <a:r>
              <a:rPr lang="cs-CZ" sz="8000"/>
              <a:t>Spolupráce se školama</a:t>
            </a:r>
          </a:p>
          <a:p>
            <a:endParaRPr lang="cs-CZ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7229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3D08F488-A726-8266-C583-CB623DDF7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6" y="502127"/>
            <a:ext cx="7800238" cy="5850178"/>
          </a:xfrm>
          <a:prstGeom prst="rect">
            <a:avLst/>
          </a:prstGeom>
        </p:spPr>
      </p:pic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30EDA6-42E0-C17B-487B-948483FE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581" y="2155995"/>
            <a:ext cx="3197660" cy="17162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RPO</a:t>
            </a:r>
          </a:p>
        </p:txBody>
      </p:sp>
    </p:spTree>
    <p:extLst>
      <p:ext uri="{BB962C8B-B14F-4D97-AF65-F5344CB8AC3E}">
        <p14:creationId xmlns:p14="http://schemas.microsoft.com/office/powerpoint/2010/main" val="245344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5C12C0-48D5-42A5-AFA6-497F8CC0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57101" cy="4480726"/>
          </a:xfrm>
        </p:spPr>
        <p:txBody>
          <a:bodyPr>
            <a:normAutofit/>
          </a:bodyPr>
          <a:lstStyle/>
          <a:p>
            <a:pPr algn="ctr"/>
            <a:r>
              <a:rPr lang="en-US" sz="6600" b="1">
                <a:effectLst/>
              </a:rPr>
              <a:t>Popis pracovní náplně:</a:t>
            </a:r>
            <a:endParaRPr lang="en-US" sz="66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DF8B880-CE32-55BA-FAE1-BBE0E5A67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198606"/>
              </p:ext>
            </p:extLst>
          </p:nvPr>
        </p:nvGraphicFramePr>
        <p:xfrm>
          <a:off x="4535786" y="989814"/>
          <a:ext cx="6889496" cy="45470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889496">
                  <a:extLst>
                    <a:ext uri="{9D8B030D-6E8A-4147-A177-3AD203B41FA5}">
                      <a16:colId xmlns:a16="http://schemas.microsoft.com/office/drawing/2014/main" val="4096882890"/>
                    </a:ext>
                  </a:extLst>
                </a:gridCol>
              </a:tblGrid>
              <a:tr h="43646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• Aktivní nábor a vedení vyhledávání vhodných uchazečů </a:t>
                      </a:r>
                      <a:endParaRPr lang="cs-CZ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• Účast v náborovém procesu a jeho aktivní podpora </a:t>
                      </a:r>
                      <a:endParaRPr lang="cs-CZ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• Monitorování místního trhu práce </a:t>
                      </a:r>
                      <a:endParaRPr lang="cs-CZ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• Účast na vypracování náborové strategie (rozvoje, motivace a odměňování, onboarding..,) </a:t>
                      </a:r>
                      <a:endParaRPr lang="cs-CZ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• Odpovědnost za správu interní a externích databází</a:t>
                      </a:r>
                      <a:endParaRPr lang="cs-CZ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• Analýza informací (životopisy, pracovní pozice) </a:t>
                      </a:r>
                      <a:endParaRPr lang="cs-CZ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• Předběžný výběr životopisů kandidátů a telefonické pohovory </a:t>
                      </a:r>
                      <a:endParaRPr lang="cs-CZ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• Komunikace s kandidáty, pohovory a hodnocení kandidátů</a:t>
                      </a:r>
                      <a:endParaRPr lang="cs-CZ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• Administrativní úkoly, reporting, podpora při komunikaci s orgány státní a veřejné správy </a:t>
                      </a:r>
                      <a:endParaRPr lang="cs-CZ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• Reklamní a tvůrčí práce na popisech pracovních pozic aj. </a:t>
                      </a:r>
                      <a:endParaRPr lang="cs-CZ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5758" marR="146819" marT="97880" marB="978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78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76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72501-BDD7-B287-32E6-4BEE97A6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Zdroje: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193A9D-A165-F551-2C92-BCB92FF2A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cs-CZ" sz="1200"/>
              <a:t>Bosch. 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Online. Dostupné z: </a:t>
            </a:r>
            <a:r>
              <a:rPr lang="en-US" sz="1200">
                <a:hlinkClick r:id="rId2"/>
              </a:rPr>
              <a:t>https://www.bosch.cz/nase-spolecnost/bosch-v-ceske-republice/ceske-budejovice/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[citováno 202</a:t>
            </a:r>
            <a:r>
              <a:rPr lang="cs-CZ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cs-CZ" sz="12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cs-CZ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</a:t>
            </a:r>
            <a:endParaRPr lang="cs-CZ" sz="1200"/>
          </a:p>
          <a:p>
            <a:r>
              <a:rPr lang="cs-CZ" sz="1200"/>
              <a:t>Živé firmy.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Online. Dostupné z: </a:t>
            </a:r>
            <a:r>
              <a:rPr lang="en-US" sz="1200">
                <a:hlinkClick r:id="rId3"/>
              </a:rPr>
              <a:t>https://www.zivefirmy.cz/robert-bosch_f263046?loc=1</a:t>
            </a:r>
            <a:r>
              <a:rPr lang="en-US" sz="1200">
                <a:hlinkClick r:id="rId2"/>
              </a:rPr>
              <a:t>/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[citováno 202</a:t>
            </a:r>
            <a:r>
              <a:rPr lang="cs-CZ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cs-CZ" sz="12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cs-CZ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</a:t>
            </a:r>
            <a:endParaRPr lang="cs-CZ" sz="1200"/>
          </a:p>
          <a:p>
            <a:r>
              <a:rPr lang="cs-CZ" sz="1200"/>
              <a:t>Dezven.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Online. Dostupné z: </a:t>
            </a:r>
            <a:r>
              <a:rPr lang="cs-CZ" sz="1200">
                <a:hlinkClick r:id="rId4"/>
              </a:rPr>
              <a:t>https://www.dezven.com/blog/roles-and-responsibilities-of-hr-manager</a:t>
            </a:r>
            <a:r>
              <a:rPr lang="en-US" sz="1200">
                <a:hlinkClick r:id="rId2"/>
              </a:rPr>
              <a:t>/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[citováno 202</a:t>
            </a:r>
            <a:r>
              <a:rPr lang="cs-CZ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cs-CZ" sz="12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cs-CZ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</a:t>
            </a:r>
            <a:endParaRPr lang="cs-CZ" sz="1200"/>
          </a:p>
          <a:p>
            <a:r>
              <a:rPr lang="cs-CZ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Devop one. 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Online. Dostupné z: </a:t>
            </a:r>
            <a:r>
              <a:rPr lang="en-US" sz="1200">
                <a:hlinkClick r:id="rId5"/>
              </a:rPr>
              <a:t>https://devop.one/blog/what-is-recruitment-process-outsourcing-rpo-how-does-it-work</a:t>
            </a:r>
            <a:r>
              <a:rPr lang="en-US" sz="1200">
                <a:hlinkClick r:id="rId2"/>
              </a:rPr>
              <a:t>/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[citováno 202</a:t>
            </a:r>
            <a:r>
              <a:rPr lang="cs-CZ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cs-CZ" sz="12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cs-CZ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</a:t>
            </a:r>
            <a:endParaRPr lang="cs-CZ" sz="1200"/>
          </a:p>
          <a:p>
            <a:endParaRPr lang="cs-CZ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53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346</Words>
  <Application>Microsoft Office PowerPoint</Application>
  <PresentationFormat>Širokoúhlá obrazovka</PresentationFormat>
  <Paragraphs>54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boschsans</vt:lpstr>
      <vt:lpstr>Calibri</vt:lpstr>
      <vt:lpstr>Calibri Light</vt:lpstr>
      <vt:lpstr>Times New Roman</vt:lpstr>
      <vt:lpstr>Wingdings</vt:lpstr>
      <vt:lpstr>Motiv Office</vt:lpstr>
      <vt:lpstr>Obhajoba praxe  8.1.2024 Karolína Lonská </vt:lpstr>
      <vt:lpstr>Prezentace aplikace PowerPoint</vt:lpstr>
      <vt:lpstr>Funkční oblasti </vt:lpstr>
      <vt:lpstr>HR</vt:lpstr>
      <vt:lpstr>Prezentace aplikace PowerPoint</vt:lpstr>
      <vt:lpstr>Prezentace aplikace PowerPoint</vt:lpstr>
      <vt:lpstr>RPO</vt:lpstr>
      <vt:lpstr>Popis pracovní náplně: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Praxe</dc:title>
  <dc:creator>Tomas Lonsky</dc:creator>
  <cp:lastModifiedBy>Tomas Lonsky</cp:lastModifiedBy>
  <cp:revision>4</cp:revision>
  <dcterms:created xsi:type="dcterms:W3CDTF">2024-01-06T15:31:30Z</dcterms:created>
  <dcterms:modified xsi:type="dcterms:W3CDTF">2024-01-07T16:34:51Z</dcterms:modified>
</cp:coreProperties>
</file>