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Ondřichová" initials="LO" lastIdx="1" clrIdx="0">
    <p:extLst>
      <p:ext uri="{19B8F6BF-5375-455C-9EA6-DF929625EA0E}">
        <p15:presenceInfo xmlns:p15="http://schemas.microsoft.com/office/powerpoint/2012/main" userId="Lenka Ondři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07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02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07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9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89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33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11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5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4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09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712F-A396-43F0-B362-60BF6A0E9E71}" type="datetimeFigureOut">
              <a:rPr lang="cs-CZ" smtClean="0"/>
              <a:t>03.01.2024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9110D2-7EAA-4C11-B18A-1FF9446C9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05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4EB13E-45BE-46E1-B74E-56300856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425" y="796863"/>
            <a:ext cx="8915399" cy="4455649"/>
          </a:xfrm>
        </p:spPr>
        <p:txBody>
          <a:bodyPr anchor="ctr"/>
          <a:lstStyle/>
          <a:p>
            <a:pPr algn="ctr"/>
            <a:r>
              <a:rPr lang="cs-CZ" dirty="0">
                <a:latin typeface="+mn-lt"/>
              </a:rPr>
              <a:t>Závěrečná zpráva o průběhu semestrální praxe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C2B9C63-9158-4980-8540-4F9A6BAA0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001" y="4773208"/>
            <a:ext cx="8915399" cy="180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</a:rPr>
              <a:t>Ústav podniková strategie</a:t>
            </a:r>
          </a:p>
          <a:p>
            <a:pPr algn="ctr"/>
            <a:r>
              <a:rPr lang="cs-CZ" dirty="0">
                <a:solidFill>
                  <a:srgbClr val="7030A0"/>
                </a:solidFill>
              </a:rPr>
              <a:t>Bc. Řízení lidských zdrojů</a:t>
            </a:r>
          </a:p>
          <a:p>
            <a:pPr algn="ctr"/>
            <a:endParaRPr lang="cs-CZ" dirty="0"/>
          </a:p>
          <a:p>
            <a:r>
              <a:rPr lang="cs-CZ" sz="1200" dirty="0">
                <a:solidFill>
                  <a:srgbClr val="002060"/>
                </a:solidFill>
              </a:rPr>
              <a:t>Zpracovala : Lenka Ondřichová</a:t>
            </a:r>
          </a:p>
          <a:p>
            <a:r>
              <a:rPr lang="cs-CZ" sz="1200" dirty="0">
                <a:solidFill>
                  <a:srgbClr val="002060"/>
                </a:solidFill>
              </a:rPr>
              <a:t>UČO: 29880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3A07FD-A2C8-4D3A-ACEE-AFC134DE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4" y="141538"/>
            <a:ext cx="48768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DB75C-11A0-927D-AA56-B0BC4864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02" y="14898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Příjem do služebního poměru a adaptace příslušníků</a:t>
            </a:r>
            <a:br>
              <a:rPr lang="cs-CZ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C6E0C-9344-1E13-0497-353ABA36C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107" y="1155030"/>
            <a:ext cx="8915400" cy="5823285"/>
          </a:xfrm>
        </p:spPr>
        <p:txBody>
          <a:bodyPr/>
          <a:lstStyle/>
          <a:p>
            <a:r>
              <a:rPr lang="cs-CZ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Přijímání příslušníků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přijímáni na základě žádostí zaslaných na personální oddělení</a:t>
            </a:r>
            <a:endParaRPr lang="cs-CZ" sz="1600" b="1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Rozlišuje se přijímání nových příslušníků nebo  převod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základní podmínky - Lékařské, fyzické a psychologické testy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kompletní lékařské na vybraných odd. v nemocnici v ČB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fyzické testy, přizpůsobené věkovým skupinám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celodenní psychologické vyšetření na KŘ v ČB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dokladů a vzdělání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předložení všech požadovaných  dokladů a dokumentů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 minimálně ukončené maturitou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záznamu v rejstříku trestů, bez exekucí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Adaptace a školení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odborný výcvik a základní odbornou přípravu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kurzy pro specifickou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F6FED5-2787-90FE-D578-16509DBC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12" y="2859741"/>
            <a:ext cx="4004235" cy="37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EC1454-60C0-15EE-A68E-5830AA46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93" y="3102142"/>
            <a:ext cx="5625328" cy="37558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7F5B8C-52CC-DDA1-117F-071C3720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41" y="23910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Motivace, hodnocení a odměňování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09C0E-2EEB-C141-95A5-C01D1325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665" y="1283366"/>
            <a:ext cx="8915400" cy="5574633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vnitřní motivace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jsou poháněni silným vnitřním posláním chránit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schopnost rychlé a efektivní reakce na vznikající nebezpečí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vnější motivace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Nabídka kurzů nad rámec pracovního zařazení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14-denní ozdravný pobyt v lázních </a:t>
            </a:r>
            <a:endParaRPr lang="cs-CZ" dirty="0">
              <a:solidFill>
                <a:srgbClr val="2B2B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Hodnocení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hodnocení</a:t>
            </a:r>
            <a:r>
              <a:rPr lang="cs-CZ" b="1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každé čtvrtletí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závěrečné roční – možnost odvolání</a:t>
            </a:r>
          </a:p>
          <a:p>
            <a:r>
              <a:rPr lang="cs-CZ" sz="1800" b="1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odměňování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finanční odměna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vyznamenání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věcné dary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32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5A925-2211-8BBC-1077-35FE6C1B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527858"/>
            <a:ext cx="8911687" cy="1280890"/>
          </a:xfrm>
        </p:spPr>
        <p:txBody>
          <a:bodyPr anchor="ctr"/>
          <a:lstStyle/>
          <a:p>
            <a:pPr algn="ctr"/>
            <a:r>
              <a:rPr lang="cs-CZ" sz="4000" b="1" kern="100" dirty="0">
                <a:solidFill>
                  <a:srgbClr val="2F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</a:t>
            </a:r>
            <a:r>
              <a:rPr lang="cs-CZ" sz="18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kern="100" dirty="0">
                <a:solidFill>
                  <a:srgbClr val="2F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  <a:r>
              <a:rPr lang="cs-CZ" sz="18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A1219-F6B6-9A49-57E8-5D90C612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918" y="1491915"/>
            <a:ext cx="8915400" cy="4932654"/>
          </a:xfrm>
        </p:spPr>
        <p:txBody>
          <a:bodyPr/>
          <a:lstStyle/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 personalisty je významná a náročná, s důrazem na řízení a správu lidských zdrojů, organizaci a komunikaci. </a:t>
            </a: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Personalista je prostředníkem mezi příslušníky a vedením, podporuje profesní rozvoj a vzdělávání.</a:t>
            </a: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Úkolem personalisty je podporovat profesní rozvoj a vzdělávání příslušníků, což je důležité pro udržení vysoké kvalifikace a výkonnosti sboru</a:t>
            </a:r>
            <a:endParaRPr lang="cs-CZ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Personalista pečlivě spravuje veškerou personální agendu příslušníků, včetně náborového procesu, evidenci pracovních smluv, kurzů, vzdělávání, hodnocení, odměn a dalších aspektů zaměstnaneckého života</a:t>
            </a: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Personalista zajišťuje, aby veškerá dokumentace byla v souladu s platnými právními předpisy a interními směrnicemi. </a:t>
            </a: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Pracuje s evidenčními kartami příslušníků a občanských zaměstnanců, včetně elektronické podoby v personálním programu SAP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8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7917E-9F20-0D44-EF01-4E62D793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46" y="399521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Doporučení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03427-256E-BE5F-AB1B-6D6571CD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86" y="1732548"/>
            <a:ext cx="8915400" cy="4724400"/>
          </a:xfrm>
        </p:spPr>
        <p:txBody>
          <a:bodyPr/>
          <a:lstStyle/>
          <a:p>
            <a:r>
              <a:rPr lang="cs-CZ" b="1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Studijní pobyty na jiných úsecích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zkušeností na různých pracovištích a ve specifických odděleních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Praxe na různých pracovištích posiluje týmovou koordinaci a podporuje výměnu osvědčených postupů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Posilují si odborný rozhled a rozšiřují povědomí</a:t>
            </a:r>
          </a:p>
          <a:p>
            <a:r>
              <a:rPr lang="cs-CZ" b="1" dirty="0">
                <a:solidFill>
                  <a:srgbClr val="2B2B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Mentorské programy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Zkušení příslušníci se stávají mentory pro nováčky, což urychluje jejich integraci do týmu a sdílení odborných zkušeností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Mentorské programy umožňují novým příslušníkům rychlou adaptaci na pracovišti a snižují pocit izolace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Příslušníci získávají unikátní pohled na svou profesi a lépe porozumí různorodým výzvám a potřebám v rámci hasičského záchranného systému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1ADCCC-E631-631A-1FB9-3DD245EB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393" y="503070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8217E61-A97E-537D-B9D2-E7D129C8AAC0}"/>
              </a:ext>
            </a:extLst>
          </p:cNvPr>
          <p:cNvSpPr txBox="1"/>
          <p:nvPr/>
        </p:nvSpPr>
        <p:spPr>
          <a:xfrm>
            <a:off x="2608729" y="2838980"/>
            <a:ext cx="764689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1442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023E76D-D4C2-4D01-B735-A7D2EA6F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40" y="575984"/>
            <a:ext cx="8911687" cy="17126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Hasičský záchranný sbor </a:t>
            </a:r>
            <a:br>
              <a:rPr lang="cs-CZ" dirty="0"/>
            </a:br>
            <a:r>
              <a:rPr lang="cs-CZ" dirty="0"/>
              <a:t>České republiky</a:t>
            </a:r>
            <a:br>
              <a:rPr lang="cs-CZ" dirty="0"/>
            </a:br>
            <a:r>
              <a:rPr lang="cs-CZ" dirty="0"/>
              <a:t>Jihočeský kraj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DA9ED04-ABB8-45A5-A4A2-EA730F8DA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0827" y="445800"/>
            <a:ext cx="1418835" cy="197696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5361BD7-D9E1-4F4C-A8B1-7A611405A274}"/>
              </a:ext>
            </a:extLst>
          </p:cNvPr>
          <p:cNvSpPr txBox="1"/>
          <p:nvPr/>
        </p:nvSpPr>
        <p:spPr>
          <a:xfrm>
            <a:off x="1777136" y="2462306"/>
            <a:ext cx="8911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Hasičský záchranný sbor ČR tvoří generální ředitelství, které je organizační součástí Ministerstva vnitra, a dále pak 14 hasičských záchranných sborů krajů, Střední odborná škola požární ochrany a Vyšší odborná škola požární ochrany a Záchranný útvar HZS ČR.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Založen byl 1. ledna 1995 v důsledku přeměny Sboru požární ochrany podle zákona č. 203/1994 Sb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dirty="0"/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/>
              <a:t>1. lednu 2001, došlo k jeho reorganizaci na základě zákona č. 238/2000 Sb., čímž byla vytvořena současná podoba HZS ČR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Profesionální jednotka hasičského záchranného sboru v Českých Budějovicích byla založena už roku 1866 a následně upravována výše zmíněnými zákony. Hasičský záchranný sbor, krajské ředitelství, Jihočeské kraje, sídlí v ulici pražská třída 2666/52b, České Budějovice.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B540B-559F-868E-1E15-D5389D3B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008" y="391028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Organizační struktura HZS Jihočeského kraje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E83AE-28CB-E880-5E12-8453CC80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85" y="1596190"/>
            <a:ext cx="8915400" cy="985645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HZS ČR se skládá z několika vzájemně propojených úseků, z nichž některé zahrnují Integrovaný záchranný systém (IZS), Ochranu obyvatelstva, Krizové řízení a Stavební prevenci.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1DDC8B-8FD6-8B7F-3B2F-1AD89F47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96" y="2420470"/>
            <a:ext cx="8146147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DB2DDDA-0993-C7B5-C98B-604CFBC5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1" y="2115671"/>
            <a:ext cx="4724400" cy="444870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2A60F7B-DAC6-5E9B-094A-35A88A48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15" y="158889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INTEGROVANÝ ZÁCHRANNÝ SYSTÉM (</a:t>
            </a:r>
            <a:r>
              <a:rPr lang="cs-CZ" sz="28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IZS)</a:t>
            </a:r>
            <a:br>
              <a:rPr lang="cs-CZ" sz="2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kern="100" dirty="0">
                <a:solidFill>
                  <a:srgbClr val="2F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Hasičského záchranného sboru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AEBDA7-BFB1-CB99-599E-0278CCD7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844" y="1315453"/>
            <a:ext cx="8915400" cy="5390147"/>
          </a:xfrm>
        </p:spPr>
        <p:txBody>
          <a:bodyPr>
            <a:normAutofit lnSpcReduction="10000"/>
          </a:bodyPr>
          <a:lstStyle/>
          <a:p>
            <a:r>
              <a:rPr lang="cs-CZ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Jednotky 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odborně vyškolenými osobami (hasiči),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požární technikou (automobily) 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věcnými prostředky požární ochrany (výbava automobilů, agregáty, apod.). </a:t>
            </a:r>
            <a:endParaRPr lang="cs-CZ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Oddělení chemické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nebezpečné chemické látky,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chemické přípravky,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bojové chemické látky,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toxiny a radioaktivní látky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únik látek vážně ohrozit zdraví a životy obyvatelstva, </a:t>
            </a:r>
            <a:r>
              <a:rPr lang="cs-CZ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zasahujících</a:t>
            </a: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hasičů i životní </a:t>
            </a:r>
            <a:r>
              <a:rPr lang="cs-CZ" dirty="0">
                <a:solidFill>
                  <a:srgbClr val="2B2B00"/>
                </a:solidFill>
                <a:latin typeface="Times New Roman" panose="02020603050405020304" pitchFamily="18" charset="0"/>
              </a:rPr>
              <a:t>prostředí</a:t>
            </a:r>
          </a:p>
          <a:p>
            <a:r>
              <a:rPr lang="cs-CZ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Strojní služba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kern="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zajišťuje provozuschopnost prostředků</a:t>
            </a:r>
            <a:r>
              <a:rPr lang="cs-CZ" b="1" kern="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cs-CZ" sz="1800" kern="0" dirty="0">
              <a:solidFill>
                <a:srgbClr val="2B2B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kern="0" dirty="0">
                <a:solidFill>
                  <a:srgbClr val="2B2B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plány pravidelné odborné přípravy, </a:t>
            </a:r>
            <a:r>
              <a:rPr lang="cs-CZ" b="1" kern="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b="1" kern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23F4A-2E5B-42C5-1346-A7C59967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84" y="120671"/>
            <a:ext cx="8911687" cy="10357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6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INTEGROVANÝ ZÁCHRANNÝ SYSTÉM (</a:t>
            </a:r>
            <a:r>
              <a:rPr lang="cs-CZ" sz="36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IZS)</a:t>
            </a:r>
            <a:br>
              <a:rPr lang="cs-CZ" sz="36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kern="100" dirty="0">
                <a:solidFill>
                  <a:srgbClr val="2F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093DD-B7DA-C90C-ECF2-B7ACE011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008" y="1315453"/>
            <a:ext cx="9306844" cy="5542547"/>
          </a:xfrm>
        </p:spPr>
        <p:txBody>
          <a:bodyPr>
            <a:normAutofit lnSpcReduction="10000"/>
          </a:bodyPr>
          <a:lstStyle/>
          <a:p>
            <a:r>
              <a:rPr lang="cs-CZ" sz="1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Technická 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sleduje a vyhodnocuje vybavení jednotek PO</a:t>
            </a:r>
            <a:endParaRPr lang="cs-CZ" b="1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zajišťuje provádění, ověřování a osvědčování odborné přípravy</a:t>
            </a:r>
            <a:endParaRPr lang="cs-CZ" b="1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stanovuje rozsah odborných znalostí příslušníků</a:t>
            </a:r>
            <a:endParaRPr lang="cs-CZ" sz="1800" b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podílí se na vývoji, modernizaci a zkouškách</a:t>
            </a:r>
            <a:endParaRPr lang="cs-CZ" b="1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Spojová 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vysílačky, převodníky, navigace, mobilní telefony, tablety, sirény atd</a:t>
            </a:r>
            <a:r>
              <a:rPr lang="cs-CZ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zabezpečení IT techniky proti kybernetickým hrozbám</a:t>
            </a:r>
            <a:endParaRPr lang="cs-CZ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zálohování dat a </a:t>
            </a: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statistiky</a:t>
            </a:r>
            <a:endParaRPr lang="cs-CZ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Operační a informační středisko HZS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soustřeďuje, přijímá a vyhodnocovat informace o mimořádných událostech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vyrozumění základních i ostatních složek IZS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povolávat a nasazovat síly a prostředky HZS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provést při nebezpečí z prodlení varování obyvatelstva</a:t>
            </a:r>
            <a:endParaRPr lang="cs-CZ" sz="1800" b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33951C-326B-C65E-BBD0-3F025426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90" y="1165412"/>
            <a:ext cx="4222216" cy="23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4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D77917-3CA3-D319-042A-9D413660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03" y="3679770"/>
            <a:ext cx="5403098" cy="26568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87D69F-0FB8-B3F9-4AB1-4EBC30FD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222" y="256674"/>
            <a:ext cx="8915399" cy="946484"/>
          </a:xfrm>
        </p:spPr>
        <p:txBody>
          <a:bodyPr/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Ochrana obyvatelstva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4B2CC6-7399-5589-6F4C-6F025E21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3" y="1267327"/>
            <a:ext cx="8915399" cy="4892842"/>
          </a:xfrm>
        </p:spPr>
        <p:txBody>
          <a:bodyPr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Oddělení Ochrany obyvatelstva se zaměřuje na preventivní opatření a informační kampaně, které mají zvýšit povědomí veřejnosti o bezpečnosti a připravit občany na případné krizové situace. Patří sem i organizace cvičení a školení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varování, evakuaci, ukrytí a nouzové přežití obyvatelstva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Poskytování psychologické podpory pro postižené osoby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Koordinace s dalšími technickými službami a záchrannými týmy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Zajišťování dočasného bydlení a materiální podpory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Poskytování sociální pomoci postiženým a ohroženým obyvatelům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Koordinace s místními zdravotnickými zařízeními a nemocnicemi</a:t>
            </a:r>
          </a:p>
        </p:txBody>
      </p:sp>
    </p:spTree>
    <p:extLst>
      <p:ext uri="{BB962C8B-B14F-4D97-AF65-F5344CB8AC3E}">
        <p14:creationId xmlns:p14="http://schemas.microsoft.com/office/powerpoint/2010/main" val="405765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DEE2F13-85CF-787A-A76D-F1465D90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86" y="2622884"/>
            <a:ext cx="4701651" cy="37859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474275-8209-2855-0776-1DA67899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15" y="207015"/>
            <a:ext cx="8911687" cy="931974"/>
          </a:xfrm>
        </p:spPr>
        <p:txBody>
          <a:bodyPr anchor="ctr"/>
          <a:lstStyle/>
          <a:p>
            <a:pPr algn="ctr"/>
            <a:r>
              <a:rPr lang="cs-CZ" dirty="0"/>
              <a:t>Krizové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3A319-F2B5-AD58-291F-29C8A800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160" y="1171073"/>
            <a:ext cx="8915400" cy="545431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Oddělení Krizového řízení u Hasičského záchranného sboru (HZS) má klíčovou roli v plánování, koordinaci a řízení akcí během mimořádných událostí a krizových situací. Toto oddělení zahrnuje několik důležitých funkcí: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Vypracování plánů pro různé typy mimořádných událostí.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Organizace cvičení a simulací pro vyzkoušení krizových postupů.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potenciálních rizik a hrozeb v daném regionu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Aktivace krizového štábu a řízení jeho činnosti</a:t>
            </a:r>
            <a:endParaRPr lang="cs-CZ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Koordinace záchranných operací a poskytování </a:t>
            </a:r>
          </a:p>
          <a:p>
            <a:pPr marL="0" indent="0" algn="l">
              <a:buNone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potřebné podpory jednotlivým týmům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 ostatními orgány veřejné správy, </a:t>
            </a:r>
          </a:p>
          <a:p>
            <a:pPr marL="0" indent="0" algn="l">
              <a:buNone/>
            </a:pPr>
            <a:r>
              <a:rPr lang="cs-CZ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bezpečnostními složkami a dobrovolnickými organizacemi</a:t>
            </a:r>
            <a:endParaRPr lang="cs-CZ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 potřebné logistiky pro záchranné operace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5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70CC930-603B-E415-EB5E-D877A7A6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90" y="3336757"/>
            <a:ext cx="5827810" cy="28234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9F258A-7C4C-1C19-D847-4F45BCEE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78" y="368969"/>
            <a:ext cx="8911687" cy="137962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/>
              <a:t>Úsek stavební a požární prevence </a:t>
            </a:r>
            <a:br>
              <a:rPr lang="cs-CZ" dirty="0"/>
            </a:br>
            <a:br>
              <a:rPr lang="cs-CZ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EE2B4-965D-0527-8CAD-B4446C13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4" y="1283368"/>
            <a:ext cx="9194548" cy="539014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Oddělení Stavební prevence hraje klíčovou roli v prevenci a minimalizaci rizik vzniku požárů. Jeho týmy provádějí důkladné kontroly a posouzení staveb z hlediska požární bezpečnosti, a to v souladu s platnými normami a předpisy. Zajišťují, aby veškeré budovy byly vybaveny potřebnými systémy a zařízeními pro rychlou evakuaci a účinný požární zásah.</a:t>
            </a:r>
          </a:p>
          <a:p>
            <a:r>
              <a:rPr lang="cs-CZ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Oddělení stavebně technické prevence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státní požární dozor u staveb</a:t>
            </a:r>
            <a:endParaRPr lang="cs-CZ" sz="1800" kern="0" dirty="0">
              <a:solidFill>
                <a:srgbClr val="374151"/>
              </a:solidFill>
              <a:latin typeface="Söhne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>
                <a:latin typeface="Times New Roman" panose="02020603050405020304" pitchFamily="18" charset="0"/>
              </a:rPr>
              <a:t>spolupracují s architekty, stavebními firmami </a:t>
            </a:r>
            <a:endParaRPr lang="cs-CZ" kern="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sledování a implementaci nových technologií a inovací</a:t>
            </a:r>
          </a:p>
          <a:p>
            <a:r>
              <a:rPr lang="cs-CZ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Oddělení kontrolní činnosti (Požární prevence)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požárních kontrol a kontrol v prevenci závažných havárií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dozorem nad vydáváním právních předpisů krajů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podílí se na řešení úkolů v oblasti bezpečnostního značení</a:t>
            </a:r>
          </a:p>
        </p:txBody>
      </p:sp>
    </p:spTree>
    <p:extLst>
      <p:ext uri="{BB962C8B-B14F-4D97-AF65-F5344CB8AC3E}">
        <p14:creationId xmlns:p14="http://schemas.microsoft.com/office/powerpoint/2010/main" val="331246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8AFED8-E107-7B80-8831-C855BFAA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74" y="4588043"/>
            <a:ext cx="3340911" cy="20614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05D063-0AD6-1989-E4A1-B1FC6B28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57" y="367436"/>
            <a:ext cx="8911687" cy="128089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dirty="0"/>
              <a:t>Oddělení zjišťování příčin vzniku požárů (ZPP)</a:t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02CE2-7345-AE19-5CA6-11F19C4D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064" y="1507958"/>
            <a:ext cx="8915400" cy="486075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Oddělení zjišťování příčin požáru u Hasičského záchranného sboru (HZS) má za úkol provádět důkladné vyšetřování a analyzovat příčiny požárů. Tato činnost je klíčová pro prevenci budoucích incidentů a zlepšení celkové požární bezpečnosti. Následující seznam obsahuje některé z hlavních funkcí a zajištění, které toto oddělení obvykle poskytuje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Provádění komplexních vyšetřování jednotlivých případů požárů.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kern="0" dirty="0">
                <a:latin typeface="Times New Roman" panose="02020603050405020304" pitchFamily="18" charset="0"/>
              </a:rPr>
              <a:t>Shromažďování důkazů a informací o průběhu a okolnostech požáru</a:t>
            </a:r>
          </a:p>
          <a:p>
            <a:pPr marL="342900" lvl="0" indent="-342900" algn="just">
              <a:lnSpc>
                <a:spcPct val="150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0" dirty="0">
                <a:latin typeface="Times New Roman" panose="02020603050405020304" pitchFamily="18" charset="0"/>
              </a:rPr>
              <a:t>Hloubková analýza příčin požárů s cílem identifikovat hlavní faktory a okolnosti</a:t>
            </a:r>
          </a:p>
          <a:p>
            <a:pPr marL="342900" lvl="0" indent="-342900" algn="just">
              <a:lnSpc>
                <a:spcPct val="150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0" dirty="0">
                <a:latin typeface="Times New Roman" panose="02020603050405020304" pitchFamily="18" charset="0"/>
              </a:rPr>
              <a:t>Koordinace s kriminalistickými orgány a policejními složkami při vyšetřování podezření na trestnou činnost spojenou s požáry</a:t>
            </a:r>
          </a:p>
          <a:p>
            <a:pPr marL="342900" lvl="0" indent="-342900" algn="just">
              <a:lnSpc>
                <a:spcPct val="150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0" dirty="0">
                <a:latin typeface="Times New Roman" panose="02020603050405020304" pitchFamily="18" charset="0"/>
              </a:rPr>
              <a:t>Zajištění důkladné dokumentace</a:t>
            </a:r>
          </a:p>
          <a:p>
            <a:pPr marL="342900" lvl="0" indent="-342900" algn="just">
              <a:lnSpc>
                <a:spcPct val="150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0" dirty="0">
                <a:latin typeface="Times New Roman" panose="02020603050405020304" pitchFamily="18" charset="0"/>
              </a:rPr>
              <a:t>Spolupráce s požárními expertními inženýry a dalšími specialisty</a:t>
            </a:r>
          </a:p>
          <a:p>
            <a:pPr marL="342900" lvl="0" indent="-342900" algn="just">
              <a:lnSpc>
                <a:spcPct val="150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83169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1127</Words>
  <Application>Microsoft Office PowerPoint</Application>
  <PresentationFormat>Širokoúhlá obrazovka</PresentationFormat>
  <Paragraphs>130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Söhne</vt:lpstr>
      <vt:lpstr>Symbol</vt:lpstr>
      <vt:lpstr>Times New Roman</vt:lpstr>
      <vt:lpstr>Wingdings</vt:lpstr>
      <vt:lpstr>Wingdings 3</vt:lpstr>
      <vt:lpstr>Stébla</vt:lpstr>
      <vt:lpstr>Závěrečná zpráva o průběhu semestrální praxe</vt:lpstr>
      <vt:lpstr>Hasičský záchranný sbor  České republiky Jihočeský kraj</vt:lpstr>
      <vt:lpstr>Organizační struktura HZS Jihočeského kraje</vt:lpstr>
      <vt:lpstr>INTEGROVANÝ ZÁCHRANNÝ SYSTÉM (IZS) Hasičského záchranného sboru</vt:lpstr>
      <vt:lpstr>INTEGROVANÝ ZÁCHRANNÝ SYSTÉM (IZS) HZS</vt:lpstr>
      <vt:lpstr>Ochrana obyvatelstva</vt:lpstr>
      <vt:lpstr>Krizové řízení</vt:lpstr>
      <vt:lpstr>Úsek stavební a požární prevence   </vt:lpstr>
      <vt:lpstr>Oddělení zjišťování příčin vzniku požárů (ZPP) </vt:lpstr>
      <vt:lpstr>Příjem do služebního poměru a adaptace příslušníků </vt:lpstr>
      <vt:lpstr>Motivace, hodnocení a odměňování </vt:lpstr>
      <vt:lpstr>Zhodnocení praxe  </vt:lpstr>
      <vt:lpstr>Doporučení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Ondřichová Lenka</dc:creator>
  <cp:lastModifiedBy>Ondřichová Lenka</cp:lastModifiedBy>
  <cp:revision>11</cp:revision>
  <dcterms:created xsi:type="dcterms:W3CDTF">2024-01-02T13:43:18Z</dcterms:created>
  <dcterms:modified xsi:type="dcterms:W3CDTF">2024-01-03T06:57:37Z</dcterms:modified>
</cp:coreProperties>
</file>