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4" r:id="rId2"/>
    <p:sldId id="258" r:id="rId3"/>
    <p:sldId id="289" r:id="rId4"/>
    <p:sldId id="273" r:id="rId5"/>
    <p:sldId id="279" r:id="rId6"/>
    <p:sldId id="262" r:id="rId7"/>
    <p:sldId id="282" r:id="rId8"/>
    <p:sldId id="284" r:id="rId9"/>
    <p:sldId id="286" r:id="rId10"/>
    <p:sldId id="288" r:id="rId11"/>
    <p:sldId id="290" r:id="rId12"/>
    <p:sldId id="291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FCBD65DB-0614-4881-940C-C2D6CACCC23A}">
          <p14:sldIdLst>
            <p14:sldId id="264"/>
            <p14:sldId id="258"/>
            <p14:sldId id="289"/>
            <p14:sldId id="273"/>
            <p14:sldId id="279"/>
            <p14:sldId id="262"/>
            <p14:sldId id="282"/>
            <p14:sldId id="284"/>
            <p14:sldId id="286"/>
            <p14:sldId id="288"/>
            <p14:sldId id="290"/>
            <p14:sldId id="291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60" autoAdjust="0"/>
    <p:restoredTop sz="94660"/>
  </p:normalViewPr>
  <p:slideViewPr>
    <p:cSldViewPr snapToGrid="0">
      <p:cViewPr varScale="1">
        <p:scale>
          <a:sx n="91" d="100"/>
          <a:sy n="91" d="100"/>
        </p:scale>
        <p:origin x="4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A430C1-EA08-4161-8D2E-BEFCEF35622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0_3" csCatId="mainScheme" phldr="1"/>
      <dgm:spPr/>
      <dgm:t>
        <a:bodyPr/>
        <a:lstStyle/>
        <a:p>
          <a:endParaRPr lang="en-US"/>
        </a:p>
      </dgm:t>
    </dgm:pt>
    <dgm:pt modelId="{01EC2D5B-4A79-4DED-B723-2F03FC197B1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1. MK správní společnost s.r.o.</a:t>
          </a:r>
          <a:endParaRPr lang="en-US" dirty="0"/>
        </a:p>
      </dgm:t>
    </dgm:pt>
    <dgm:pt modelId="{BD0335D5-36FD-4731-BE65-F65EB1D6E5DA}" type="parTrans" cxnId="{D0E6DC03-85D7-4F7F-AC3F-5FF6462FA041}">
      <dgm:prSet/>
      <dgm:spPr/>
      <dgm:t>
        <a:bodyPr/>
        <a:lstStyle/>
        <a:p>
          <a:endParaRPr lang="en-US"/>
        </a:p>
      </dgm:t>
    </dgm:pt>
    <dgm:pt modelId="{CC440CFE-A58F-4E15-83C2-ABB8AB1FD2F0}" type="sibTrans" cxnId="{D0E6DC03-85D7-4F7F-AC3F-5FF6462FA041}">
      <dgm:prSet/>
      <dgm:spPr/>
      <dgm:t>
        <a:bodyPr/>
        <a:lstStyle/>
        <a:p>
          <a:endParaRPr lang="en-US"/>
        </a:p>
      </dgm:t>
    </dgm:pt>
    <dgm:pt modelId="{711E1986-2A30-4FB4-823C-B7579BA0177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2. JTV a.s. </a:t>
          </a:r>
          <a:endParaRPr lang="en-US" dirty="0"/>
        </a:p>
      </dgm:t>
    </dgm:pt>
    <dgm:pt modelId="{A3B49A69-31CB-4D62-A921-69E4C930D9AF}" type="parTrans" cxnId="{081B781D-AF5E-4782-B42E-CEB9B1D31F77}">
      <dgm:prSet/>
      <dgm:spPr/>
      <dgm:t>
        <a:bodyPr/>
        <a:lstStyle/>
        <a:p>
          <a:endParaRPr lang="en-US"/>
        </a:p>
      </dgm:t>
    </dgm:pt>
    <dgm:pt modelId="{D72B91B1-6374-400C-AF71-F82FB55F6803}" type="sibTrans" cxnId="{081B781D-AF5E-4782-B42E-CEB9B1D31F77}">
      <dgm:prSet/>
      <dgm:spPr/>
      <dgm:t>
        <a:bodyPr/>
        <a:lstStyle/>
        <a:p>
          <a:endParaRPr lang="en-US"/>
        </a:p>
      </dgm:t>
    </dgm:pt>
    <dgm:pt modelId="{3CEE5AF6-8C3C-4C0A-9B02-6CA4768D747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3. CB auto a.s.</a:t>
          </a:r>
          <a:endParaRPr lang="en-US" dirty="0"/>
        </a:p>
      </dgm:t>
    </dgm:pt>
    <dgm:pt modelId="{E817ECD3-89A7-410D-B83D-BABB3189E384}" type="parTrans" cxnId="{376735A0-C74F-42D6-8C12-3EF01D6BC68D}">
      <dgm:prSet/>
      <dgm:spPr/>
      <dgm:t>
        <a:bodyPr/>
        <a:lstStyle/>
        <a:p>
          <a:endParaRPr lang="en-US"/>
        </a:p>
      </dgm:t>
    </dgm:pt>
    <dgm:pt modelId="{A5102009-3726-4409-981C-893F0D3BE942}" type="sibTrans" cxnId="{376735A0-C74F-42D6-8C12-3EF01D6BC68D}">
      <dgm:prSet/>
      <dgm:spPr/>
      <dgm:t>
        <a:bodyPr/>
        <a:lstStyle/>
        <a:p>
          <a:endParaRPr lang="en-US"/>
        </a:p>
      </dgm:t>
    </dgm:pt>
    <dgm:pt modelId="{7CB23620-D61F-48B4-B761-C94BA0636D6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4. CRIF – Czech </a:t>
          </a:r>
          <a:r>
            <a:rPr lang="cs-CZ" b="1" dirty="0" err="1"/>
            <a:t>Credit</a:t>
          </a:r>
          <a:r>
            <a:rPr lang="cs-CZ" b="1" dirty="0"/>
            <a:t> </a:t>
          </a:r>
          <a:r>
            <a:rPr lang="cs-CZ" b="1" dirty="0" err="1"/>
            <a:t>Bureau</a:t>
          </a:r>
          <a:r>
            <a:rPr lang="cs-CZ" b="1" dirty="0"/>
            <a:t>, a.s.</a:t>
          </a:r>
          <a:endParaRPr lang="en-US" dirty="0"/>
        </a:p>
      </dgm:t>
    </dgm:pt>
    <dgm:pt modelId="{81A9BBB1-DD9A-4C8B-970F-370EF5E981C6}" type="parTrans" cxnId="{AD796469-47DD-4DDC-A153-60E3BFA26A04}">
      <dgm:prSet/>
      <dgm:spPr/>
      <dgm:t>
        <a:bodyPr/>
        <a:lstStyle/>
        <a:p>
          <a:endParaRPr lang="en-US"/>
        </a:p>
      </dgm:t>
    </dgm:pt>
    <dgm:pt modelId="{9D65D2B4-BD0F-4791-9F93-4AD9496C2665}" type="sibTrans" cxnId="{AD796469-47DD-4DDC-A153-60E3BFA26A04}">
      <dgm:prSet/>
      <dgm:spPr/>
      <dgm:t>
        <a:bodyPr/>
        <a:lstStyle/>
        <a:p>
          <a:endParaRPr lang="en-US"/>
        </a:p>
      </dgm:t>
    </dgm:pt>
    <dgm:pt modelId="{2A1C8FB6-ED62-1E49-8867-D0DA095EA1D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5. GASTRO-TREND s.r.o. </a:t>
          </a:r>
        </a:p>
      </dgm:t>
    </dgm:pt>
    <dgm:pt modelId="{E6B58F21-4489-E24D-99EE-D9599D577C76}" type="parTrans" cxnId="{4AD6004F-03D0-B449-9B78-95B45C4C4636}">
      <dgm:prSet/>
      <dgm:spPr/>
      <dgm:t>
        <a:bodyPr/>
        <a:lstStyle/>
        <a:p>
          <a:endParaRPr lang="cs-CZ"/>
        </a:p>
      </dgm:t>
    </dgm:pt>
    <dgm:pt modelId="{C2AB09E9-EFE2-2C4B-89B3-8DE5F2F9F6E6}" type="sibTrans" cxnId="{4AD6004F-03D0-B449-9B78-95B45C4C4636}">
      <dgm:prSet/>
      <dgm:spPr/>
      <dgm:t>
        <a:bodyPr/>
        <a:lstStyle/>
        <a:p>
          <a:endParaRPr lang="cs-CZ"/>
        </a:p>
      </dgm:t>
    </dgm:pt>
    <dgm:pt modelId="{CD1FFF23-78D1-4E5A-9BF9-6B3739A33A44}" type="pres">
      <dgm:prSet presAssocID="{60A430C1-EA08-4161-8D2E-BEFCEF35622F}" presName="root" presStyleCnt="0">
        <dgm:presLayoutVars>
          <dgm:dir/>
          <dgm:resizeHandles val="exact"/>
        </dgm:presLayoutVars>
      </dgm:prSet>
      <dgm:spPr/>
    </dgm:pt>
    <dgm:pt modelId="{1A09AA49-DB7E-4C6E-BEB0-300FC2671CDF}" type="pres">
      <dgm:prSet presAssocID="{01EC2D5B-4A79-4DED-B723-2F03FC197B14}" presName="compNode" presStyleCnt="0"/>
      <dgm:spPr/>
    </dgm:pt>
    <dgm:pt modelId="{745A128C-2E48-4708-A3D0-8EA46029BDD7}" type="pres">
      <dgm:prSet presAssocID="{01EC2D5B-4A79-4DED-B723-2F03FC197B14}" presName="bgRect" presStyleLbl="bgShp" presStyleIdx="0" presStyleCnt="5"/>
      <dgm:spPr/>
    </dgm:pt>
    <dgm:pt modelId="{F4815BCE-44B9-4EFB-ACCB-EC574DC09098}" type="pres">
      <dgm:prSet presAssocID="{01EC2D5B-4A79-4DED-B723-2F03FC197B14}" presName="iconRect" presStyleLbl="node1" presStyleIdx="0" presStyleCnt="5"/>
      <dgm:spPr>
        <a:noFill/>
        <a:ln>
          <a:noFill/>
        </a:ln>
      </dgm:spPr>
    </dgm:pt>
    <dgm:pt modelId="{593FF7BD-52B6-4252-9DD1-66CC3B1BF9A7}" type="pres">
      <dgm:prSet presAssocID="{01EC2D5B-4A79-4DED-B723-2F03FC197B14}" presName="spaceRect" presStyleCnt="0"/>
      <dgm:spPr/>
    </dgm:pt>
    <dgm:pt modelId="{36244978-E236-4B73-BD54-76D518ECCA75}" type="pres">
      <dgm:prSet presAssocID="{01EC2D5B-4A79-4DED-B723-2F03FC197B14}" presName="parTx" presStyleLbl="revTx" presStyleIdx="0" presStyleCnt="5" custScaleX="66824" custLinFactNeighborX="-17083" custLinFactNeighborY="-197">
        <dgm:presLayoutVars>
          <dgm:chMax val="0"/>
          <dgm:chPref val="0"/>
        </dgm:presLayoutVars>
      </dgm:prSet>
      <dgm:spPr/>
    </dgm:pt>
    <dgm:pt modelId="{95B7A5B8-9C65-4D95-8FB9-B40ADFCEC24A}" type="pres">
      <dgm:prSet presAssocID="{CC440CFE-A58F-4E15-83C2-ABB8AB1FD2F0}" presName="sibTrans" presStyleCnt="0"/>
      <dgm:spPr/>
    </dgm:pt>
    <dgm:pt modelId="{C4D6C680-A3F6-4985-B188-D4B7EA94922A}" type="pres">
      <dgm:prSet presAssocID="{711E1986-2A30-4FB4-823C-B7579BA01774}" presName="compNode" presStyleCnt="0"/>
      <dgm:spPr/>
    </dgm:pt>
    <dgm:pt modelId="{E4B825F9-172F-4222-A635-97E79FA94DA4}" type="pres">
      <dgm:prSet presAssocID="{711E1986-2A30-4FB4-823C-B7579BA01774}" presName="bgRect" presStyleLbl="bgShp" presStyleIdx="1" presStyleCnt="5"/>
      <dgm:spPr/>
    </dgm:pt>
    <dgm:pt modelId="{08C409F9-F040-4C8F-B4CB-8ABC62E8101A}" type="pres">
      <dgm:prSet presAssocID="{711E1986-2A30-4FB4-823C-B7579BA01774}" presName="iconRect" presStyleLbl="node1" presStyleIdx="1" presStyleCnt="5"/>
      <dgm:spPr>
        <a:noFill/>
        <a:ln>
          <a:noFill/>
        </a:ln>
      </dgm:spPr>
      <dgm:extLst>
        <a:ext uri="{E40237B7-FDA0-4F09-8148-C483321AD2D9}">
          <dgm14:cNvPr xmlns:dgm14="http://schemas.microsoft.com/office/drawing/2010/diagram" id="0" name="" descr="Cooked Turkey"/>
        </a:ext>
      </dgm:extLst>
    </dgm:pt>
    <dgm:pt modelId="{BF1D31B1-72A7-4260-85C7-4DC7672F6F58}" type="pres">
      <dgm:prSet presAssocID="{711E1986-2A30-4FB4-823C-B7579BA01774}" presName="spaceRect" presStyleCnt="0"/>
      <dgm:spPr/>
    </dgm:pt>
    <dgm:pt modelId="{AB60BE66-76DF-4954-B5A4-BAA4BCABD864}" type="pres">
      <dgm:prSet presAssocID="{711E1986-2A30-4FB4-823C-B7579BA01774}" presName="parTx" presStyleLbl="revTx" presStyleIdx="1" presStyleCnt="5" custScaleX="68724" custLinFactNeighborX="-15919" custLinFactNeighborY="-1038">
        <dgm:presLayoutVars>
          <dgm:chMax val="0"/>
          <dgm:chPref val="0"/>
        </dgm:presLayoutVars>
      </dgm:prSet>
      <dgm:spPr/>
    </dgm:pt>
    <dgm:pt modelId="{9AFDF8FB-6626-4983-8E73-44EDEB234E98}" type="pres">
      <dgm:prSet presAssocID="{D72B91B1-6374-400C-AF71-F82FB55F6803}" presName="sibTrans" presStyleCnt="0"/>
      <dgm:spPr/>
    </dgm:pt>
    <dgm:pt modelId="{9326480C-61DC-491A-9EBC-140E0250348E}" type="pres">
      <dgm:prSet presAssocID="{3CEE5AF6-8C3C-4C0A-9B02-6CA4768D7470}" presName="compNode" presStyleCnt="0"/>
      <dgm:spPr/>
    </dgm:pt>
    <dgm:pt modelId="{7363FB3D-C1C8-4E42-A5AD-04782D111813}" type="pres">
      <dgm:prSet presAssocID="{3CEE5AF6-8C3C-4C0A-9B02-6CA4768D7470}" presName="bgRect" presStyleLbl="bgShp" presStyleIdx="2" presStyleCnt="5"/>
      <dgm:spPr/>
    </dgm:pt>
    <dgm:pt modelId="{38131F6E-1401-4B61-B2FC-52C5A8291599}" type="pres">
      <dgm:prSet presAssocID="{3CEE5AF6-8C3C-4C0A-9B02-6CA4768D7470}" presName="iconRect" presStyleLbl="node1" presStyleIdx="2" presStyleCnt="5"/>
      <dgm:spPr>
        <a:noFill/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6E834284-D26B-408E-917D-12F431974FB5}" type="pres">
      <dgm:prSet presAssocID="{3CEE5AF6-8C3C-4C0A-9B02-6CA4768D7470}" presName="spaceRect" presStyleCnt="0"/>
      <dgm:spPr/>
    </dgm:pt>
    <dgm:pt modelId="{6FA44F98-4B26-4B17-89AF-ABEFBCFD2CD8}" type="pres">
      <dgm:prSet presAssocID="{3CEE5AF6-8C3C-4C0A-9B02-6CA4768D7470}" presName="parTx" presStyleLbl="revTx" presStyleIdx="2" presStyleCnt="5" custScaleX="75538" custLinFactNeighborX="-11834" custLinFactNeighborY="-217">
        <dgm:presLayoutVars>
          <dgm:chMax val="0"/>
          <dgm:chPref val="0"/>
        </dgm:presLayoutVars>
      </dgm:prSet>
      <dgm:spPr/>
    </dgm:pt>
    <dgm:pt modelId="{D51627F6-2CC1-4F5F-A2D6-0E7481A51556}" type="pres">
      <dgm:prSet presAssocID="{A5102009-3726-4409-981C-893F0D3BE942}" presName="sibTrans" presStyleCnt="0"/>
      <dgm:spPr/>
    </dgm:pt>
    <dgm:pt modelId="{281B3A6C-B2AD-48B8-B2EA-E75E3FB53F5B}" type="pres">
      <dgm:prSet presAssocID="{7CB23620-D61F-48B4-B761-C94BA0636D6E}" presName="compNode" presStyleCnt="0"/>
      <dgm:spPr/>
    </dgm:pt>
    <dgm:pt modelId="{0C1A475A-AA2C-43FF-8792-2E2D3A6D9715}" type="pres">
      <dgm:prSet presAssocID="{7CB23620-D61F-48B4-B761-C94BA0636D6E}" presName="bgRect" presStyleLbl="bgShp" presStyleIdx="3" presStyleCnt="5"/>
      <dgm:spPr/>
    </dgm:pt>
    <dgm:pt modelId="{DA4AE606-C35B-41B3-BE92-A8E49D6C7654}" type="pres">
      <dgm:prSet presAssocID="{7CB23620-D61F-48B4-B761-C94BA0636D6E}" presName="iconRect" presStyleLbl="node1" presStyleIdx="3" presStyleCnt="5"/>
      <dgm:spPr>
        <a:noFill/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59D303DF-604C-45FB-ABFB-3C4F7418EA0B}" type="pres">
      <dgm:prSet presAssocID="{7CB23620-D61F-48B4-B761-C94BA0636D6E}" presName="spaceRect" presStyleCnt="0"/>
      <dgm:spPr/>
    </dgm:pt>
    <dgm:pt modelId="{F7777C96-FAAA-4C63-B072-10E93D493B12}" type="pres">
      <dgm:prSet presAssocID="{7CB23620-D61F-48B4-B761-C94BA0636D6E}" presName="parTx" presStyleLbl="revTx" presStyleIdx="3" presStyleCnt="5" custScaleX="99437" custLinFactNeighborX="12679" custLinFactNeighborY="197">
        <dgm:presLayoutVars>
          <dgm:chMax val="0"/>
          <dgm:chPref val="0"/>
        </dgm:presLayoutVars>
      </dgm:prSet>
      <dgm:spPr/>
    </dgm:pt>
    <dgm:pt modelId="{EEE0F9C9-61F9-8141-B687-C255771FF3B9}" type="pres">
      <dgm:prSet presAssocID="{9D65D2B4-BD0F-4791-9F93-4AD9496C2665}" presName="sibTrans" presStyleCnt="0"/>
      <dgm:spPr/>
    </dgm:pt>
    <dgm:pt modelId="{72D632E6-C818-8646-9045-42E13506A195}" type="pres">
      <dgm:prSet presAssocID="{2A1C8FB6-ED62-1E49-8867-D0DA095EA1D1}" presName="compNode" presStyleCnt="0"/>
      <dgm:spPr/>
    </dgm:pt>
    <dgm:pt modelId="{58244DE3-805D-CC49-B64B-0175E0E07290}" type="pres">
      <dgm:prSet presAssocID="{2A1C8FB6-ED62-1E49-8867-D0DA095EA1D1}" presName="bgRect" presStyleLbl="bgShp" presStyleIdx="4" presStyleCnt="5"/>
      <dgm:spPr/>
    </dgm:pt>
    <dgm:pt modelId="{D05A9CF4-05B9-7645-8CF4-6FE13EFD2829}" type="pres">
      <dgm:prSet presAssocID="{2A1C8FB6-ED62-1E49-8867-D0DA095EA1D1}" presName="iconRect" presStyleLbl="node1" presStyleIdx="4" presStyleCnt="5" custFlipVert="1" custFlipHor="1" custScaleX="18056" custScaleY="15026" custLinFactX="1755904" custLinFactY="-870053" custLinFactNeighborX="1800000" custLinFactNeighborY="-900000"/>
      <dgm:spPr/>
    </dgm:pt>
    <dgm:pt modelId="{C71EE9E8-8B32-B24F-98C4-7CD00592510D}" type="pres">
      <dgm:prSet presAssocID="{2A1C8FB6-ED62-1E49-8867-D0DA095EA1D1}" presName="spaceRect" presStyleCnt="0"/>
      <dgm:spPr/>
    </dgm:pt>
    <dgm:pt modelId="{95034A10-2F9B-534B-A8D4-DF3E90669955}" type="pres">
      <dgm:prSet presAssocID="{2A1C8FB6-ED62-1E49-8867-D0DA095EA1D1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D0E6DC03-85D7-4F7F-AC3F-5FF6462FA041}" srcId="{60A430C1-EA08-4161-8D2E-BEFCEF35622F}" destId="{01EC2D5B-4A79-4DED-B723-2F03FC197B14}" srcOrd="0" destOrd="0" parTransId="{BD0335D5-36FD-4731-BE65-F65EB1D6E5DA}" sibTransId="{CC440CFE-A58F-4E15-83C2-ABB8AB1FD2F0}"/>
    <dgm:cxn modelId="{07845015-9846-437C-8CE7-354B4C9AFA81}" type="presOf" srcId="{711E1986-2A30-4FB4-823C-B7579BA01774}" destId="{AB60BE66-76DF-4954-B5A4-BAA4BCABD864}" srcOrd="0" destOrd="0" presId="urn:microsoft.com/office/officeart/2018/2/layout/IconVerticalSolidList"/>
    <dgm:cxn modelId="{081B781D-AF5E-4782-B42E-CEB9B1D31F77}" srcId="{60A430C1-EA08-4161-8D2E-BEFCEF35622F}" destId="{711E1986-2A30-4FB4-823C-B7579BA01774}" srcOrd="1" destOrd="0" parTransId="{A3B49A69-31CB-4D62-A921-69E4C930D9AF}" sibTransId="{D72B91B1-6374-400C-AF71-F82FB55F6803}"/>
    <dgm:cxn modelId="{79A24230-BF53-41F0-8D69-E73AEB7A62FD}" type="presOf" srcId="{01EC2D5B-4A79-4DED-B723-2F03FC197B14}" destId="{36244978-E236-4B73-BD54-76D518ECCA75}" srcOrd="0" destOrd="0" presId="urn:microsoft.com/office/officeart/2018/2/layout/IconVerticalSolidList"/>
    <dgm:cxn modelId="{A5F0BA3B-5997-422C-8208-5956F1717489}" type="presOf" srcId="{60A430C1-EA08-4161-8D2E-BEFCEF35622F}" destId="{CD1FFF23-78D1-4E5A-9BF9-6B3739A33A44}" srcOrd="0" destOrd="0" presId="urn:microsoft.com/office/officeart/2018/2/layout/IconVerticalSolidList"/>
    <dgm:cxn modelId="{8085CE3E-2CA3-461D-A148-622FE4AC8F11}" type="presOf" srcId="{3CEE5AF6-8C3C-4C0A-9B02-6CA4768D7470}" destId="{6FA44F98-4B26-4B17-89AF-ABEFBCFD2CD8}" srcOrd="0" destOrd="0" presId="urn:microsoft.com/office/officeart/2018/2/layout/IconVerticalSolidList"/>
    <dgm:cxn modelId="{4AD6004F-03D0-B449-9B78-95B45C4C4636}" srcId="{60A430C1-EA08-4161-8D2E-BEFCEF35622F}" destId="{2A1C8FB6-ED62-1E49-8867-D0DA095EA1D1}" srcOrd="4" destOrd="0" parTransId="{E6B58F21-4489-E24D-99EE-D9599D577C76}" sibTransId="{C2AB09E9-EFE2-2C4B-89B3-8DE5F2F9F6E6}"/>
    <dgm:cxn modelId="{AD796469-47DD-4DDC-A153-60E3BFA26A04}" srcId="{60A430C1-EA08-4161-8D2E-BEFCEF35622F}" destId="{7CB23620-D61F-48B4-B761-C94BA0636D6E}" srcOrd="3" destOrd="0" parTransId="{81A9BBB1-DD9A-4C8B-970F-370EF5E981C6}" sibTransId="{9D65D2B4-BD0F-4791-9F93-4AD9496C2665}"/>
    <dgm:cxn modelId="{AFCF2A99-6402-D14B-82AA-AF58D7135FF2}" type="presOf" srcId="{2A1C8FB6-ED62-1E49-8867-D0DA095EA1D1}" destId="{95034A10-2F9B-534B-A8D4-DF3E90669955}" srcOrd="0" destOrd="0" presId="urn:microsoft.com/office/officeart/2018/2/layout/IconVerticalSolidList"/>
    <dgm:cxn modelId="{3B8D04A0-5865-4D96-ACB0-2C7F71FA97EC}" type="presOf" srcId="{7CB23620-D61F-48B4-B761-C94BA0636D6E}" destId="{F7777C96-FAAA-4C63-B072-10E93D493B12}" srcOrd="0" destOrd="0" presId="urn:microsoft.com/office/officeart/2018/2/layout/IconVerticalSolidList"/>
    <dgm:cxn modelId="{376735A0-C74F-42D6-8C12-3EF01D6BC68D}" srcId="{60A430C1-EA08-4161-8D2E-BEFCEF35622F}" destId="{3CEE5AF6-8C3C-4C0A-9B02-6CA4768D7470}" srcOrd="2" destOrd="0" parTransId="{E817ECD3-89A7-410D-B83D-BABB3189E384}" sibTransId="{A5102009-3726-4409-981C-893F0D3BE942}"/>
    <dgm:cxn modelId="{005FA1F4-CFE0-406F-80C2-5AFB4815DF1E}" type="presParOf" srcId="{CD1FFF23-78D1-4E5A-9BF9-6B3739A33A44}" destId="{1A09AA49-DB7E-4C6E-BEB0-300FC2671CDF}" srcOrd="0" destOrd="0" presId="urn:microsoft.com/office/officeart/2018/2/layout/IconVerticalSolidList"/>
    <dgm:cxn modelId="{D8F9556A-38E4-4DCA-8F8F-D50262168B0C}" type="presParOf" srcId="{1A09AA49-DB7E-4C6E-BEB0-300FC2671CDF}" destId="{745A128C-2E48-4708-A3D0-8EA46029BDD7}" srcOrd="0" destOrd="0" presId="urn:microsoft.com/office/officeart/2018/2/layout/IconVerticalSolidList"/>
    <dgm:cxn modelId="{A6E59200-508E-4D57-84DA-34784DFD49FA}" type="presParOf" srcId="{1A09AA49-DB7E-4C6E-BEB0-300FC2671CDF}" destId="{F4815BCE-44B9-4EFB-ACCB-EC574DC09098}" srcOrd="1" destOrd="0" presId="urn:microsoft.com/office/officeart/2018/2/layout/IconVerticalSolidList"/>
    <dgm:cxn modelId="{D0E27F5C-9D5F-452E-93D6-BBCA6F2EB0FC}" type="presParOf" srcId="{1A09AA49-DB7E-4C6E-BEB0-300FC2671CDF}" destId="{593FF7BD-52B6-4252-9DD1-66CC3B1BF9A7}" srcOrd="2" destOrd="0" presId="urn:microsoft.com/office/officeart/2018/2/layout/IconVerticalSolidList"/>
    <dgm:cxn modelId="{834B3672-6804-40B9-8CB2-D051BD16F060}" type="presParOf" srcId="{1A09AA49-DB7E-4C6E-BEB0-300FC2671CDF}" destId="{36244978-E236-4B73-BD54-76D518ECCA75}" srcOrd="3" destOrd="0" presId="urn:microsoft.com/office/officeart/2018/2/layout/IconVerticalSolidList"/>
    <dgm:cxn modelId="{702EC14B-ACF8-4069-A979-E62C10898CA1}" type="presParOf" srcId="{CD1FFF23-78D1-4E5A-9BF9-6B3739A33A44}" destId="{95B7A5B8-9C65-4D95-8FB9-B40ADFCEC24A}" srcOrd="1" destOrd="0" presId="urn:microsoft.com/office/officeart/2018/2/layout/IconVerticalSolidList"/>
    <dgm:cxn modelId="{9605F3E1-9F6B-4F2D-B4B2-D2DC4856F355}" type="presParOf" srcId="{CD1FFF23-78D1-4E5A-9BF9-6B3739A33A44}" destId="{C4D6C680-A3F6-4985-B188-D4B7EA94922A}" srcOrd="2" destOrd="0" presId="urn:microsoft.com/office/officeart/2018/2/layout/IconVerticalSolidList"/>
    <dgm:cxn modelId="{F7074E57-A1C5-4E23-A199-77FD043990CB}" type="presParOf" srcId="{C4D6C680-A3F6-4985-B188-D4B7EA94922A}" destId="{E4B825F9-172F-4222-A635-97E79FA94DA4}" srcOrd="0" destOrd="0" presId="urn:microsoft.com/office/officeart/2018/2/layout/IconVerticalSolidList"/>
    <dgm:cxn modelId="{6FC52346-0D40-4FFB-B075-12637DA3B3C3}" type="presParOf" srcId="{C4D6C680-A3F6-4985-B188-D4B7EA94922A}" destId="{08C409F9-F040-4C8F-B4CB-8ABC62E8101A}" srcOrd="1" destOrd="0" presId="urn:microsoft.com/office/officeart/2018/2/layout/IconVerticalSolidList"/>
    <dgm:cxn modelId="{A1B08EEB-1FF5-4CE7-A71C-320562DD51DA}" type="presParOf" srcId="{C4D6C680-A3F6-4985-B188-D4B7EA94922A}" destId="{BF1D31B1-72A7-4260-85C7-4DC7672F6F58}" srcOrd="2" destOrd="0" presId="urn:microsoft.com/office/officeart/2018/2/layout/IconVerticalSolidList"/>
    <dgm:cxn modelId="{995EAC8A-574D-4DA9-9BE3-A8626BFFD21F}" type="presParOf" srcId="{C4D6C680-A3F6-4985-B188-D4B7EA94922A}" destId="{AB60BE66-76DF-4954-B5A4-BAA4BCABD864}" srcOrd="3" destOrd="0" presId="urn:microsoft.com/office/officeart/2018/2/layout/IconVerticalSolidList"/>
    <dgm:cxn modelId="{3642B356-778F-408D-B88C-3C43BDE8AF90}" type="presParOf" srcId="{CD1FFF23-78D1-4E5A-9BF9-6B3739A33A44}" destId="{9AFDF8FB-6626-4983-8E73-44EDEB234E98}" srcOrd="3" destOrd="0" presId="urn:microsoft.com/office/officeart/2018/2/layout/IconVerticalSolidList"/>
    <dgm:cxn modelId="{69088395-FF71-4839-9A59-91D9D19A4D23}" type="presParOf" srcId="{CD1FFF23-78D1-4E5A-9BF9-6B3739A33A44}" destId="{9326480C-61DC-491A-9EBC-140E0250348E}" srcOrd="4" destOrd="0" presId="urn:microsoft.com/office/officeart/2018/2/layout/IconVerticalSolidList"/>
    <dgm:cxn modelId="{F572D1A9-73F4-46BF-B515-36B228460C75}" type="presParOf" srcId="{9326480C-61DC-491A-9EBC-140E0250348E}" destId="{7363FB3D-C1C8-4E42-A5AD-04782D111813}" srcOrd="0" destOrd="0" presId="urn:microsoft.com/office/officeart/2018/2/layout/IconVerticalSolidList"/>
    <dgm:cxn modelId="{8D2DCD85-A16C-4E35-81BD-FC8A23764FA6}" type="presParOf" srcId="{9326480C-61DC-491A-9EBC-140E0250348E}" destId="{38131F6E-1401-4B61-B2FC-52C5A8291599}" srcOrd="1" destOrd="0" presId="urn:microsoft.com/office/officeart/2018/2/layout/IconVerticalSolidList"/>
    <dgm:cxn modelId="{2924BE36-67E2-4B20-A273-9940357E276D}" type="presParOf" srcId="{9326480C-61DC-491A-9EBC-140E0250348E}" destId="{6E834284-D26B-408E-917D-12F431974FB5}" srcOrd="2" destOrd="0" presId="urn:microsoft.com/office/officeart/2018/2/layout/IconVerticalSolidList"/>
    <dgm:cxn modelId="{97D542F0-6F95-472D-A49B-3291EC0B2F44}" type="presParOf" srcId="{9326480C-61DC-491A-9EBC-140E0250348E}" destId="{6FA44F98-4B26-4B17-89AF-ABEFBCFD2CD8}" srcOrd="3" destOrd="0" presId="urn:microsoft.com/office/officeart/2018/2/layout/IconVerticalSolidList"/>
    <dgm:cxn modelId="{A1E87C5A-C2C0-49D8-B6C1-F03681878B5F}" type="presParOf" srcId="{CD1FFF23-78D1-4E5A-9BF9-6B3739A33A44}" destId="{D51627F6-2CC1-4F5F-A2D6-0E7481A51556}" srcOrd="5" destOrd="0" presId="urn:microsoft.com/office/officeart/2018/2/layout/IconVerticalSolidList"/>
    <dgm:cxn modelId="{64B47152-1052-4F72-A3FD-6C0F6A827F7C}" type="presParOf" srcId="{CD1FFF23-78D1-4E5A-9BF9-6B3739A33A44}" destId="{281B3A6C-B2AD-48B8-B2EA-E75E3FB53F5B}" srcOrd="6" destOrd="0" presId="urn:microsoft.com/office/officeart/2018/2/layout/IconVerticalSolidList"/>
    <dgm:cxn modelId="{C62B15BE-3CB0-4DCB-9ED3-4B4E528D5224}" type="presParOf" srcId="{281B3A6C-B2AD-48B8-B2EA-E75E3FB53F5B}" destId="{0C1A475A-AA2C-43FF-8792-2E2D3A6D9715}" srcOrd="0" destOrd="0" presId="urn:microsoft.com/office/officeart/2018/2/layout/IconVerticalSolidList"/>
    <dgm:cxn modelId="{78316CF8-C7D9-44F3-ABE9-EF930CDC18E2}" type="presParOf" srcId="{281B3A6C-B2AD-48B8-B2EA-E75E3FB53F5B}" destId="{DA4AE606-C35B-41B3-BE92-A8E49D6C7654}" srcOrd="1" destOrd="0" presId="urn:microsoft.com/office/officeart/2018/2/layout/IconVerticalSolidList"/>
    <dgm:cxn modelId="{6B8AFFA7-6221-422F-81AD-1FA74E64AD94}" type="presParOf" srcId="{281B3A6C-B2AD-48B8-B2EA-E75E3FB53F5B}" destId="{59D303DF-604C-45FB-ABFB-3C4F7418EA0B}" srcOrd="2" destOrd="0" presId="urn:microsoft.com/office/officeart/2018/2/layout/IconVerticalSolidList"/>
    <dgm:cxn modelId="{54E0B03F-79B3-4235-BF71-0E4BFB1F7B62}" type="presParOf" srcId="{281B3A6C-B2AD-48B8-B2EA-E75E3FB53F5B}" destId="{F7777C96-FAAA-4C63-B072-10E93D493B12}" srcOrd="3" destOrd="0" presId="urn:microsoft.com/office/officeart/2018/2/layout/IconVerticalSolidList"/>
    <dgm:cxn modelId="{64712BE3-088F-5A40-8F63-341C45DDE70D}" type="presParOf" srcId="{CD1FFF23-78D1-4E5A-9BF9-6B3739A33A44}" destId="{EEE0F9C9-61F9-8141-B687-C255771FF3B9}" srcOrd="7" destOrd="0" presId="urn:microsoft.com/office/officeart/2018/2/layout/IconVerticalSolidList"/>
    <dgm:cxn modelId="{A9F93A85-5B4A-5541-9C5F-F557187CBEC3}" type="presParOf" srcId="{CD1FFF23-78D1-4E5A-9BF9-6B3739A33A44}" destId="{72D632E6-C818-8646-9045-42E13506A195}" srcOrd="8" destOrd="0" presId="urn:microsoft.com/office/officeart/2018/2/layout/IconVerticalSolidList"/>
    <dgm:cxn modelId="{B652FB1F-5F39-884E-9C32-99E096D73DA9}" type="presParOf" srcId="{72D632E6-C818-8646-9045-42E13506A195}" destId="{58244DE3-805D-CC49-B64B-0175E0E07290}" srcOrd="0" destOrd="0" presId="urn:microsoft.com/office/officeart/2018/2/layout/IconVerticalSolidList"/>
    <dgm:cxn modelId="{DDF2141F-5EEB-294A-B983-C6FBE50C528C}" type="presParOf" srcId="{72D632E6-C818-8646-9045-42E13506A195}" destId="{D05A9CF4-05B9-7645-8CF4-6FE13EFD2829}" srcOrd="1" destOrd="0" presId="urn:microsoft.com/office/officeart/2018/2/layout/IconVerticalSolidList"/>
    <dgm:cxn modelId="{9925BFB2-AD3A-BB41-9593-F2F3B2BF9037}" type="presParOf" srcId="{72D632E6-C818-8646-9045-42E13506A195}" destId="{C71EE9E8-8B32-B24F-98C4-7CD00592510D}" srcOrd="2" destOrd="0" presId="urn:microsoft.com/office/officeart/2018/2/layout/IconVerticalSolidList"/>
    <dgm:cxn modelId="{B49A4A84-5F0D-8743-BC56-3D1350655B28}" type="presParOf" srcId="{72D632E6-C818-8646-9045-42E13506A195}" destId="{95034A10-2F9B-534B-A8D4-DF3E9066995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A128C-2E48-4708-A3D0-8EA46029BDD7}">
      <dsp:nvSpPr>
        <dsp:cNvPr id="0" name=""/>
        <dsp:cNvSpPr/>
      </dsp:nvSpPr>
      <dsp:spPr>
        <a:xfrm>
          <a:off x="0" y="2842"/>
          <a:ext cx="9409283" cy="60551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815BCE-44B9-4EFB-ACCB-EC574DC09098}">
      <dsp:nvSpPr>
        <dsp:cNvPr id="0" name=""/>
        <dsp:cNvSpPr/>
      </dsp:nvSpPr>
      <dsp:spPr>
        <a:xfrm>
          <a:off x="183168" y="139084"/>
          <a:ext cx="333034" cy="33303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244978-E236-4B73-BD54-76D518ECCA75}">
      <dsp:nvSpPr>
        <dsp:cNvPr id="0" name=""/>
        <dsp:cNvSpPr/>
      </dsp:nvSpPr>
      <dsp:spPr>
        <a:xfrm>
          <a:off x="656258" y="1649"/>
          <a:ext cx="5820310" cy="605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84" tIns="64084" rIns="64084" bIns="64084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1. MK správní společnost s.r.o.</a:t>
          </a:r>
          <a:endParaRPr lang="en-US" sz="1900" kern="1200" dirty="0"/>
        </a:p>
      </dsp:txBody>
      <dsp:txXfrm>
        <a:off x="656258" y="1649"/>
        <a:ext cx="5820310" cy="605517"/>
      </dsp:txXfrm>
    </dsp:sp>
    <dsp:sp modelId="{E4B825F9-172F-4222-A635-97E79FA94DA4}">
      <dsp:nvSpPr>
        <dsp:cNvPr id="0" name=""/>
        <dsp:cNvSpPr/>
      </dsp:nvSpPr>
      <dsp:spPr>
        <a:xfrm>
          <a:off x="0" y="759739"/>
          <a:ext cx="9409283" cy="60551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C409F9-F040-4C8F-B4CB-8ABC62E8101A}">
      <dsp:nvSpPr>
        <dsp:cNvPr id="0" name=""/>
        <dsp:cNvSpPr/>
      </dsp:nvSpPr>
      <dsp:spPr>
        <a:xfrm>
          <a:off x="183168" y="895980"/>
          <a:ext cx="333034" cy="33303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0BE66-76DF-4954-B5A4-BAA4BCABD864}">
      <dsp:nvSpPr>
        <dsp:cNvPr id="0" name=""/>
        <dsp:cNvSpPr/>
      </dsp:nvSpPr>
      <dsp:spPr>
        <a:xfrm>
          <a:off x="674897" y="753453"/>
          <a:ext cx="5985799" cy="605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84" tIns="64084" rIns="64084" bIns="64084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2. JTV a.s. </a:t>
          </a:r>
          <a:endParaRPr lang="en-US" sz="1900" kern="1200" dirty="0"/>
        </a:p>
      </dsp:txBody>
      <dsp:txXfrm>
        <a:off x="674897" y="753453"/>
        <a:ext cx="5985799" cy="605517"/>
      </dsp:txXfrm>
    </dsp:sp>
    <dsp:sp modelId="{7363FB3D-C1C8-4E42-A5AD-04782D111813}">
      <dsp:nvSpPr>
        <dsp:cNvPr id="0" name=""/>
        <dsp:cNvSpPr/>
      </dsp:nvSpPr>
      <dsp:spPr>
        <a:xfrm>
          <a:off x="0" y="1516635"/>
          <a:ext cx="9409283" cy="60551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131F6E-1401-4B61-B2FC-52C5A8291599}">
      <dsp:nvSpPr>
        <dsp:cNvPr id="0" name=""/>
        <dsp:cNvSpPr/>
      </dsp:nvSpPr>
      <dsp:spPr>
        <a:xfrm>
          <a:off x="183168" y="1652876"/>
          <a:ext cx="333034" cy="33303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A44F98-4B26-4B17-89AF-ABEFBCFD2CD8}">
      <dsp:nvSpPr>
        <dsp:cNvPr id="0" name=""/>
        <dsp:cNvSpPr/>
      </dsp:nvSpPr>
      <dsp:spPr>
        <a:xfrm>
          <a:off x="733950" y="1515321"/>
          <a:ext cx="6579292" cy="605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84" tIns="64084" rIns="64084" bIns="64084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3. CB auto a.s.</a:t>
          </a:r>
          <a:endParaRPr lang="en-US" sz="1900" kern="1200" dirty="0"/>
        </a:p>
      </dsp:txBody>
      <dsp:txXfrm>
        <a:off x="733950" y="1515321"/>
        <a:ext cx="6579292" cy="605517"/>
      </dsp:txXfrm>
    </dsp:sp>
    <dsp:sp modelId="{0C1A475A-AA2C-43FF-8792-2E2D3A6D9715}">
      <dsp:nvSpPr>
        <dsp:cNvPr id="0" name=""/>
        <dsp:cNvSpPr/>
      </dsp:nvSpPr>
      <dsp:spPr>
        <a:xfrm>
          <a:off x="0" y="2273531"/>
          <a:ext cx="9409283" cy="60551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4AE606-C35B-41B3-BE92-A8E49D6C7654}">
      <dsp:nvSpPr>
        <dsp:cNvPr id="0" name=""/>
        <dsp:cNvSpPr/>
      </dsp:nvSpPr>
      <dsp:spPr>
        <a:xfrm>
          <a:off x="183168" y="2409773"/>
          <a:ext cx="333034" cy="33303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777C96-FAAA-4C63-B072-10E93D493B12}">
      <dsp:nvSpPr>
        <dsp:cNvPr id="0" name=""/>
        <dsp:cNvSpPr/>
      </dsp:nvSpPr>
      <dsp:spPr>
        <a:xfrm>
          <a:off x="748409" y="2274724"/>
          <a:ext cx="8660873" cy="605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84" tIns="64084" rIns="64084" bIns="64084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4. CRIF – Czech </a:t>
          </a:r>
          <a:r>
            <a:rPr lang="cs-CZ" sz="1900" b="1" kern="1200" dirty="0" err="1"/>
            <a:t>Credit</a:t>
          </a:r>
          <a:r>
            <a:rPr lang="cs-CZ" sz="1900" b="1" kern="1200" dirty="0"/>
            <a:t> </a:t>
          </a:r>
          <a:r>
            <a:rPr lang="cs-CZ" sz="1900" b="1" kern="1200" dirty="0" err="1"/>
            <a:t>Bureau</a:t>
          </a:r>
          <a:r>
            <a:rPr lang="cs-CZ" sz="1900" b="1" kern="1200" dirty="0"/>
            <a:t>, a.s.</a:t>
          </a:r>
          <a:endParaRPr lang="en-US" sz="1900" kern="1200" dirty="0"/>
        </a:p>
      </dsp:txBody>
      <dsp:txXfrm>
        <a:off x="748409" y="2274724"/>
        <a:ext cx="8660873" cy="605517"/>
      </dsp:txXfrm>
    </dsp:sp>
    <dsp:sp modelId="{58244DE3-805D-CC49-B64B-0175E0E07290}">
      <dsp:nvSpPr>
        <dsp:cNvPr id="0" name=""/>
        <dsp:cNvSpPr/>
      </dsp:nvSpPr>
      <dsp:spPr>
        <a:xfrm>
          <a:off x="0" y="3030428"/>
          <a:ext cx="9409283" cy="60551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5A9CF4-05B9-7645-8CF4-6FE13EFD2829}">
      <dsp:nvSpPr>
        <dsp:cNvPr id="0" name=""/>
        <dsp:cNvSpPr/>
      </dsp:nvSpPr>
      <dsp:spPr>
        <a:xfrm flipH="1" flipV="1">
          <a:off x="9349150" y="0"/>
          <a:ext cx="60132" cy="50041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034A10-2F9B-534B-A8D4-DF3E90669955}">
      <dsp:nvSpPr>
        <dsp:cNvPr id="0" name=""/>
        <dsp:cNvSpPr/>
      </dsp:nvSpPr>
      <dsp:spPr>
        <a:xfrm>
          <a:off x="699372" y="3030428"/>
          <a:ext cx="8709910" cy="605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84" tIns="64084" rIns="64084" bIns="64084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5. GASTRO-TREND s.r.o. </a:t>
          </a:r>
        </a:p>
      </dsp:txBody>
      <dsp:txXfrm>
        <a:off x="699372" y="3030428"/>
        <a:ext cx="8709910" cy="605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AF15-74EA-497B-9BFB-5F806A8FC93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C022A02-D2DB-4966-A88A-49DB45B3EA67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712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AF15-74EA-497B-9BFB-5F806A8FC93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2A02-D2DB-4966-A88A-49DB45B3EA67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87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AF15-74EA-497B-9BFB-5F806A8FC93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2A02-D2DB-4966-A88A-49DB45B3EA67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6000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AF15-74EA-497B-9BFB-5F806A8FC93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2A02-D2DB-4966-A88A-49DB45B3EA67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566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AF15-74EA-497B-9BFB-5F806A8FC93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2A02-D2DB-4966-A88A-49DB45B3EA67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78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AF15-74EA-497B-9BFB-5F806A8FC93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2A02-D2DB-4966-A88A-49DB45B3EA67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AF15-74EA-497B-9BFB-5F806A8FC93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2A02-D2DB-4966-A88A-49DB45B3EA67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3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AF15-74EA-497B-9BFB-5F806A8FC93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2A02-D2DB-4966-A88A-49DB45B3EA67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071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AF15-74EA-497B-9BFB-5F806A8FC93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2A02-D2DB-4966-A88A-49DB45B3EA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473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DAF15-74EA-497B-9BFB-5F806A8FC93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2A02-D2DB-4966-A88A-49DB45B3EA67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30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8ADAF15-74EA-497B-9BFB-5F806A8FC93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2A02-D2DB-4966-A88A-49DB45B3EA67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97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DAF15-74EA-497B-9BFB-5F806A8FC934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C022A02-D2DB-4966-A88A-49DB45B3EA67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83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9563398F-695E-E3A1-80EE-134C16537B4F}"/>
              </a:ext>
            </a:extLst>
          </p:cNvPr>
          <p:cNvSpPr txBox="1">
            <a:spLocks/>
          </p:cNvSpPr>
          <p:nvPr/>
        </p:nvSpPr>
        <p:spPr>
          <a:xfrm>
            <a:off x="3013377" y="2509119"/>
            <a:ext cx="5729510" cy="16737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6000" b="1" dirty="0"/>
              <a:t>OBHAJOBA PRAXE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C5021BF9-B6FD-7BF0-FDA9-9642AA73E80E}"/>
              </a:ext>
            </a:extLst>
          </p:cNvPr>
          <p:cNvSpPr txBox="1">
            <a:spLocks/>
          </p:cNvSpPr>
          <p:nvPr/>
        </p:nvSpPr>
        <p:spPr>
          <a:xfrm>
            <a:off x="6475739" y="4385655"/>
            <a:ext cx="3025095" cy="36201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000" b="1" dirty="0"/>
              <a:t>Ústav podnikové strategie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915D657-F5D7-C500-4241-B1795B417881}"/>
              </a:ext>
            </a:extLst>
          </p:cNvPr>
          <p:cNvSpPr txBox="1"/>
          <p:nvPr/>
        </p:nvSpPr>
        <p:spPr>
          <a:xfrm>
            <a:off x="942839" y="4950428"/>
            <a:ext cx="37311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Adéla Majerová, UČO: 29882</a:t>
            </a:r>
          </a:p>
          <a:p>
            <a:r>
              <a:rPr lang="cs-CZ" dirty="0"/>
              <a:t>České Budějovice, LS 2024	</a:t>
            </a:r>
          </a:p>
        </p:txBody>
      </p:sp>
      <p:pic>
        <p:nvPicPr>
          <p:cNvPr id="1030" name="Picture 6" descr="Vysoká škola technická a ekonomická v Českých Budějovicích - Česká vodíková  technologická platforma">
            <a:extLst>
              <a:ext uri="{FF2B5EF4-FFF2-40B4-BE49-F238E27FC236}">
                <a16:creationId xmlns:a16="http://schemas.microsoft.com/office/drawing/2014/main" id="{78EBA998-E8E5-82D6-2F43-1B32273728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04" t="17167" r="20573" b="28325"/>
          <a:stretch/>
        </p:blipFill>
        <p:spPr bwMode="auto">
          <a:xfrm>
            <a:off x="4458069" y="967665"/>
            <a:ext cx="3275861" cy="878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269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BEFDA1A-2A01-4C29-A5D0-AE6F050D0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8" descr="Barevné košile visící ve skříni">
            <a:extLst>
              <a:ext uri="{FF2B5EF4-FFF2-40B4-BE49-F238E27FC236}">
                <a16:creationId xmlns:a16="http://schemas.microsoft.com/office/drawing/2014/main" id="{2475CA96-87C0-ABD4-9346-C382FEAF4B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r="-1" b="15411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7FD20E5-30AF-47B9-9256-2E8E904CB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6615B38C-0956-1AE8-E3AB-1BFAA966078B}"/>
              </a:ext>
            </a:extLst>
          </p:cNvPr>
          <p:cNvSpPr txBox="1"/>
          <p:nvPr/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cap="all" dirty="0" err="1">
                <a:latin typeface="+mj-lt"/>
                <a:ea typeface="+mj-ea"/>
                <a:cs typeface="+mj-cs"/>
              </a:rPr>
              <a:t>Náplň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a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průběh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praxe</a:t>
            </a:r>
            <a:endParaRPr lang="en-US" sz="32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cap="all" dirty="0" err="1">
                <a:latin typeface="+mj-lt"/>
                <a:ea typeface="+mj-ea"/>
                <a:cs typeface="+mj-cs"/>
              </a:rPr>
              <a:t>období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: 2011-2012 back office assistant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9D3810-B86F-4009-84EC-DE0FEABD6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190AB07-3231-5003-4BA7-5621525A14D1}"/>
              </a:ext>
            </a:extLst>
          </p:cNvPr>
          <p:cNvSpPr txBox="1"/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lvl="0" indent="-285750" algn="just">
              <a:lnSpc>
                <a:spcPct val="150000"/>
              </a:lnSpc>
              <a:buSzPts val="9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ízení zásob kancelářských potřeb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SzPts val="9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lánování služebních cest – příprava podkladů a vyplácení diet, objednávaní letenek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SzPts val="9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okladní evidence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SzPts val="9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říprava a výdej stravenek zaměstnancům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SzPts val="9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říprava podkladů ke schůzkám s odběrateli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SzPts val="9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omunikace s mateřskou společností v Bologně (Itálie)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1000"/>
              </a:spcAft>
              <a:buSzPts val="9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říprava meetingů, teambuildingové snídaně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C33612A4-0B77-4479-B2AA-F17859955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78A367A-3E83-4B48-A0F7-43FBE3332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704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0A2BC21D-D07A-2579-3B95-14700E56561E}"/>
              </a:ext>
            </a:extLst>
          </p:cNvPr>
          <p:cNvSpPr txBox="1"/>
          <p:nvPr/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7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sz="2700" dirty="0">
                <a:effectLst/>
                <a:latin typeface="+mj-lt"/>
                <a:ea typeface="Calibri" panose="020F0502020204030204" pitchFamily="34" charset="0"/>
              </a:rPr>
              <a:t>5. GASTRO-TREND s.r.o.</a:t>
            </a:r>
            <a:endParaRPr lang="en-US" sz="27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700" cap="all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DABA4AD-E962-789F-5599-D4995D4AEE72}"/>
              </a:ext>
            </a:extLst>
          </p:cNvPr>
          <p:cNvSpPr txBox="1"/>
          <p:nvPr/>
        </p:nvSpPr>
        <p:spPr>
          <a:xfrm>
            <a:off x="1451579" y="2015734"/>
            <a:ext cx="6003015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IČO: 28090179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aložena 1.10.2008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Působící v oblasti gastronomického průmyslu a dodávky vybavení pro restaurace a gastronomické zařízení.  </a:t>
            </a:r>
          </a:p>
          <a:p>
            <a:pPr marL="457200" algn="just">
              <a:lnSpc>
                <a:spcPct val="150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B733C3F-9682-42F2-95C8-440BBDB77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9537" y="2012810"/>
            <a:ext cx="3108945" cy="3453535"/>
            <a:chOff x="7807230" y="2012810"/>
            <a:chExt cx="3251252" cy="345986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DAA79E5-501E-47F1-B927-7C05579F7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F65AAE0-FA0E-4FC3-95C8-629AB65414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37594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BEFDA1A-2A01-4C29-A5D0-AE6F050D0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8" descr="Barevné košile visící ve skříni">
            <a:extLst>
              <a:ext uri="{FF2B5EF4-FFF2-40B4-BE49-F238E27FC236}">
                <a16:creationId xmlns:a16="http://schemas.microsoft.com/office/drawing/2014/main" id="{2475CA96-87C0-ABD4-9346-C382FEAF4B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r="-1" b="15411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7FD20E5-30AF-47B9-9256-2E8E904CB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6615B38C-0956-1AE8-E3AB-1BFAA966078B}"/>
              </a:ext>
            </a:extLst>
          </p:cNvPr>
          <p:cNvSpPr txBox="1"/>
          <p:nvPr/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cap="all" dirty="0" err="1">
                <a:latin typeface="+mj-lt"/>
                <a:ea typeface="+mj-ea"/>
                <a:cs typeface="+mj-cs"/>
              </a:rPr>
              <a:t>Náplň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a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průběh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praxe</a:t>
            </a:r>
            <a:endParaRPr lang="en-US" sz="32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cap="all" dirty="0" err="1">
                <a:latin typeface="+mj-lt"/>
                <a:ea typeface="+mj-ea"/>
                <a:cs typeface="+mj-cs"/>
              </a:rPr>
              <a:t>období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: 2016-2018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asistentka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9D3810-B86F-4009-84EC-DE0FEABD6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190AB07-3231-5003-4BA7-5621525A14D1}"/>
              </a:ext>
            </a:extLst>
          </p:cNvPr>
          <p:cNvSpPr txBox="1"/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odklady pro API a pro Státní zkušební ústav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růzkum a analýza trhu v okolních státech – konkurence, cenotvorba pro zahraniční trh, navázání spolupráce s místními firmami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áklady na vstup na trh, včetně nákladů na překlady do němčiny a vytvoření marketingového plánu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C33612A4-0B77-4479-B2AA-F17859955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78A367A-3E83-4B48-A0F7-43FBE3332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66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BEFDA1A-2A01-4C29-A5D0-AE6F050D0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tůl s kancelářskými pomůckami">
            <a:extLst>
              <a:ext uri="{FF2B5EF4-FFF2-40B4-BE49-F238E27FC236}">
                <a16:creationId xmlns:a16="http://schemas.microsoft.com/office/drawing/2014/main" id="{9442E91C-FE03-942C-D7B7-112937BA3D7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r="-1" b="15728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FD20E5-30AF-47B9-9256-2E8E904CB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64FE25E3-9A45-A90D-A7DF-2B309D4E3E50}"/>
              </a:ext>
            </a:extLst>
          </p:cNvPr>
          <p:cNvSpPr txBox="1"/>
          <p:nvPr/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cap="all" dirty="0" err="1">
                <a:latin typeface="+mj-lt"/>
                <a:ea typeface="+mj-ea"/>
                <a:cs typeface="+mj-cs"/>
              </a:rPr>
              <a:t>Zhodnocení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praxe</a:t>
            </a:r>
            <a:endParaRPr lang="en-US" sz="3200" cap="all" dirty="0">
              <a:latin typeface="+mj-lt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79D3810-B86F-4009-84EC-DE0FEABD6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076876F-D5DF-6132-27FB-E8C619382F80}"/>
              </a:ext>
            </a:extLst>
          </p:cNvPr>
          <p:cNvSpPr txBox="1"/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120000"/>
              </a:lnSpc>
              <a:spcAft>
                <a:spcPts val="1000"/>
              </a:spcAft>
              <a:buClr>
                <a:schemeClr val="accent1"/>
              </a:buClr>
              <a:buSzPct val="100000"/>
            </a:pPr>
            <a:r>
              <a:rPr lang="en-US" dirty="0"/>
              <a:t>Moje </a:t>
            </a:r>
            <a:r>
              <a:rPr lang="en-US" dirty="0" err="1"/>
              <a:t>dosavadní</a:t>
            </a:r>
            <a:r>
              <a:rPr lang="en-US" dirty="0"/>
              <a:t> </a:t>
            </a:r>
            <a:r>
              <a:rPr lang="en-US" dirty="0" err="1"/>
              <a:t>praxe</a:t>
            </a:r>
            <a:r>
              <a:rPr lang="en-US" dirty="0"/>
              <a:t> mi </a:t>
            </a:r>
            <a:r>
              <a:rPr lang="en-US" dirty="0" err="1"/>
              <a:t>poskytla</a:t>
            </a:r>
            <a:r>
              <a:rPr lang="en-US" dirty="0"/>
              <a:t> </a:t>
            </a:r>
            <a:r>
              <a:rPr lang="en-US" dirty="0" err="1"/>
              <a:t>cenné</a:t>
            </a:r>
            <a:r>
              <a:rPr lang="en-US" dirty="0"/>
              <a:t> </a:t>
            </a:r>
            <a:r>
              <a:rPr lang="en-US" dirty="0" err="1"/>
              <a:t>praktické</a:t>
            </a:r>
            <a:r>
              <a:rPr lang="en-US" dirty="0"/>
              <a:t> </a:t>
            </a:r>
            <a:r>
              <a:rPr lang="en-US" dirty="0" err="1"/>
              <a:t>zkušenosti</a:t>
            </a:r>
            <a:r>
              <a:rPr lang="en-US" dirty="0"/>
              <a:t> a </a:t>
            </a:r>
            <a:r>
              <a:rPr lang="en-US" dirty="0" err="1"/>
              <a:t>znalosti</a:t>
            </a:r>
            <a:r>
              <a:rPr lang="en-US" dirty="0"/>
              <a:t> v </a:t>
            </a:r>
            <a:r>
              <a:rPr lang="en-US" dirty="0" err="1"/>
              <a:t>oblastech</a:t>
            </a:r>
            <a:r>
              <a:rPr lang="en-US" dirty="0"/>
              <a:t> </a:t>
            </a:r>
            <a:r>
              <a:rPr lang="en-US" dirty="0" err="1"/>
              <a:t>gastronomického</a:t>
            </a:r>
            <a:r>
              <a:rPr lang="en-US" dirty="0"/>
              <a:t> </a:t>
            </a:r>
            <a:r>
              <a:rPr lang="en-US" dirty="0" err="1"/>
              <a:t>průmyslu</a:t>
            </a:r>
            <a:r>
              <a:rPr lang="en-US" dirty="0"/>
              <a:t>, </a:t>
            </a:r>
            <a:r>
              <a:rPr lang="en-US" dirty="0" err="1"/>
              <a:t>finančního</a:t>
            </a:r>
            <a:r>
              <a:rPr lang="en-US" dirty="0"/>
              <a:t> </a:t>
            </a:r>
            <a:r>
              <a:rPr lang="en-US" dirty="0" err="1"/>
              <a:t>sektoru</a:t>
            </a:r>
            <a:r>
              <a:rPr lang="en-US" dirty="0"/>
              <a:t>, </a:t>
            </a:r>
            <a:r>
              <a:rPr lang="en-US" dirty="0" err="1"/>
              <a:t>automobilového</a:t>
            </a:r>
            <a:r>
              <a:rPr lang="en-US" dirty="0"/>
              <a:t> </a:t>
            </a:r>
            <a:r>
              <a:rPr lang="en-US" dirty="0" err="1"/>
              <a:t>průmyslu</a:t>
            </a:r>
            <a:r>
              <a:rPr lang="en-US" dirty="0"/>
              <a:t>, </a:t>
            </a:r>
            <a:r>
              <a:rPr lang="en-US" dirty="0" err="1"/>
              <a:t>telekomunikací</a:t>
            </a:r>
            <a:r>
              <a:rPr lang="en-US" dirty="0"/>
              <a:t>, </a:t>
            </a:r>
            <a:r>
              <a:rPr lang="en-US" dirty="0" err="1"/>
              <a:t>marketingu</a:t>
            </a:r>
            <a:r>
              <a:rPr lang="en-US" dirty="0"/>
              <a:t> a </a:t>
            </a:r>
            <a:r>
              <a:rPr lang="en-US" dirty="0" err="1"/>
              <a:t>účetnictví</a:t>
            </a:r>
            <a:r>
              <a:rPr lang="en-US" dirty="0"/>
              <a:t>. </a:t>
            </a:r>
            <a:r>
              <a:rPr lang="en-US" dirty="0" err="1"/>
              <a:t>Během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působení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se </a:t>
            </a:r>
            <a:r>
              <a:rPr lang="en-US" dirty="0" err="1"/>
              <a:t>seznámila</a:t>
            </a:r>
            <a:r>
              <a:rPr lang="en-US" dirty="0"/>
              <a:t> s </a:t>
            </a:r>
            <a:r>
              <a:rPr lang="en-US" dirty="0" err="1"/>
              <a:t>konkrétními</a:t>
            </a:r>
            <a:r>
              <a:rPr lang="en-US" dirty="0"/>
              <a:t> </a:t>
            </a:r>
            <a:r>
              <a:rPr lang="en-US" dirty="0" err="1"/>
              <a:t>procesy</a:t>
            </a:r>
            <a:r>
              <a:rPr lang="en-US" dirty="0"/>
              <a:t> a </a:t>
            </a:r>
            <a:r>
              <a:rPr lang="en-US" dirty="0" err="1"/>
              <a:t>postupy</a:t>
            </a:r>
            <a:r>
              <a:rPr lang="en-US" dirty="0"/>
              <a:t> v </a:t>
            </a:r>
            <a:r>
              <a:rPr lang="en-US" dirty="0" err="1"/>
              <a:t>každé</a:t>
            </a:r>
            <a:r>
              <a:rPr lang="en-US" dirty="0"/>
              <a:t> z </a:t>
            </a:r>
            <a:r>
              <a:rPr lang="en-US" dirty="0" err="1"/>
              <a:t>těchto</a:t>
            </a:r>
            <a:r>
              <a:rPr lang="en-US" dirty="0"/>
              <a:t> </a:t>
            </a:r>
            <a:r>
              <a:rPr lang="en-US" dirty="0" err="1"/>
              <a:t>společností</a:t>
            </a:r>
            <a:r>
              <a:rPr lang="en-US" dirty="0"/>
              <a:t>, </a:t>
            </a:r>
            <a:r>
              <a:rPr lang="en-US" dirty="0" err="1"/>
              <a:t>zdokonalila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dovednosti</a:t>
            </a:r>
            <a:r>
              <a:rPr lang="en-US" dirty="0"/>
              <a:t> v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zákaznického</a:t>
            </a:r>
            <a:r>
              <a:rPr lang="en-US" dirty="0"/>
              <a:t> </a:t>
            </a:r>
            <a:r>
              <a:rPr lang="en-US" dirty="0" err="1"/>
              <a:t>servisu</a:t>
            </a:r>
            <a:r>
              <a:rPr lang="en-US" dirty="0"/>
              <a:t>, </a:t>
            </a:r>
            <a:r>
              <a:rPr lang="en-US" dirty="0" err="1"/>
              <a:t>cenotvorby</a:t>
            </a:r>
            <a:r>
              <a:rPr lang="en-US" dirty="0"/>
              <a:t>, </a:t>
            </a:r>
            <a:r>
              <a:rPr lang="en-US" dirty="0" err="1"/>
              <a:t>komunikace</a:t>
            </a:r>
            <a:r>
              <a:rPr lang="en-US" dirty="0"/>
              <a:t> a </a:t>
            </a:r>
            <a:r>
              <a:rPr lang="en-US" dirty="0" err="1"/>
              <a:t>profesionálního</a:t>
            </a:r>
            <a:r>
              <a:rPr lang="en-US" dirty="0"/>
              <a:t> </a:t>
            </a:r>
            <a:r>
              <a:rPr lang="en-US" dirty="0" err="1"/>
              <a:t>chování</a:t>
            </a:r>
            <a:r>
              <a:rPr lang="en-US" dirty="0"/>
              <a:t> v </a:t>
            </a:r>
            <a:r>
              <a:rPr lang="en-US" dirty="0" err="1"/>
              <a:t>pracovním</a:t>
            </a:r>
            <a:r>
              <a:rPr lang="en-US" dirty="0"/>
              <a:t> </a:t>
            </a:r>
            <a:r>
              <a:rPr lang="en-US" dirty="0" err="1"/>
              <a:t>prostředí</a:t>
            </a:r>
            <a:r>
              <a:rPr lang="en-US" dirty="0"/>
              <a:t>.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33612A4-0B77-4479-B2AA-F17859955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78A367A-3E83-4B48-A0F7-43FBE3332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89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8454B2E-D2DB-42C2-A224-BCEC47B86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B61146-1CF0-40E1-B66E-C22BD9207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210DA37-4822-07CF-B684-85D9AEA30534}"/>
              </a:ext>
            </a:extLst>
          </p:cNvPr>
          <p:cNvSpPr txBox="1"/>
          <p:nvPr/>
        </p:nvSpPr>
        <p:spPr>
          <a:xfrm>
            <a:off x="1964987" y="802298"/>
            <a:ext cx="9089865" cy="3822329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cap="all">
                <a:latin typeface="+mj-lt"/>
                <a:ea typeface="+mj-ea"/>
                <a:cs typeface="+mj-cs"/>
              </a:rPr>
              <a:t>Děkuji za pozornost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AE5065C-30A9-480A-9E93-74CC14902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4735528"/>
            <a:ext cx="864301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2F948680-1810-4961-805C-D0C28E7E9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769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034">
            <a:extLst>
              <a:ext uri="{FF2B5EF4-FFF2-40B4-BE49-F238E27FC236}">
                <a16:creationId xmlns:a16="http://schemas.microsoft.com/office/drawing/2014/main" id="{17424F32-2789-4FF9-8E8A-1252284BF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1037" name="Picture 1036">
            <a:extLst>
              <a:ext uri="{FF2B5EF4-FFF2-40B4-BE49-F238E27FC236}">
                <a16:creationId xmlns:a16="http://schemas.microsoft.com/office/drawing/2014/main" id="{D708C46E-BB60-4B97-8327-D3A475C008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039" name="Straight Connector 1038">
            <a:extLst>
              <a:ext uri="{FF2B5EF4-FFF2-40B4-BE49-F238E27FC236}">
                <a16:creationId xmlns:a16="http://schemas.microsoft.com/office/drawing/2014/main" id="{8042755C-F24C-4D08-8E4C-E646382C3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Straight Connector 1040">
            <a:extLst>
              <a:ext uri="{FF2B5EF4-FFF2-40B4-BE49-F238E27FC236}">
                <a16:creationId xmlns:a16="http://schemas.microsoft.com/office/drawing/2014/main" id="{63E94A00-1A92-47F4-9E2D-E51DFF9016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D39CCB89-F920-FEAE-B2F1-26076268542D}"/>
              </a:ext>
            </a:extLst>
          </p:cNvPr>
          <p:cNvSpPr txBox="1"/>
          <p:nvPr/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cap="all">
                <a:latin typeface="+mj-lt"/>
                <a:ea typeface="+mj-ea"/>
                <a:cs typeface="+mj-cs"/>
              </a:rPr>
              <a:t>Představení míst vykonávání praxe </a:t>
            </a:r>
          </a:p>
        </p:txBody>
      </p:sp>
      <p:graphicFrame>
        <p:nvGraphicFramePr>
          <p:cNvPr id="1030" name="TextovéPole 4">
            <a:extLst>
              <a:ext uri="{FF2B5EF4-FFF2-40B4-BE49-F238E27FC236}">
                <a16:creationId xmlns:a16="http://schemas.microsoft.com/office/drawing/2014/main" id="{145A3C7C-4C69-43F0-47AD-D08AC69A57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5688095"/>
              </p:ext>
            </p:extLst>
          </p:nvPr>
        </p:nvGraphicFramePr>
        <p:xfrm>
          <a:off x="1450975" y="2026141"/>
          <a:ext cx="9409283" cy="3638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5064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56012FD-74A8-4C91-B318-435CF2B71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0A2BC21D-D07A-2579-3B95-14700E56561E}"/>
              </a:ext>
            </a:extLst>
          </p:cNvPr>
          <p:cNvSpPr txBox="1"/>
          <p:nvPr/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7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>
                <a:tab pos="360000" algn="l"/>
              </a:tabLst>
            </a:pPr>
            <a:r>
              <a:rPr lang="en-US" sz="2700" cap="all" dirty="0">
                <a:latin typeface="+mj-lt"/>
                <a:ea typeface="+mj-ea"/>
                <a:cs typeface="+mj-cs"/>
              </a:rPr>
              <a:t>1. MK </a:t>
            </a:r>
            <a:r>
              <a:rPr lang="en-US" sz="2700" cap="all" dirty="0" err="1">
                <a:latin typeface="+mj-lt"/>
                <a:ea typeface="+mj-ea"/>
                <a:cs typeface="+mj-cs"/>
              </a:rPr>
              <a:t>správní</a:t>
            </a:r>
            <a:r>
              <a:rPr lang="en-US" sz="2700" cap="all" dirty="0">
                <a:latin typeface="+mj-lt"/>
                <a:ea typeface="+mj-ea"/>
                <a:cs typeface="+mj-cs"/>
              </a:rPr>
              <a:t> </a:t>
            </a:r>
            <a:r>
              <a:rPr lang="en-US" sz="2700" cap="all" dirty="0" err="1">
                <a:latin typeface="+mj-lt"/>
                <a:ea typeface="+mj-ea"/>
                <a:cs typeface="+mj-cs"/>
              </a:rPr>
              <a:t>společnost</a:t>
            </a:r>
            <a:r>
              <a:rPr lang="en-US" sz="2700" cap="all" dirty="0">
                <a:latin typeface="+mj-lt"/>
                <a:ea typeface="+mj-ea"/>
                <a:cs typeface="+mj-cs"/>
              </a:rPr>
              <a:t> </a:t>
            </a:r>
            <a:r>
              <a:rPr lang="en-US" sz="2700" cap="all" dirty="0" err="1">
                <a:latin typeface="+mj-lt"/>
                <a:ea typeface="+mj-ea"/>
                <a:cs typeface="+mj-cs"/>
              </a:rPr>
              <a:t>s.r.o.</a:t>
            </a:r>
            <a:endParaRPr lang="en-US" sz="27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7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700" cap="all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DABA4AD-E962-789F-5599-D4995D4AEE72}"/>
              </a:ext>
            </a:extLst>
          </p:cNvPr>
          <p:cNvSpPr txBox="1"/>
          <p:nvPr/>
        </p:nvSpPr>
        <p:spPr>
          <a:xfrm>
            <a:off x="1451579" y="2015734"/>
            <a:ext cx="4162555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285750" indent="-228600" defTabSz="9144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IČO: 28159365</a:t>
            </a:r>
          </a:p>
          <a:p>
            <a:pPr marL="285750" indent="-228600" defTabSz="9144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Založena  4.9.2012</a:t>
            </a:r>
          </a:p>
          <a:p>
            <a:pPr marL="285750" indent="-228600" defTabSz="9144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Služby které poskytuje:</a:t>
            </a:r>
          </a:p>
          <a:p>
            <a:pPr marL="742950" lvl="1" indent="-228600" defTabSz="9144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správu nájemních vztahů,</a:t>
            </a:r>
          </a:p>
          <a:p>
            <a:pPr marL="742950" lvl="1" indent="-228600" defTabSz="9144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vedení účetnictví</a:t>
            </a:r>
          </a:p>
          <a:p>
            <a:pPr marL="742950" lvl="1" indent="-228600" defTabSz="9144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Controlling</a:t>
            </a:r>
          </a:p>
          <a:p>
            <a:pPr marL="742950" lvl="1" indent="-228600" defTabSz="9144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HR</a:t>
            </a:r>
          </a:p>
          <a:p>
            <a:pPr marL="742950" lvl="1" indent="-228600" defTabSz="9144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echnickou údržbu nemovitostí</a:t>
            </a:r>
          </a:p>
          <a:p>
            <a:pPr marL="742950" lvl="1" indent="-228600" defTabSz="9144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ybírání nájemného a další související činnosti</a:t>
            </a:r>
            <a:r>
              <a:rPr lang="cs-CZ" dirty="0">
                <a:effectLst/>
              </a:rPr>
              <a:t> </a:t>
            </a:r>
            <a:endParaRPr lang="en-US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1002B21-15E4-F6F0-AD17-6A3E08F3ED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219265" y="2015734"/>
            <a:ext cx="4710734" cy="259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319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7BEFDA1A-2A01-4C29-A5D0-AE6F050D0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Ruka držící na listu pero a stínování">
            <a:extLst>
              <a:ext uri="{FF2B5EF4-FFF2-40B4-BE49-F238E27FC236}">
                <a16:creationId xmlns:a16="http://schemas.microsoft.com/office/drawing/2014/main" id="{0FAC56A8-99E7-99DC-BE9D-421E5ACCD4E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t="872" r="-1" b="2558"/>
          <a:stretch/>
        </p:blipFill>
        <p:spPr>
          <a:xfrm>
            <a:off x="-301" y="-11430"/>
            <a:ext cx="12191695" cy="685799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7FD20E5-30AF-47B9-9256-2E8E904CB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6615B38C-0956-1AE8-E3AB-1BFAA966078B}"/>
              </a:ext>
            </a:extLst>
          </p:cNvPr>
          <p:cNvSpPr txBox="1"/>
          <p:nvPr/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700" cap="all" dirty="0" err="1">
                <a:latin typeface="+mj-lt"/>
                <a:ea typeface="+mj-ea"/>
                <a:cs typeface="+mj-cs"/>
              </a:rPr>
              <a:t>Náplň</a:t>
            </a:r>
            <a:r>
              <a:rPr lang="en-US" sz="2700" cap="all" dirty="0">
                <a:latin typeface="+mj-lt"/>
                <a:ea typeface="+mj-ea"/>
                <a:cs typeface="+mj-cs"/>
              </a:rPr>
              <a:t> a </a:t>
            </a:r>
            <a:r>
              <a:rPr lang="en-US" sz="2700" cap="all" dirty="0" err="1">
                <a:latin typeface="+mj-lt"/>
                <a:ea typeface="+mj-ea"/>
                <a:cs typeface="+mj-cs"/>
              </a:rPr>
              <a:t>průběh</a:t>
            </a:r>
            <a:r>
              <a:rPr lang="en-US" sz="2700" cap="all" dirty="0">
                <a:latin typeface="+mj-lt"/>
                <a:ea typeface="+mj-ea"/>
                <a:cs typeface="+mj-cs"/>
              </a:rPr>
              <a:t> </a:t>
            </a:r>
            <a:r>
              <a:rPr lang="en-US" sz="2700" cap="all" dirty="0" err="1">
                <a:latin typeface="+mj-lt"/>
                <a:ea typeface="+mj-ea"/>
                <a:cs typeface="+mj-cs"/>
              </a:rPr>
              <a:t>praxe</a:t>
            </a:r>
            <a:endParaRPr lang="en-US" sz="27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700" cap="all" dirty="0" err="1">
                <a:latin typeface="+mj-lt"/>
                <a:ea typeface="+mj-ea"/>
                <a:cs typeface="+mj-cs"/>
              </a:rPr>
              <a:t>Období</a:t>
            </a:r>
            <a:r>
              <a:rPr lang="en-US" sz="2700" cap="all" dirty="0">
                <a:latin typeface="+mj-lt"/>
                <a:ea typeface="+mj-ea"/>
                <a:cs typeface="+mj-cs"/>
              </a:rPr>
              <a:t>: 2019 – </a:t>
            </a:r>
            <a:r>
              <a:rPr lang="en-US" sz="2700" cap="all" dirty="0" err="1">
                <a:latin typeface="+mj-lt"/>
                <a:ea typeface="+mj-ea"/>
                <a:cs typeface="+mj-cs"/>
              </a:rPr>
              <a:t>dosud</a:t>
            </a:r>
            <a:r>
              <a:rPr lang="en-US" sz="2700" cap="all" dirty="0">
                <a:latin typeface="+mj-lt"/>
                <a:ea typeface="+mj-ea"/>
                <a:cs typeface="+mj-cs"/>
              </a:rPr>
              <a:t> – senior </a:t>
            </a:r>
            <a:r>
              <a:rPr lang="en-US" sz="2700" cap="all" dirty="0" err="1">
                <a:latin typeface="+mj-lt"/>
                <a:ea typeface="+mj-ea"/>
                <a:cs typeface="+mj-cs"/>
              </a:rPr>
              <a:t>účetní</a:t>
            </a:r>
            <a:endParaRPr lang="en-US" sz="27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700" cap="all" dirty="0"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79D3810-B86F-4009-84EC-DE0FEABD6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F4792FE-C876-8C8F-CD0B-0E5A7886DC22}"/>
              </a:ext>
            </a:extLst>
          </p:cNvPr>
          <p:cNvSpPr txBox="1"/>
          <p:nvPr/>
        </p:nvSpPr>
        <p:spPr>
          <a:xfrm flipH="1">
            <a:off x="1409377" y="1996606"/>
            <a:ext cx="4302105" cy="345933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faktury přijaté (tuzemské, zahraniční),</a:t>
            </a:r>
          </a:p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pokladní doklady přijaté i vydané,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skladové hospodářství</a:t>
            </a:r>
          </a:p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evidence DHM, DNM, 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bankovní výpisy,</a:t>
            </a:r>
          </a:p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zpracování Silniční daně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evidence cash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poolingu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 holdingu,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C33612A4-0B77-4479-B2AA-F17859955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78A367A-3E83-4B48-A0F7-43FBE3332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A92F7005-A80F-2D7C-B4F1-CD93AB70A66F}"/>
              </a:ext>
            </a:extLst>
          </p:cNvPr>
          <p:cNvSpPr txBox="1"/>
          <p:nvPr/>
        </p:nvSpPr>
        <p:spPr>
          <a:xfrm>
            <a:off x="5866922" y="1910389"/>
            <a:ext cx="5194496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evidence rozpracovanosti,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controlling nákladů a výnosů středisek společnosti,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inventarizace účtů – měsíční, roční,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faktury vydané (přefakturace služeb v holdingu),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odsouhlasení závazků a služeb,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uzávěrkové operace,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vyúčtování soukromích jízd zaměstnanců ke mzdám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236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56012FD-74A8-4C91-B318-435CF2B71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0A2BC21D-D07A-2579-3B95-14700E56561E}"/>
              </a:ext>
            </a:extLst>
          </p:cNvPr>
          <p:cNvSpPr txBox="1"/>
          <p:nvPr/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7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>
                <a:tab pos="360000" algn="l"/>
              </a:tabLst>
            </a:pPr>
            <a:r>
              <a:rPr lang="en-US" sz="2700" cap="all" dirty="0">
                <a:latin typeface="+mj-lt"/>
                <a:ea typeface="+mj-ea"/>
                <a:cs typeface="+mj-cs"/>
              </a:rPr>
              <a:t>2. JTV </a:t>
            </a:r>
            <a:r>
              <a:rPr lang="en-US" sz="2700" cap="all" dirty="0" err="1">
                <a:latin typeface="+mj-lt"/>
                <a:ea typeface="+mj-ea"/>
                <a:cs typeface="+mj-cs"/>
              </a:rPr>
              <a:t>a.s.</a:t>
            </a:r>
            <a:endParaRPr lang="en-US" sz="27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7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700" cap="all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DABA4AD-E962-789F-5599-D4995D4AEE72}"/>
              </a:ext>
            </a:extLst>
          </p:cNvPr>
          <p:cNvSpPr txBox="1"/>
          <p:nvPr/>
        </p:nvSpPr>
        <p:spPr>
          <a:xfrm>
            <a:off x="1451579" y="2015734"/>
            <a:ext cx="6195784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IČO: 25156527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Založena 1.12.1996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Klíčový hráč na trhu v oblasti informačních a komunikačních technologií.</a:t>
            </a: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Poskytuje široké škály služeb, včetně marketingové propagace odběratelů.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1002B21-15E4-F6F0-AD17-6A3E08F3ED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8128756" y="2277991"/>
            <a:ext cx="2926098" cy="292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221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BEFDA1A-2A01-4C29-A5D0-AE6F050D0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Ruka držící na listu pero a stínování">
            <a:extLst>
              <a:ext uri="{FF2B5EF4-FFF2-40B4-BE49-F238E27FC236}">
                <a16:creationId xmlns:a16="http://schemas.microsoft.com/office/drawing/2014/main" id="{491148A8-3DC1-755A-1A04-AF4412D5C6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t="872" r="-1" b="2558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7FD20E5-30AF-47B9-9256-2E8E904CB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6615B38C-0956-1AE8-E3AB-1BFAA966078B}"/>
              </a:ext>
            </a:extLst>
          </p:cNvPr>
          <p:cNvSpPr txBox="1"/>
          <p:nvPr/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cap="all" dirty="0" err="1">
                <a:latin typeface="+mj-lt"/>
                <a:ea typeface="+mj-ea"/>
                <a:cs typeface="+mj-cs"/>
              </a:rPr>
              <a:t>Náplň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a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průběh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praxe</a:t>
            </a:r>
            <a:endParaRPr lang="en-US" sz="32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cap="all" dirty="0" err="1">
                <a:latin typeface="+mj-lt"/>
                <a:ea typeface="+mj-ea"/>
                <a:cs typeface="+mj-cs"/>
              </a:rPr>
              <a:t>období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: 2015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obchodní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zástupce</a:t>
            </a:r>
            <a:endParaRPr lang="en-US" sz="3200" cap="all" dirty="0"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79D3810-B86F-4009-84EC-DE0FEABD6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0BC5996-0970-FBCA-BFBC-0B941AE2EE3D}"/>
              </a:ext>
            </a:extLst>
          </p:cNvPr>
          <p:cNvSpPr txBox="1"/>
          <p:nvPr/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lvl="0" indent="-285750" algn="just">
              <a:lnSpc>
                <a:spcPct val="150000"/>
              </a:lnSpc>
              <a:buSzPts val="9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poty pro vysílání v krajské televizi – vymyšlení reklamního spotu, výroba spotu, finální vyhodnocení úspěšnosti kampaně, cenotvorba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buSzPts val="9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ajištění smluv a fakturace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1000"/>
              </a:spcAft>
              <a:buSzPts val="9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omunikace s odběrateli a vytváření nového odběratelského portfolia firmy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33612A4-0B77-4479-B2AA-F17859955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78A367A-3E83-4B48-A0F7-43FBE3332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277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0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34" name="Picture 22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5" name="Straight Connector 24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6">
            <a:extLst>
              <a:ext uri="{FF2B5EF4-FFF2-40B4-BE49-F238E27FC236}">
                <a16:creationId xmlns:a16="http://schemas.microsoft.com/office/drawing/2014/main" id="{A56012FD-74A8-4C91-B318-435CF2B71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0A2BC21D-D07A-2579-3B95-14700E56561E}"/>
              </a:ext>
            </a:extLst>
          </p:cNvPr>
          <p:cNvSpPr txBox="1"/>
          <p:nvPr/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15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15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700" cap="all" dirty="0">
                <a:latin typeface="+mj-lt"/>
                <a:ea typeface="+mj-ea"/>
                <a:cs typeface="+mj-cs"/>
              </a:rPr>
              <a:t>3. CB auto, </a:t>
            </a:r>
            <a:r>
              <a:rPr lang="en-US" sz="2700" cap="all" dirty="0" err="1">
                <a:latin typeface="+mj-lt"/>
                <a:ea typeface="+mj-ea"/>
                <a:cs typeface="+mj-cs"/>
              </a:rPr>
              <a:t>a.s.</a:t>
            </a:r>
            <a:endParaRPr lang="en-US" sz="27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1500" cap="all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DABA4AD-E962-789F-5599-D4995D4AEE72}"/>
              </a:ext>
            </a:extLst>
          </p:cNvPr>
          <p:cNvSpPr txBox="1"/>
          <p:nvPr/>
        </p:nvSpPr>
        <p:spPr>
          <a:xfrm>
            <a:off x="1451579" y="2015734"/>
            <a:ext cx="6195784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IČO: 26031868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Založena 1.1.2001 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Hlavní činností společnosti CB auto a.s. je prodej nových i ojetých vozidel různých značek a typů.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Kromě prodeje vozidel poskytuje také široké spektrum servisních služeb, včetně pravidelné údržby, oprav mechanických a karosářských vad, diagnostiky a dalších servisních prací.</a:t>
            </a:r>
          </a:p>
        </p:txBody>
      </p:sp>
      <p:pic>
        <p:nvPicPr>
          <p:cNvPr id="4" name="Obrázek 1">
            <a:extLst>
              <a:ext uri="{FF2B5EF4-FFF2-40B4-BE49-F238E27FC236}">
                <a16:creationId xmlns:a16="http://schemas.microsoft.com/office/drawing/2014/main" id="{CF065967-97E7-B3CA-E66F-54DD4641DF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8128756" y="2277991"/>
            <a:ext cx="2926098" cy="292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309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7BEFDA1A-2A01-4C29-A5D0-AE6F050D0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Ruka držící na listu pero a stínování">
            <a:extLst>
              <a:ext uri="{FF2B5EF4-FFF2-40B4-BE49-F238E27FC236}">
                <a16:creationId xmlns:a16="http://schemas.microsoft.com/office/drawing/2014/main" id="{9C6A2B29-A633-13AB-8B55-03EE5B4535C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t="872" r="-1" b="2558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7FD20E5-30AF-47B9-9256-2E8E904CB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6615B38C-0956-1AE8-E3AB-1BFAA966078B}"/>
              </a:ext>
            </a:extLst>
          </p:cNvPr>
          <p:cNvSpPr txBox="1"/>
          <p:nvPr/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cap="all" dirty="0" err="1">
                <a:latin typeface="+mj-lt"/>
                <a:ea typeface="+mj-ea"/>
                <a:cs typeface="+mj-cs"/>
              </a:rPr>
              <a:t>Náplň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a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průběh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praxe</a:t>
            </a:r>
            <a:endParaRPr lang="en-US" sz="32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cap="all" dirty="0" err="1">
                <a:latin typeface="+mj-lt"/>
                <a:ea typeface="+mj-ea"/>
                <a:cs typeface="+mj-cs"/>
              </a:rPr>
              <a:t>období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: 2013-2014 –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provozní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účetní</a:t>
            </a:r>
            <a:endParaRPr lang="en-US" sz="3200" cap="all" dirty="0">
              <a:latin typeface="+mj-lt"/>
              <a:ea typeface="+mj-ea"/>
              <a:cs typeface="+mj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79D3810-B86F-4009-84EC-DE0FEABD6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0BC5996-0970-FBCA-BFBC-0B941AE2EE3D}"/>
              </a:ext>
            </a:extLst>
          </p:cNvPr>
          <p:cNvSpPr txBox="1"/>
          <p:nvPr/>
        </p:nvSpPr>
        <p:spPr>
          <a:xfrm>
            <a:off x="1451579" y="2015732"/>
            <a:ext cx="3696891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aktury přijaté (tuzemské, zahraniční)</a:t>
            </a:r>
          </a:p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okladní doklady přijaté i vydané</a:t>
            </a:r>
          </a:p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kladové hospodářství</a:t>
            </a:r>
          </a:p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Evidence DHM </a:t>
            </a:r>
          </a:p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ankovní výpisy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C33612A4-0B77-4479-B2AA-F17859955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78A367A-3E83-4B48-A0F7-43FBE3332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>
            <a:extLst>
              <a:ext uri="{FF2B5EF4-FFF2-40B4-BE49-F238E27FC236}">
                <a16:creationId xmlns:a16="http://schemas.microsoft.com/office/drawing/2014/main" id="{4E3444DD-33E7-CE35-5C18-E03945CFD144}"/>
              </a:ext>
            </a:extLst>
          </p:cNvPr>
          <p:cNvSpPr txBox="1"/>
          <p:nvPr/>
        </p:nvSpPr>
        <p:spPr>
          <a:xfrm>
            <a:off x="5778413" y="2048276"/>
            <a:ext cx="3696891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Zpracování Silniční daně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nventarizace účtů – měsíčn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í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Faktury vydané.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86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0A2BC21D-D07A-2579-3B95-14700E56561E}"/>
              </a:ext>
            </a:extLst>
          </p:cNvPr>
          <p:cNvSpPr txBox="1"/>
          <p:nvPr/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13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700" cap="all" dirty="0">
                <a:latin typeface="+mj-lt"/>
                <a:ea typeface="+mj-ea"/>
                <a:cs typeface="+mj-cs"/>
              </a:rPr>
              <a:t>4. CRIF – Czech Credit Bureau,  </a:t>
            </a:r>
            <a:r>
              <a:rPr lang="en-US" sz="2700" cap="all" dirty="0" err="1">
                <a:latin typeface="+mj-lt"/>
                <a:ea typeface="+mj-ea"/>
                <a:cs typeface="+mj-cs"/>
              </a:rPr>
              <a:t>a.s.</a:t>
            </a:r>
            <a:endParaRPr lang="en-US" sz="27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13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300" cap="all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DABA4AD-E962-789F-5599-D4995D4AEE72}"/>
              </a:ext>
            </a:extLst>
          </p:cNvPr>
          <p:cNvSpPr txBox="1"/>
          <p:nvPr/>
        </p:nvSpPr>
        <p:spPr>
          <a:xfrm>
            <a:off x="1451579" y="2015734"/>
            <a:ext cx="6003015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IČO: 26212242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Založena byla 21.11.2000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řední společností v oblasti poskytování informačních služeb a řízení rizik v oblasti financí a úvěrů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Poskytování informačních služeb týkajících se kreditní historie, bonity a platební schopnosti subjektů. To zahrnuje poskytování kreditních zpráv,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scoringových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modelů, monitorování úvěrových rizik a dalších služeb souvisejících s finanční analýzou a řízením rizik.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457200" algn="just">
              <a:lnSpc>
                <a:spcPct val="150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B733C3F-9682-42F2-95C8-440BBDB77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9537" y="2012810"/>
            <a:ext cx="3108945" cy="3453535"/>
            <a:chOff x="7807230" y="2012810"/>
            <a:chExt cx="3251252" cy="345986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DAA79E5-501E-47F1-B927-7C05579F7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F65AAE0-FA0E-4FC3-95C8-629AB65414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FD2010F3-D84D-7628-44E4-3A5DB09A50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587" b="2"/>
          <a:stretch/>
        </p:blipFill>
        <p:spPr>
          <a:xfrm>
            <a:off x="8128756" y="2174242"/>
            <a:ext cx="2762372" cy="312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90977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{B45D8D21-220A-7047-90C3-4C413979C2DE}tf10001119</Template>
  <TotalTime>1627</TotalTime>
  <Words>644</Words>
  <Application>Microsoft Macintosh PowerPoint</Application>
  <PresentationFormat>Širokoúhlá obrazovka</PresentationFormat>
  <Paragraphs>100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Gill Sans MT</vt:lpstr>
      <vt:lpstr>Times New Roman</vt:lpstr>
      <vt:lpstr>Galerie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PRAXE</dc:title>
  <dc:creator>Gabriela Kolmanová</dc:creator>
  <cp:lastModifiedBy>Adéla Majerová</cp:lastModifiedBy>
  <cp:revision>108</cp:revision>
  <dcterms:created xsi:type="dcterms:W3CDTF">2023-12-05T20:50:16Z</dcterms:created>
  <dcterms:modified xsi:type="dcterms:W3CDTF">2024-04-18T20:24:47Z</dcterms:modified>
</cp:coreProperties>
</file>