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8" r:id="rId3"/>
    <p:sldId id="277" r:id="rId4"/>
    <p:sldId id="273" r:id="rId5"/>
    <p:sldId id="278" r:id="rId6"/>
    <p:sldId id="279" r:id="rId7"/>
    <p:sldId id="262" r:id="rId8"/>
    <p:sldId id="281" r:id="rId9"/>
    <p:sldId id="282" r:id="rId10"/>
    <p:sldId id="284" r:id="rId11"/>
    <p:sldId id="287" r:id="rId12"/>
    <p:sldId id="285" r:id="rId13"/>
    <p:sldId id="286" r:id="rId14"/>
    <p:sldId id="288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FCBD65DB-0614-4881-940C-C2D6CACCC23A}">
          <p14:sldIdLst>
            <p14:sldId id="264"/>
            <p14:sldId id="258"/>
            <p14:sldId id="277"/>
            <p14:sldId id="273"/>
            <p14:sldId id="278"/>
            <p14:sldId id="279"/>
            <p14:sldId id="262"/>
            <p14:sldId id="281"/>
            <p14:sldId id="282"/>
            <p14:sldId id="284"/>
            <p14:sldId id="287"/>
            <p14:sldId id="285"/>
            <p14:sldId id="286"/>
            <p14:sldId id="288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430C1-EA08-4161-8D2E-BEFCEF35622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C2D5B-4A79-4DED-B723-2F03FC197B1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1. Město Třeboň</a:t>
          </a:r>
          <a:endParaRPr lang="en-US" dirty="0"/>
        </a:p>
      </dgm:t>
    </dgm:pt>
    <dgm:pt modelId="{BD0335D5-36FD-4731-BE65-F65EB1D6E5DA}" type="parTrans" cxnId="{D0E6DC03-85D7-4F7F-AC3F-5FF6462FA041}">
      <dgm:prSet/>
      <dgm:spPr/>
      <dgm:t>
        <a:bodyPr/>
        <a:lstStyle/>
        <a:p>
          <a:endParaRPr lang="en-US"/>
        </a:p>
      </dgm:t>
    </dgm:pt>
    <dgm:pt modelId="{CC440CFE-A58F-4E15-83C2-ABB8AB1FD2F0}" type="sibTrans" cxnId="{D0E6DC03-85D7-4F7F-AC3F-5FF6462FA041}">
      <dgm:prSet/>
      <dgm:spPr/>
      <dgm:t>
        <a:bodyPr/>
        <a:lstStyle/>
        <a:p>
          <a:endParaRPr lang="en-US"/>
        </a:p>
      </dgm:t>
    </dgm:pt>
    <dgm:pt modelId="{711E1986-2A30-4FB4-823C-B7579BA0177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2. </a:t>
          </a:r>
          <a:r>
            <a:rPr lang="cs-CZ" b="1" dirty="0" err="1"/>
            <a:t>Dřevoprodej</a:t>
          </a:r>
          <a:r>
            <a:rPr lang="cs-CZ" b="1" dirty="0"/>
            <a:t> a.s., </a:t>
          </a:r>
          <a:r>
            <a:rPr lang="cs-CZ" b="1" dirty="0" err="1"/>
            <a:t>Dřevoobchod</a:t>
          </a:r>
          <a:r>
            <a:rPr lang="cs-CZ" b="1" dirty="0"/>
            <a:t>   </a:t>
          </a:r>
          <a:endParaRPr lang="en-US" dirty="0"/>
        </a:p>
      </dgm:t>
    </dgm:pt>
    <dgm:pt modelId="{A3B49A69-31CB-4D62-A921-69E4C930D9AF}" type="parTrans" cxnId="{081B781D-AF5E-4782-B42E-CEB9B1D31F77}">
      <dgm:prSet/>
      <dgm:spPr/>
      <dgm:t>
        <a:bodyPr/>
        <a:lstStyle/>
        <a:p>
          <a:endParaRPr lang="en-US"/>
        </a:p>
      </dgm:t>
    </dgm:pt>
    <dgm:pt modelId="{D72B91B1-6374-400C-AF71-F82FB55F6803}" type="sibTrans" cxnId="{081B781D-AF5E-4782-B42E-CEB9B1D31F77}">
      <dgm:prSet/>
      <dgm:spPr/>
      <dgm:t>
        <a:bodyPr/>
        <a:lstStyle/>
        <a:p>
          <a:endParaRPr lang="en-US"/>
        </a:p>
      </dgm:t>
    </dgm:pt>
    <dgm:pt modelId="{3CEE5AF6-8C3C-4C0A-9B02-6CA4768D747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3. THU velkoobchod elektro s.r.o.  </a:t>
          </a:r>
          <a:endParaRPr lang="en-US" dirty="0"/>
        </a:p>
      </dgm:t>
    </dgm:pt>
    <dgm:pt modelId="{E817ECD3-89A7-410D-B83D-BABB3189E384}" type="parTrans" cxnId="{376735A0-C74F-42D6-8C12-3EF01D6BC68D}">
      <dgm:prSet/>
      <dgm:spPr/>
      <dgm:t>
        <a:bodyPr/>
        <a:lstStyle/>
        <a:p>
          <a:endParaRPr lang="en-US"/>
        </a:p>
      </dgm:t>
    </dgm:pt>
    <dgm:pt modelId="{A5102009-3726-4409-981C-893F0D3BE942}" type="sibTrans" cxnId="{376735A0-C74F-42D6-8C12-3EF01D6BC68D}">
      <dgm:prSet/>
      <dgm:spPr/>
      <dgm:t>
        <a:bodyPr/>
        <a:lstStyle/>
        <a:p>
          <a:endParaRPr lang="en-US"/>
        </a:p>
      </dgm:t>
    </dgm:pt>
    <dgm:pt modelId="{7CB23620-D61F-48B4-B761-C94BA0636D6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4. THU Elektro </a:t>
          </a:r>
          <a:r>
            <a:rPr lang="cs-CZ" b="1" dirty="0" err="1"/>
            <a:t>Technische</a:t>
          </a:r>
          <a:r>
            <a:rPr lang="cs-CZ" b="1" dirty="0"/>
            <a:t> </a:t>
          </a:r>
          <a:r>
            <a:rPr lang="cs-CZ" b="1" dirty="0" err="1"/>
            <a:t>Handels</a:t>
          </a:r>
          <a:r>
            <a:rPr lang="cs-CZ" b="1" dirty="0"/>
            <a:t> Union </a:t>
          </a:r>
          <a:r>
            <a:rPr lang="cs-CZ" b="1" dirty="0" err="1"/>
            <a:t>GmbH</a:t>
          </a:r>
          <a:r>
            <a:rPr lang="cs-CZ" b="1" dirty="0"/>
            <a:t> </a:t>
          </a:r>
          <a:endParaRPr lang="en-US" dirty="0"/>
        </a:p>
      </dgm:t>
    </dgm:pt>
    <dgm:pt modelId="{81A9BBB1-DD9A-4C8B-970F-370EF5E981C6}" type="parTrans" cxnId="{AD796469-47DD-4DDC-A153-60E3BFA26A04}">
      <dgm:prSet/>
      <dgm:spPr/>
      <dgm:t>
        <a:bodyPr/>
        <a:lstStyle/>
        <a:p>
          <a:endParaRPr lang="en-US"/>
        </a:p>
      </dgm:t>
    </dgm:pt>
    <dgm:pt modelId="{9D65D2B4-BD0F-4791-9F93-4AD9496C2665}" type="sibTrans" cxnId="{AD796469-47DD-4DDC-A153-60E3BFA26A04}">
      <dgm:prSet/>
      <dgm:spPr/>
      <dgm:t>
        <a:bodyPr/>
        <a:lstStyle/>
        <a:p>
          <a:endParaRPr lang="en-US"/>
        </a:p>
      </dgm:t>
    </dgm:pt>
    <dgm:pt modelId="{CD1FFF23-78D1-4E5A-9BF9-6B3739A33A44}" type="pres">
      <dgm:prSet presAssocID="{60A430C1-EA08-4161-8D2E-BEFCEF35622F}" presName="root" presStyleCnt="0">
        <dgm:presLayoutVars>
          <dgm:dir/>
          <dgm:resizeHandles val="exact"/>
        </dgm:presLayoutVars>
      </dgm:prSet>
      <dgm:spPr/>
    </dgm:pt>
    <dgm:pt modelId="{1A09AA49-DB7E-4C6E-BEB0-300FC2671CDF}" type="pres">
      <dgm:prSet presAssocID="{01EC2D5B-4A79-4DED-B723-2F03FC197B14}" presName="compNode" presStyleCnt="0"/>
      <dgm:spPr/>
    </dgm:pt>
    <dgm:pt modelId="{745A128C-2E48-4708-A3D0-8EA46029BDD7}" type="pres">
      <dgm:prSet presAssocID="{01EC2D5B-4A79-4DED-B723-2F03FC197B14}" presName="bgRect" presStyleLbl="bgShp" presStyleIdx="0" presStyleCnt="4"/>
      <dgm:spPr/>
    </dgm:pt>
    <dgm:pt modelId="{F4815BCE-44B9-4EFB-ACCB-EC574DC09098}" type="pres">
      <dgm:prSet presAssocID="{01EC2D5B-4A79-4DED-B723-2F03FC197B14}" presName="iconRect" presStyleLbl="node1" presStyleIdx="0" presStyleCnt="4"/>
      <dgm:spPr>
        <a:noFill/>
        <a:ln>
          <a:noFill/>
        </a:ln>
      </dgm:spPr>
    </dgm:pt>
    <dgm:pt modelId="{593FF7BD-52B6-4252-9DD1-66CC3B1BF9A7}" type="pres">
      <dgm:prSet presAssocID="{01EC2D5B-4A79-4DED-B723-2F03FC197B14}" presName="spaceRect" presStyleCnt="0"/>
      <dgm:spPr/>
    </dgm:pt>
    <dgm:pt modelId="{36244978-E236-4B73-BD54-76D518ECCA75}" type="pres">
      <dgm:prSet presAssocID="{01EC2D5B-4A79-4DED-B723-2F03FC197B14}" presName="parTx" presStyleLbl="revTx" presStyleIdx="0" presStyleCnt="4" custScaleX="66824" custLinFactNeighborX="-17083" custLinFactNeighborY="-197">
        <dgm:presLayoutVars>
          <dgm:chMax val="0"/>
          <dgm:chPref val="0"/>
        </dgm:presLayoutVars>
      </dgm:prSet>
      <dgm:spPr/>
    </dgm:pt>
    <dgm:pt modelId="{95B7A5B8-9C65-4D95-8FB9-B40ADFCEC24A}" type="pres">
      <dgm:prSet presAssocID="{CC440CFE-A58F-4E15-83C2-ABB8AB1FD2F0}" presName="sibTrans" presStyleCnt="0"/>
      <dgm:spPr/>
    </dgm:pt>
    <dgm:pt modelId="{C4D6C680-A3F6-4985-B188-D4B7EA94922A}" type="pres">
      <dgm:prSet presAssocID="{711E1986-2A30-4FB4-823C-B7579BA01774}" presName="compNode" presStyleCnt="0"/>
      <dgm:spPr/>
    </dgm:pt>
    <dgm:pt modelId="{E4B825F9-172F-4222-A635-97E79FA94DA4}" type="pres">
      <dgm:prSet presAssocID="{711E1986-2A30-4FB4-823C-B7579BA01774}" presName="bgRect" presStyleLbl="bgShp" presStyleIdx="1" presStyleCnt="4"/>
      <dgm:spPr/>
    </dgm:pt>
    <dgm:pt modelId="{08C409F9-F040-4C8F-B4CB-8ABC62E8101A}" type="pres">
      <dgm:prSet presAssocID="{711E1986-2A30-4FB4-823C-B7579BA01774}" presName="iconRect" presStyleLbl="node1" presStyleIdx="1" presStyleCnt="4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BF1D31B1-72A7-4260-85C7-4DC7672F6F58}" type="pres">
      <dgm:prSet presAssocID="{711E1986-2A30-4FB4-823C-B7579BA01774}" presName="spaceRect" presStyleCnt="0"/>
      <dgm:spPr/>
    </dgm:pt>
    <dgm:pt modelId="{AB60BE66-76DF-4954-B5A4-BAA4BCABD864}" type="pres">
      <dgm:prSet presAssocID="{711E1986-2A30-4FB4-823C-B7579BA01774}" presName="parTx" presStyleLbl="revTx" presStyleIdx="1" presStyleCnt="4" custScaleX="68724" custLinFactNeighborX="-15919" custLinFactNeighborY="-1038">
        <dgm:presLayoutVars>
          <dgm:chMax val="0"/>
          <dgm:chPref val="0"/>
        </dgm:presLayoutVars>
      </dgm:prSet>
      <dgm:spPr/>
    </dgm:pt>
    <dgm:pt modelId="{9AFDF8FB-6626-4983-8E73-44EDEB234E98}" type="pres">
      <dgm:prSet presAssocID="{D72B91B1-6374-400C-AF71-F82FB55F6803}" presName="sibTrans" presStyleCnt="0"/>
      <dgm:spPr/>
    </dgm:pt>
    <dgm:pt modelId="{9326480C-61DC-491A-9EBC-140E0250348E}" type="pres">
      <dgm:prSet presAssocID="{3CEE5AF6-8C3C-4C0A-9B02-6CA4768D7470}" presName="compNode" presStyleCnt="0"/>
      <dgm:spPr/>
    </dgm:pt>
    <dgm:pt modelId="{7363FB3D-C1C8-4E42-A5AD-04782D111813}" type="pres">
      <dgm:prSet presAssocID="{3CEE5AF6-8C3C-4C0A-9B02-6CA4768D7470}" presName="bgRect" presStyleLbl="bgShp" presStyleIdx="2" presStyleCnt="4"/>
      <dgm:spPr/>
    </dgm:pt>
    <dgm:pt modelId="{38131F6E-1401-4B61-B2FC-52C5A8291599}" type="pres">
      <dgm:prSet presAssocID="{3CEE5AF6-8C3C-4C0A-9B02-6CA4768D7470}" presName="iconRect" presStyleLbl="node1" presStyleIdx="2" presStyleCnt="4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E834284-D26B-408E-917D-12F431974FB5}" type="pres">
      <dgm:prSet presAssocID="{3CEE5AF6-8C3C-4C0A-9B02-6CA4768D7470}" presName="spaceRect" presStyleCnt="0"/>
      <dgm:spPr/>
    </dgm:pt>
    <dgm:pt modelId="{6FA44F98-4B26-4B17-89AF-ABEFBCFD2CD8}" type="pres">
      <dgm:prSet presAssocID="{3CEE5AF6-8C3C-4C0A-9B02-6CA4768D7470}" presName="parTx" presStyleLbl="revTx" presStyleIdx="2" presStyleCnt="4" custScaleX="75538" custLinFactNeighborX="-11834" custLinFactNeighborY="-217">
        <dgm:presLayoutVars>
          <dgm:chMax val="0"/>
          <dgm:chPref val="0"/>
        </dgm:presLayoutVars>
      </dgm:prSet>
      <dgm:spPr/>
    </dgm:pt>
    <dgm:pt modelId="{D51627F6-2CC1-4F5F-A2D6-0E7481A51556}" type="pres">
      <dgm:prSet presAssocID="{A5102009-3726-4409-981C-893F0D3BE942}" presName="sibTrans" presStyleCnt="0"/>
      <dgm:spPr/>
    </dgm:pt>
    <dgm:pt modelId="{281B3A6C-B2AD-48B8-B2EA-E75E3FB53F5B}" type="pres">
      <dgm:prSet presAssocID="{7CB23620-D61F-48B4-B761-C94BA0636D6E}" presName="compNode" presStyleCnt="0"/>
      <dgm:spPr/>
    </dgm:pt>
    <dgm:pt modelId="{0C1A475A-AA2C-43FF-8792-2E2D3A6D9715}" type="pres">
      <dgm:prSet presAssocID="{7CB23620-D61F-48B4-B761-C94BA0636D6E}" presName="bgRect" presStyleLbl="bgShp" presStyleIdx="3" presStyleCnt="4"/>
      <dgm:spPr/>
    </dgm:pt>
    <dgm:pt modelId="{DA4AE606-C35B-41B3-BE92-A8E49D6C7654}" type="pres">
      <dgm:prSet presAssocID="{7CB23620-D61F-48B4-B761-C94BA0636D6E}" presName="iconRect" presStyleLbl="node1" presStyleIdx="3" presStyleCnt="4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9D303DF-604C-45FB-ABFB-3C4F7418EA0B}" type="pres">
      <dgm:prSet presAssocID="{7CB23620-D61F-48B4-B761-C94BA0636D6E}" presName="spaceRect" presStyleCnt="0"/>
      <dgm:spPr/>
    </dgm:pt>
    <dgm:pt modelId="{F7777C96-FAAA-4C63-B072-10E93D493B12}" type="pres">
      <dgm:prSet presAssocID="{7CB23620-D61F-48B4-B761-C94BA0636D6E}" presName="parTx" presStyleLbl="revTx" presStyleIdx="3" presStyleCnt="4" custScaleX="99437" custLinFactNeighborX="12679" custLinFactNeighborY="197">
        <dgm:presLayoutVars>
          <dgm:chMax val="0"/>
          <dgm:chPref val="0"/>
        </dgm:presLayoutVars>
      </dgm:prSet>
      <dgm:spPr/>
    </dgm:pt>
  </dgm:ptLst>
  <dgm:cxnLst>
    <dgm:cxn modelId="{D0E6DC03-85D7-4F7F-AC3F-5FF6462FA041}" srcId="{60A430C1-EA08-4161-8D2E-BEFCEF35622F}" destId="{01EC2D5B-4A79-4DED-B723-2F03FC197B14}" srcOrd="0" destOrd="0" parTransId="{BD0335D5-36FD-4731-BE65-F65EB1D6E5DA}" sibTransId="{CC440CFE-A58F-4E15-83C2-ABB8AB1FD2F0}"/>
    <dgm:cxn modelId="{07845015-9846-437C-8CE7-354B4C9AFA81}" type="presOf" srcId="{711E1986-2A30-4FB4-823C-B7579BA01774}" destId="{AB60BE66-76DF-4954-B5A4-BAA4BCABD864}" srcOrd="0" destOrd="0" presId="urn:microsoft.com/office/officeart/2018/2/layout/IconVerticalSolidList"/>
    <dgm:cxn modelId="{081B781D-AF5E-4782-B42E-CEB9B1D31F77}" srcId="{60A430C1-EA08-4161-8D2E-BEFCEF35622F}" destId="{711E1986-2A30-4FB4-823C-B7579BA01774}" srcOrd="1" destOrd="0" parTransId="{A3B49A69-31CB-4D62-A921-69E4C930D9AF}" sibTransId="{D72B91B1-6374-400C-AF71-F82FB55F6803}"/>
    <dgm:cxn modelId="{79A24230-BF53-41F0-8D69-E73AEB7A62FD}" type="presOf" srcId="{01EC2D5B-4A79-4DED-B723-2F03FC197B14}" destId="{36244978-E236-4B73-BD54-76D518ECCA75}" srcOrd="0" destOrd="0" presId="urn:microsoft.com/office/officeart/2018/2/layout/IconVerticalSolidList"/>
    <dgm:cxn modelId="{A5F0BA3B-5997-422C-8208-5956F1717489}" type="presOf" srcId="{60A430C1-EA08-4161-8D2E-BEFCEF35622F}" destId="{CD1FFF23-78D1-4E5A-9BF9-6B3739A33A44}" srcOrd="0" destOrd="0" presId="urn:microsoft.com/office/officeart/2018/2/layout/IconVerticalSolidList"/>
    <dgm:cxn modelId="{8085CE3E-2CA3-461D-A148-622FE4AC8F11}" type="presOf" srcId="{3CEE5AF6-8C3C-4C0A-9B02-6CA4768D7470}" destId="{6FA44F98-4B26-4B17-89AF-ABEFBCFD2CD8}" srcOrd="0" destOrd="0" presId="urn:microsoft.com/office/officeart/2018/2/layout/IconVerticalSolidList"/>
    <dgm:cxn modelId="{AD796469-47DD-4DDC-A153-60E3BFA26A04}" srcId="{60A430C1-EA08-4161-8D2E-BEFCEF35622F}" destId="{7CB23620-D61F-48B4-B761-C94BA0636D6E}" srcOrd="3" destOrd="0" parTransId="{81A9BBB1-DD9A-4C8B-970F-370EF5E981C6}" sibTransId="{9D65D2B4-BD0F-4791-9F93-4AD9496C2665}"/>
    <dgm:cxn modelId="{3B8D04A0-5865-4D96-ACB0-2C7F71FA97EC}" type="presOf" srcId="{7CB23620-D61F-48B4-B761-C94BA0636D6E}" destId="{F7777C96-FAAA-4C63-B072-10E93D493B12}" srcOrd="0" destOrd="0" presId="urn:microsoft.com/office/officeart/2018/2/layout/IconVerticalSolidList"/>
    <dgm:cxn modelId="{376735A0-C74F-42D6-8C12-3EF01D6BC68D}" srcId="{60A430C1-EA08-4161-8D2E-BEFCEF35622F}" destId="{3CEE5AF6-8C3C-4C0A-9B02-6CA4768D7470}" srcOrd="2" destOrd="0" parTransId="{E817ECD3-89A7-410D-B83D-BABB3189E384}" sibTransId="{A5102009-3726-4409-981C-893F0D3BE942}"/>
    <dgm:cxn modelId="{005FA1F4-CFE0-406F-80C2-5AFB4815DF1E}" type="presParOf" srcId="{CD1FFF23-78D1-4E5A-9BF9-6B3739A33A44}" destId="{1A09AA49-DB7E-4C6E-BEB0-300FC2671CDF}" srcOrd="0" destOrd="0" presId="urn:microsoft.com/office/officeart/2018/2/layout/IconVerticalSolidList"/>
    <dgm:cxn modelId="{D8F9556A-38E4-4DCA-8F8F-D50262168B0C}" type="presParOf" srcId="{1A09AA49-DB7E-4C6E-BEB0-300FC2671CDF}" destId="{745A128C-2E48-4708-A3D0-8EA46029BDD7}" srcOrd="0" destOrd="0" presId="urn:microsoft.com/office/officeart/2018/2/layout/IconVerticalSolidList"/>
    <dgm:cxn modelId="{A6E59200-508E-4D57-84DA-34784DFD49FA}" type="presParOf" srcId="{1A09AA49-DB7E-4C6E-BEB0-300FC2671CDF}" destId="{F4815BCE-44B9-4EFB-ACCB-EC574DC09098}" srcOrd="1" destOrd="0" presId="urn:microsoft.com/office/officeart/2018/2/layout/IconVerticalSolidList"/>
    <dgm:cxn modelId="{D0E27F5C-9D5F-452E-93D6-BBCA6F2EB0FC}" type="presParOf" srcId="{1A09AA49-DB7E-4C6E-BEB0-300FC2671CDF}" destId="{593FF7BD-52B6-4252-9DD1-66CC3B1BF9A7}" srcOrd="2" destOrd="0" presId="urn:microsoft.com/office/officeart/2018/2/layout/IconVerticalSolidList"/>
    <dgm:cxn modelId="{834B3672-6804-40B9-8CB2-D051BD16F060}" type="presParOf" srcId="{1A09AA49-DB7E-4C6E-BEB0-300FC2671CDF}" destId="{36244978-E236-4B73-BD54-76D518ECCA75}" srcOrd="3" destOrd="0" presId="urn:microsoft.com/office/officeart/2018/2/layout/IconVerticalSolidList"/>
    <dgm:cxn modelId="{702EC14B-ACF8-4069-A979-E62C10898CA1}" type="presParOf" srcId="{CD1FFF23-78D1-4E5A-9BF9-6B3739A33A44}" destId="{95B7A5B8-9C65-4D95-8FB9-B40ADFCEC24A}" srcOrd="1" destOrd="0" presId="urn:microsoft.com/office/officeart/2018/2/layout/IconVerticalSolidList"/>
    <dgm:cxn modelId="{9605F3E1-9F6B-4F2D-B4B2-D2DC4856F355}" type="presParOf" srcId="{CD1FFF23-78D1-4E5A-9BF9-6B3739A33A44}" destId="{C4D6C680-A3F6-4985-B188-D4B7EA94922A}" srcOrd="2" destOrd="0" presId="urn:microsoft.com/office/officeart/2018/2/layout/IconVerticalSolidList"/>
    <dgm:cxn modelId="{F7074E57-A1C5-4E23-A199-77FD043990CB}" type="presParOf" srcId="{C4D6C680-A3F6-4985-B188-D4B7EA94922A}" destId="{E4B825F9-172F-4222-A635-97E79FA94DA4}" srcOrd="0" destOrd="0" presId="urn:microsoft.com/office/officeart/2018/2/layout/IconVerticalSolidList"/>
    <dgm:cxn modelId="{6FC52346-0D40-4FFB-B075-12637DA3B3C3}" type="presParOf" srcId="{C4D6C680-A3F6-4985-B188-D4B7EA94922A}" destId="{08C409F9-F040-4C8F-B4CB-8ABC62E8101A}" srcOrd="1" destOrd="0" presId="urn:microsoft.com/office/officeart/2018/2/layout/IconVerticalSolidList"/>
    <dgm:cxn modelId="{A1B08EEB-1FF5-4CE7-A71C-320562DD51DA}" type="presParOf" srcId="{C4D6C680-A3F6-4985-B188-D4B7EA94922A}" destId="{BF1D31B1-72A7-4260-85C7-4DC7672F6F58}" srcOrd="2" destOrd="0" presId="urn:microsoft.com/office/officeart/2018/2/layout/IconVerticalSolidList"/>
    <dgm:cxn modelId="{995EAC8A-574D-4DA9-9BE3-A8626BFFD21F}" type="presParOf" srcId="{C4D6C680-A3F6-4985-B188-D4B7EA94922A}" destId="{AB60BE66-76DF-4954-B5A4-BAA4BCABD864}" srcOrd="3" destOrd="0" presId="urn:microsoft.com/office/officeart/2018/2/layout/IconVerticalSolidList"/>
    <dgm:cxn modelId="{3642B356-778F-408D-B88C-3C43BDE8AF90}" type="presParOf" srcId="{CD1FFF23-78D1-4E5A-9BF9-6B3739A33A44}" destId="{9AFDF8FB-6626-4983-8E73-44EDEB234E98}" srcOrd="3" destOrd="0" presId="urn:microsoft.com/office/officeart/2018/2/layout/IconVerticalSolidList"/>
    <dgm:cxn modelId="{69088395-FF71-4839-9A59-91D9D19A4D23}" type="presParOf" srcId="{CD1FFF23-78D1-4E5A-9BF9-6B3739A33A44}" destId="{9326480C-61DC-491A-9EBC-140E0250348E}" srcOrd="4" destOrd="0" presId="urn:microsoft.com/office/officeart/2018/2/layout/IconVerticalSolidList"/>
    <dgm:cxn modelId="{F572D1A9-73F4-46BF-B515-36B228460C75}" type="presParOf" srcId="{9326480C-61DC-491A-9EBC-140E0250348E}" destId="{7363FB3D-C1C8-4E42-A5AD-04782D111813}" srcOrd="0" destOrd="0" presId="urn:microsoft.com/office/officeart/2018/2/layout/IconVerticalSolidList"/>
    <dgm:cxn modelId="{8D2DCD85-A16C-4E35-81BD-FC8A23764FA6}" type="presParOf" srcId="{9326480C-61DC-491A-9EBC-140E0250348E}" destId="{38131F6E-1401-4B61-B2FC-52C5A8291599}" srcOrd="1" destOrd="0" presId="urn:microsoft.com/office/officeart/2018/2/layout/IconVerticalSolidList"/>
    <dgm:cxn modelId="{2924BE36-67E2-4B20-A273-9940357E276D}" type="presParOf" srcId="{9326480C-61DC-491A-9EBC-140E0250348E}" destId="{6E834284-D26B-408E-917D-12F431974FB5}" srcOrd="2" destOrd="0" presId="urn:microsoft.com/office/officeart/2018/2/layout/IconVerticalSolidList"/>
    <dgm:cxn modelId="{97D542F0-6F95-472D-A49B-3291EC0B2F44}" type="presParOf" srcId="{9326480C-61DC-491A-9EBC-140E0250348E}" destId="{6FA44F98-4B26-4B17-89AF-ABEFBCFD2CD8}" srcOrd="3" destOrd="0" presId="urn:microsoft.com/office/officeart/2018/2/layout/IconVerticalSolidList"/>
    <dgm:cxn modelId="{A1E87C5A-C2C0-49D8-B6C1-F03681878B5F}" type="presParOf" srcId="{CD1FFF23-78D1-4E5A-9BF9-6B3739A33A44}" destId="{D51627F6-2CC1-4F5F-A2D6-0E7481A51556}" srcOrd="5" destOrd="0" presId="urn:microsoft.com/office/officeart/2018/2/layout/IconVerticalSolidList"/>
    <dgm:cxn modelId="{64B47152-1052-4F72-A3FD-6C0F6A827F7C}" type="presParOf" srcId="{CD1FFF23-78D1-4E5A-9BF9-6B3739A33A44}" destId="{281B3A6C-B2AD-48B8-B2EA-E75E3FB53F5B}" srcOrd="6" destOrd="0" presId="urn:microsoft.com/office/officeart/2018/2/layout/IconVerticalSolidList"/>
    <dgm:cxn modelId="{C62B15BE-3CB0-4DCB-9ED3-4B4E528D5224}" type="presParOf" srcId="{281B3A6C-B2AD-48B8-B2EA-E75E3FB53F5B}" destId="{0C1A475A-AA2C-43FF-8792-2E2D3A6D9715}" srcOrd="0" destOrd="0" presId="urn:microsoft.com/office/officeart/2018/2/layout/IconVerticalSolidList"/>
    <dgm:cxn modelId="{78316CF8-C7D9-44F3-ABE9-EF930CDC18E2}" type="presParOf" srcId="{281B3A6C-B2AD-48B8-B2EA-E75E3FB53F5B}" destId="{DA4AE606-C35B-41B3-BE92-A8E49D6C7654}" srcOrd="1" destOrd="0" presId="urn:microsoft.com/office/officeart/2018/2/layout/IconVerticalSolidList"/>
    <dgm:cxn modelId="{6B8AFFA7-6221-422F-81AD-1FA74E64AD94}" type="presParOf" srcId="{281B3A6C-B2AD-48B8-B2EA-E75E3FB53F5B}" destId="{59D303DF-604C-45FB-ABFB-3C4F7418EA0B}" srcOrd="2" destOrd="0" presId="urn:microsoft.com/office/officeart/2018/2/layout/IconVerticalSolidList"/>
    <dgm:cxn modelId="{54E0B03F-79B3-4235-BF71-0E4BFB1F7B62}" type="presParOf" srcId="{281B3A6C-B2AD-48B8-B2EA-E75E3FB53F5B}" destId="{F7777C96-FAAA-4C63-B072-10E93D493B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A128C-2E48-4708-A3D0-8EA46029BDD7}">
      <dsp:nvSpPr>
        <dsp:cNvPr id="0" name=""/>
        <dsp:cNvSpPr/>
      </dsp:nvSpPr>
      <dsp:spPr>
        <a:xfrm>
          <a:off x="0" y="1648"/>
          <a:ext cx="7328148" cy="8353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15BCE-44B9-4EFB-ACCB-EC574DC09098}">
      <dsp:nvSpPr>
        <dsp:cNvPr id="0" name=""/>
        <dsp:cNvSpPr/>
      </dsp:nvSpPr>
      <dsp:spPr>
        <a:xfrm>
          <a:off x="252699" y="189606"/>
          <a:ext cx="459453" cy="4594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44978-E236-4B73-BD54-76D518ECCA75}">
      <dsp:nvSpPr>
        <dsp:cNvPr id="0" name=""/>
        <dsp:cNvSpPr/>
      </dsp:nvSpPr>
      <dsp:spPr>
        <a:xfrm>
          <a:off x="933353" y="2"/>
          <a:ext cx="4252209" cy="835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10" tIns="88410" rIns="88410" bIns="884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1. Město Třeboň</a:t>
          </a:r>
          <a:endParaRPr lang="en-US" sz="2200" kern="1200" dirty="0"/>
        </a:p>
      </dsp:txBody>
      <dsp:txXfrm>
        <a:off x="933353" y="2"/>
        <a:ext cx="4252209" cy="835369"/>
      </dsp:txXfrm>
    </dsp:sp>
    <dsp:sp modelId="{E4B825F9-172F-4222-A635-97E79FA94DA4}">
      <dsp:nvSpPr>
        <dsp:cNvPr id="0" name=""/>
        <dsp:cNvSpPr/>
      </dsp:nvSpPr>
      <dsp:spPr>
        <a:xfrm>
          <a:off x="0" y="1045859"/>
          <a:ext cx="7328148" cy="8353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409F9-F040-4C8F-B4CB-8ABC62E8101A}">
      <dsp:nvSpPr>
        <dsp:cNvPr id="0" name=""/>
        <dsp:cNvSpPr/>
      </dsp:nvSpPr>
      <dsp:spPr>
        <a:xfrm>
          <a:off x="252699" y="1233818"/>
          <a:ext cx="459453" cy="4594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BE66-76DF-4954-B5A4-BAA4BCABD864}">
      <dsp:nvSpPr>
        <dsp:cNvPr id="0" name=""/>
        <dsp:cNvSpPr/>
      </dsp:nvSpPr>
      <dsp:spPr>
        <a:xfrm>
          <a:off x="946970" y="1037188"/>
          <a:ext cx="4373111" cy="835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10" tIns="88410" rIns="88410" bIns="884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2. </a:t>
          </a:r>
          <a:r>
            <a:rPr lang="cs-CZ" sz="2200" b="1" kern="1200" dirty="0" err="1"/>
            <a:t>Dřevoprodej</a:t>
          </a:r>
          <a:r>
            <a:rPr lang="cs-CZ" sz="2200" b="1" kern="1200" dirty="0"/>
            <a:t> a.s., </a:t>
          </a:r>
          <a:r>
            <a:rPr lang="cs-CZ" sz="2200" b="1" kern="1200" dirty="0" err="1"/>
            <a:t>Dřevoobchod</a:t>
          </a:r>
          <a:r>
            <a:rPr lang="cs-CZ" sz="2200" b="1" kern="1200" dirty="0"/>
            <a:t>   </a:t>
          </a:r>
          <a:endParaRPr lang="en-US" sz="2200" kern="1200" dirty="0"/>
        </a:p>
      </dsp:txBody>
      <dsp:txXfrm>
        <a:off x="946970" y="1037188"/>
        <a:ext cx="4373111" cy="835369"/>
      </dsp:txXfrm>
    </dsp:sp>
    <dsp:sp modelId="{7363FB3D-C1C8-4E42-A5AD-04782D111813}">
      <dsp:nvSpPr>
        <dsp:cNvPr id="0" name=""/>
        <dsp:cNvSpPr/>
      </dsp:nvSpPr>
      <dsp:spPr>
        <a:xfrm>
          <a:off x="0" y="2090071"/>
          <a:ext cx="7328148" cy="8353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31F6E-1401-4B61-B2FC-52C5A8291599}">
      <dsp:nvSpPr>
        <dsp:cNvPr id="0" name=""/>
        <dsp:cNvSpPr/>
      </dsp:nvSpPr>
      <dsp:spPr>
        <a:xfrm>
          <a:off x="252699" y="2278029"/>
          <a:ext cx="459453" cy="4594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44F98-4B26-4B17-89AF-ABEFBCFD2CD8}">
      <dsp:nvSpPr>
        <dsp:cNvPr id="0" name=""/>
        <dsp:cNvSpPr/>
      </dsp:nvSpPr>
      <dsp:spPr>
        <a:xfrm>
          <a:off x="990113" y="2088258"/>
          <a:ext cx="4806706" cy="835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10" tIns="88410" rIns="88410" bIns="884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3. THU velkoobchod elektro s.r.o.  </a:t>
          </a:r>
          <a:endParaRPr lang="en-US" sz="2200" kern="1200" dirty="0"/>
        </a:p>
      </dsp:txBody>
      <dsp:txXfrm>
        <a:off x="990113" y="2088258"/>
        <a:ext cx="4806706" cy="835369"/>
      </dsp:txXfrm>
    </dsp:sp>
    <dsp:sp modelId="{0C1A475A-AA2C-43FF-8792-2E2D3A6D9715}">
      <dsp:nvSpPr>
        <dsp:cNvPr id="0" name=""/>
        <dsp:cNvSpPr/>
      </dsp:nvSpPr>
      <dsp:spPr>
        <a:xfrm>
          <a:off x="0" y="3134283"/>
          <a:ext cx="7328148" cy="8353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AE606-C35B-41B3-BE92-A8E49D6C7654}">
      <dsp:nvSpPr>
        <dsp:cNvPr id="0" name=""/>
        <dsp:cNvSpPr/>
      </dsp:nvSpPr>
      <dsp:spPr>
        <a:xfrm>
          <a:off x="252699" y="3322241"/>
          <a:ext cx="459453" cy="4594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77C96-FAAA-4C63-B072-10E93D493B12}">
      <dsp:nvSpPr>
        <dsp:cNvPr id="0" name=""/>
        <dsp:cNvSpPr/>
      </dsp:nvSpPr>
      <dsp:spPr>
        <a:xfrm>
          <a:off x="1000676" y="3135929"/>
          <a:ext cx="6327471" cy="835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10" tIns="88410" rIns="88410" bIns="884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4. THU Elektro </a:t>
          </a:r>
          <a:r>
            <a:rPr lang="cs-CZ" sz="2200" b="1" kern="1200" dirty="0" err="1"/>
            <a:t>Technische</a:t>
          </a:r>
          <a:r>
            <a:rPr lang="cs-CZ" sz="2200" b="1" kern="1200" dirty="0"/>
            <a:t> </a:t>
          </a:r>
          <a:r>
            <a:rPr lang="cs-CZ" sz="2200" b="1" kern="1200" dirty="0" err="1"/>
            <a:t>Handels</a:t>
          </a:r>
          <a:r>
            <a:rPr lang="cs-CZ" sz="2200" b="1" kern="1200" dirty="0"/>
            <a:t> Union </a:t>
          </a:r>
          <a:r>
            <a:rPr lang="cs-CZ" sz="2200" b="1" kern="1200" dirty="0" err="1"/>
            <a:t>GmbH</a:t>
          </a:r>
          <a:r>
            <a:rPr lang="cs-CZ" sz="2200" b="1" kern="1200" dirty="0"/>
            <a:t> </a:t>
          </a:r>
          <a:endParaRPr lang="en-US" sz="2200" kern="1200" dirty="0"/>
        </a:p>
      </dsp:txBody>
      <dsp:txXfrm>
        <a:off x="1000676" y="3135929"/>
        <a:ext cx="6327471" cy="83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91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4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04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58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63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4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9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32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ADAF15-74EA-497B-9BFB-5F806A8FC934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9563398F-695E-E3A1-80EE-134C16537B4F}"/>
              </a:ext>
            </a:extLst>
          </p:cNvPr>
          <p:cNvSpPr txBox="1">
            <a:spLocks/>
          </p:cNvSpPr>
          <p:nvPr/>
        </p:nvSpPr>
        <p:spPr>
          <a:xfrm>
            <a:off x="3013377" y="2509119"/>
            <a:ext cx="5729510" cy="1673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/>
              <a:t>OBHAJOBA PRAXE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C5021BF9-B6FD-7BF0-FDA9-9642AA73E80E}"/>
              </a:ext>
            </a:extLst>
          </p:cNvPr>
          <p:cNvSpPr txBox="1">
            <a:spLocks/>
          </p:cNvSpPr>
          <p:nvPr/>
        </p:nvSpPr>
        <p:spPr>
          <a:xfrm>
            <a:off x="4365585" y="3372901"/>
            <a:ext cx="3025095" cy="362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/>
              <a:t>Ústav podnikové strategie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15D657-F5D7-C500-4241-B1795B417881}"/>
              </a:ext>
            </a:extLst>
          </p:cNvPr>
          <p:cNvSpPr txBox="1"/>
          <p:nvPr/>
        </p:nvSpPr>
        <p:spPr>
          <a:xfrm>
            <a:off x="942839" y="4950428"/>
            <a:ext cx="3731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Gabriela Kolmanová, UČO: 29365</a:t>
            </a:r>
          </a:p>
          <a:p>
            <a:r>
              <a:rPr lang="cs-CZ" dirty="0"/>
              <a:t>České Budějovice, ZS 2023</a:t>
            </a:r>
          </a:p>
        </p:txBody>
      </p:sp>
      <p:pic>
        <p:nvPicPr>
          <p:cNvPr id="1030" name="Picture 6" descr="Vysoká škola technická a ekonomická v Českých Budějovicích - Česká vodíková  technologická platforma">
            <a:extLst>
              <a:ext uri="{FF2B5EF4-FFF2-40B4-BE49-F238E27FC236}">
                <a16:creationId xmlns:a16="http://schemas.microsoft.com/office/drawing/2014/main" id="{78EBA998-E8E5-82D6-2F43-1B3227372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t="17167" r="20573" b="28325"/>
          <a:stretch/>
        </p:blipFill>
        <p:spPr bwMode="auto">
          <a:xfrm>
            <a:off x="4458069" y="967665"/>
            <a:ext cx="3275861" cy="8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6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898880" y="1033340"/>
            <a:ext cx="33997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období: 1997–2001</a:t>
            </a:r>
            <a:endParaRPr lang="cs-CZ" sz="28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BC5996-0970-FBCA-BFBC-0B941AE2EE3D}"/>
              </a:ext>
            </a:extLst>
          </p:cNvPr>
          <p:cNvSpPr txBox="1"/>
          <p:nvPr/>
        </p:nvSpPr>
        <p:spPr>
          <a:xfrm>
            <a:off x="898880" y="2365219"/>
            <a:ext cx="47745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Účetnictví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Stejné jako u </a:t>
            </a:r>
            <a:r>
              <a:rPr lang="cs-CZ" dirty="0" err="1"/>
              <a:t>Dřevoprodej</a:t>
            </a:r>
            <a:r>
              <a:rPr lang="cs-CZ" dirty="0"/>
              <a:t> a </a:t>
            </a:r>
            <a:r>
              <a:rPr lang="cs-CZ" dirty="0" err="1"/>
              <a:t>Dřevoobchod</a:t>
            </a:r>
            <a:r>
              <a:rPr lang="cs-CZ" dirty="0"/>
              <a:t> +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Zahraniční faktury přijaté + vydané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Vedení pokladny, styk s bankou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Kompletní mzdové účetnictví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Jednání s daňovými poradci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Zpracování daňového přiznání PO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Zpracování účetní závěrky (výkaz zisků a ztrát, rozvaha, příloha, inventura – inventurní zpráva, zaúčtování inventurních rozdílů)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5960F0-911C-AD26-2F2B-33585E80C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61" y="426318"/>
            <a:ext cx="1458668" cy="137944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73DDA9C-ED95-EC00-97F3-0F1DB7E173FD}"/>
              </a:ext>
            </a:extLst>
          </p:cNvPr>
          <p:cNvSpPr txBox="1"/>
          <p:nvPr/>
        </p:nvSpPr>
        <p:spPr>
          <a:xfrm>
            <a:off x="6616208" y="2365219"/>
            <a:ext cx="47745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Finance podniku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Sledování cash-</a:t>
            </a:r>
            <a:r>
              <a:rPr lang="cs-CZ" dirty="0" err="1"/>
              <a:t>flow</a:t>
            </a:r>
            <a:r>
              <a:rPr lang="cs-CZ" dirty="0"/>
              <a:t> s ohledem na tok finančních zdrojů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Plán vyhodnocení možností zhodnocení volných finančních prostředků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Navrhování obnovovacích a rozvojových investic počítaných pomocí NPV s ohledem na rizikovost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Zhodnocení rizik</a:t>
            </a:r>
          </a:p>
        </p:txBody>
      </p:sp>
    </p:spTree>
    <p:extLst>
      <p:ext uri="{BB962C8B-B14F-4D97-AF65-F5344CB8AC3E}">
        <p14:creationId xmlns:p14="http://schemas.microsoft.com/office/powerpoint/2010/main" val="31398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94E3772-A406-636A-4EBC-E2715EA8625A}"/>
              </a:ext>
            </a:extLst>
          </p:cNvPr>
          <p:cNvSpPr txBox="1"/>
          <p:nvPr/>
        </p:nvSpPr>
        <p:spPr>
          <a:xfrm>
            <a:off x="898880" y="2619598"/>
            <a:ext cx="477457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Personální management</a:t>
            </a:r>
          </a:p>
          <a:p>
            <a:endParaRPr lang="cs-CZ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Výběru, zapracování a adaptace nových zaměstnanců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Plánování, zajištění školení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Sledování personálních, marketingových, investičních a provozních nákladů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E6CA4E-5DAF-FCA4-7495-22A2FA50D3E6}"/>
              </a:ext>
            </a:extLst>
          </p:cNvPr>
          <p:cNvSpPr txBox="1"/>
          <p:nvPr/>
        </p:nvSpPr>
        <p:spPr>
          <a:xfrm>
            <a:off x="6096000" y="2619598"/>
            <a:ext cx="45683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Podniková strategie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Podílení se na stanovování podnikové strategie a její realizace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Podílení se na tvorbě organizační struktury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C041820B-F237-5BD8-00AB-15B8D4E4A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61" y="426318"/>
            <a:ext cx="1458668" cy="1379443"/>
          </a:xfrm>
          <a:prstGeom prst="rect">
            <a:avLst/>
          </a:prstGeom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281E4324-CC0F-17E8-5B47-1715AFF37888}"/>
              </a:ext>
            </a:extLst>
          </p:cNvPr>
          <p:cNvSpPr txBox="1"/>
          <p:nvPr/>
        </p:nvSpPr>
        <p:spPr>
          <a:xfrm>
            <a:off x="898880" y="1033340"/>
            <a:ext cx="33997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období: 1997–2001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2017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190AB07-3231-5003-4BA7-5621525A14D1}"/>
              </a:ext>
            </a:extLst>
          </p:cNvPr>
          <p:cNvSpPr txBox="1"/>
          <p:nvPr/>
        </p:nvSpPr>
        <p:spPr>
          <a:xfrm>
            <a:off x="898880" y="2248678"/>
            <a:ext cx="477457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Marketing</a:t>
            </a:r>
          </a:p>
          <a:p>
            <a:endParaRPr lang="cs-CZ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Příprava marketingového plánu a způsobů komunikačního mixu,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Sledování trendů v odvětví a poptávkách po zboží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Přizpůsobování produktového portfolia na základě marketingového mixu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Vytváření speciálních akcí na podporu prodeje zboží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Reagování na potřeby zákazníků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BFBB695B-BFA1-9BA9-0870-2A77EDD868C2}"/>
              </a:ext>
            </a:extLst>
          </p:cNvPr>
          <p:cNvSpPr txBox="1"/>
          <p:nvPr/>
        </p:nvSpPr>
        <p:spPr>
          <a:xfrm>
            <a:off x="898880" y="1033340"/>
            <a:ext cx="33997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období: 1997–2001</a:t>
            </a:r>
            <a:endParaRPr lang="cs-CZ" sz="2800" b="1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AF42ACD8-7B8D-B9BF-A23F-03642E85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61" y="426318"/>
            <a:ext cx="1458668" cy="13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2BC21D-D07A-2579-3B95-14700E56561E}"/>
              </a:ext>
            </a:extLst>
          </p:cNvPr>
          <p:cNvSpPr txBox="1"/>
          <p:nvPr/>
        </p:nvSpPr>
        <p:spPr>
          <a:xfrm>
            <a:off x="1117154" y="1039874"/>
            <a:ext cx="62079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800" b="1" dirty="0">
              <a:solidFill>
                <a:srgbClr val="002060"/>
              </a:solidFill>
            </a:endParaRPr>
          </a:p>
          <a:p>
            <a:r>
              <a:rPr lang="cs-CZ" sz="2800" b="1" dirty="0">
                <a:solidFill>
                  <a:srgbClr val="002060"/>
                </a:solidFill>
              </a:rPr>
              <a:t>3. THU-</a:t>
            </a:r>
            <a:r>
              <a:rPr lang="cs-CZ" sz="2800" b="1" dirty="0" err="1">
                <a:solidFill>
                  <a:srgbClr val="002060"/>
                </a:solidFill>
              </a:rPr>
              <a:t>Elektrogrosshandel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GmbH</a:t>
            </a:r>
            <a:r>
              <a:rPr lang="cs-CZ" sz="2800" b="1" dirty="0">
                <a:solidFill>
                  <a:srgbClr val="002060"/>
                </a:solidFill>
              </a:rPr>
              <a:t>, Pasov</a:t>
            </a:r>
          </a:p>
          <a:p>
            <a:r>
              <a:rPr lang="cs-CZ" sz="2800" b="1" dirty="0">
                <a:solidFill>
                  <a:srgbClr val="002060"/>
                </a:solidFill>
              </a:rPr>
              <a:t> </a:t>
            </a:r>
            <a:endParaRPr lang="cs-CZ" sz="24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ABA4AD-E962-789F-5599-D4995D4AEE72}"/>
              </a:ext>
            </a:extLst>
          </p:cNvPr>
          <p:cNvSpPr txBox="1"/>
          <p:nvPr/>
        </p:nvSpPr>
        <p:spPr>
          <a:xfrm>
            <a:off x="1117154" y="2784611"/>
            <a:ext cx="6869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Pobočka velkoobchodní společnosti se sídlem v </a:t>
            </a:r>
            <a:r>
              <a:rPr lang="cs-CZ" dirty="0" err="1"/>
              <a:t>Mühldorfu</a:t>
            </a:r>
            <a:r>
              <a:rPr lang="cs-CZ" dirty="0"/>
              <a:t>, Německo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Člen skupiny </a:t>
            </a:r>
            <a:r>
              <a:rPr lang="cs-CZ" dirty="0" err="1"/>
              <a:t>Rexel</a:t>
            </a:r>
            <a:r>
              <a:rPr lang="cs-CZ" dirty="0"/>
              <a:t> Germany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Nákup a prodej elektroinstalačního materiálu, malých a velkých elektrospotřebičů, spotřební elektroniky a příslušenství, svítidel, sdělovací techniky, osvětlovací techniky a svítidel, technických zařízení budov</a:t>
            </a:r>
          </a:p>
        </p:txBody>
      </p:sp>
    </p:spTree>
    <p:extLst>
      <p:ext uri="{BB962C8B-B14F-4D97-AF65-F5344CB8AC3E}">
        <p14:creationId xmlns:p14="http://schemas.microsoft.com/office/powerpoint/2010/main" val="93490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931464" y="1272600"/>
            <a:ext cx="34425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období:</a:t>
            </a:r>
            <a:r>
              <a:rPr lang="cs-CZ" dirty="0">
                <a:ea typeface="Calibri" panose="020F0502020204030204" pitchFamily="34" charset="0"/>
              </a:rPr>
              <a:t> letní prázdniny 1990, 1991</a:t>
            </a:r>
            <a:endParaRPr lang="cs-CZ" sz="28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90AB07-3231-5003-4BA7-5621525A14D1}"/>
              </a:ext>
            </a:extLst>
          </p:cNvPr>
          <p:cNvSpPr txBox="1"/>
          <p:nvPr/>
        </p:nvSpPr>
        <p:spPr>
          <a:xfrm>
            <a:off x="931464" y="2400977"/>
            <a:ext cx="4896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1990 - obchodní referent, prodejce – seznámení s prostředím prodejního skladu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Obsluha zákazníků, příprava zboží formou kompletace dle objednávky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Reakce na potřeby zákazníků, zpětná vazba dodavatelům a výrobcům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33CDA4-B37D-7755-E632-1EBA9431E678}"/>
              </a:ext>
            </a:extLst>
          </p:cNvPr>
          <p:cNvSpPr txBox="1"/>
          <p:nvPr/>
        </p:nvSpPr>
        <p:spPr>
          <a:xfrm>
            <a:off x="6364172" y="2400977"/>
            <a:ext cx="4896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1991 - asistentka sekretářky ředitele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Možnost nahlížení do interních dokumentů týkajících se přijímání a výběru nových zaměstnanců;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Zakládání dokumentů (faktur, objednávek, smluv)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Spolupráce se všemi odděleními společnosti – vzájemné předávání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53670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4FE25E3-9A45-A90D-A7DF-2B309D4E3E50}"/>
              </a:ext>
            </a:extLst>
          </p:cNvPr>
          <p:cNvSpPr txBox="1"/>
          <p:nvPr/>
        </p:nvSpPr>
        <p:spPr>
          <a:xfrm>
            <a:off x="1454727" y="1426350"/>
            <a:ext cx="2837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Zhodnocení praxe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076876F-D5DF-6132-27FB-E8C619382F80}"/>
              </a:ext>
            </a:extLst>
          </p:cNvPr>
          <p:cNvSpPr txBox="1"/>
          <p:nvPr/>
        </p:nvSpPr>
        <p:spPr>
          <a:xfrm>
            <a:off x="1454727" y="2505670"/>
            <a:ext cx="7859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Poznání podnikatelského prostředí z pohledu marketingu, podnikové strategie, </a:t>
            </a:r>
          </a:p>
          <a:p>
            <a:r>
              <a:rPr lang="cs-CZ" dirty="0"/>
              <a:t>      personálního managementu, financí podniku, účetnictví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Poznání problematiky a rozdílů podnikatelského i rozpočtového účetnictví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9A566-C07C-5CFF-91C5-124D987F1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24" y="4240061"/>
            <a:ext cx="239271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C9A8A0-64F8-6AD4-EB6F-C5166FEE6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28" y="3985100"/>
            <a:ext cx="1059711" cy="14332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95FEF4-B67B-63CE-79BD-2FF714591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429" y="4123276"/>
            <a:ext cx="1223343" cy="115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210DA37-4822-07CF-B684-85D9AEA30534}"/>
              </a:ext>
            </a:extLst>
          </p:cNvPr>
          <p:cNvSpPr txBox="1"/>
          <p:nvPr/>
        </p:nvSpPr>
        <p:spPr>
          <a:xfrm>
            <a:off x="1381807" y="2965740"/>
            <a:ext cx="6738973" cy="926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b="1" dirty="0" err="1">
                <a:latin typeface="+mj-lt"/>
                <a:ea typeface="+mj-ea"/>
                <a:cs typeface="+mj-cs"/>
              </a:rPr>
              <a:t>Děkuji</a:t>
            </a:r>
            <a:r>
              <a:rPr lang="en-US" sz="6000" b="1" dirty="0">
                <a:latin typeface="+mj-lt"/>
                <a:ea typeface="+mj-ea"/>
                <a:cs typeface="+mj-cs"/>
              </a:rPr>
              <a:t> za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pozornost</a:t>
            </a:r>
            <a:endParaRPr lang="en-US" sz="6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976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39CCB89-F920-FEAE-B2F1-26076268542D}"/>
              </a:ext>
            </a:extLst>
          </p:cNvPr>
          <p:cNvSpPr txBox="1"/>
          <p:nvPr/>
        </p:nvSpPr>
        <p:spPr>
          <a:xfrm>
            <a:off x="820769" y="1036037"/>
            <a:ext cx="528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Představení míst vykonávání praxe </a:t>
            </a:r>
          </a:p>
        </p:txBody>
      </p:sp>
      <p:graphicFrame>
        <p:nvGraphicFramePr>
          <p:cNvPr id="1030" name="TextovéPole 4">
            <a:extLst>
              <a:ext uri="{FF2B5EF4-FFF2-40B4-BE49-F238E27FC236}">
                <a16:creationId xmlns:a16="http://schemas.microsoft.com/office/drawing/2014/main" id="{145A3C7C-4C69-43F0-47AD-D08AC69A5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880501"/>
              </p:ext>
            </p:extLst>
          </p:nvPr>
        </p:nvGraphicFramePr>
        <p:xfrm>
          <a:off x="874558" y="1850662"/>
          <a:ext cx="7328148" cy="397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9F7D06EE-5E73-FADC-CD3B-40BD4A38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32"/>
          <a:stretch/>
        </p:blipFill>
        <p:spPr bwMode="auto">
          <a:xfrm>
            <a:off x="1121781" y="2014959"/>
            <a:ext cx="493069" cy="5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4CF281-4D72-DEA7-21B8-5D24B4DA2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781" y="2981062"/>
            <a:ext cx="493069" cy="6668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6BF04EF-73CD-27A9-FAE7-4EC813442F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729" y="4023166"/>
            <a:ext cx="705174" cy="666874"/>
          </a:xfrm>
          <a:prstGeom prst="rect">
            <a:avLst/>
          </a:prstGeom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863C9768-E2C9-1120-E380-2BDE928BD1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729" y="5065271"/>
            <a:ext cx="705174" cy="6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2BC21D-D07A-2579-3B95-14700E56561E}"/>
              </a:ext>
            </a:extLst>
          </p:cNvPr>
          <p:cNvSpPr txBox="1"/>
          <p:nvPr/>
        </p:nvSpPr>
        <p:spPr>
          <a:xfrm>
            <a:off x="971156" y="598475"/>
            <a:ext cx="26168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800" b="1" dirty="0">
              <a:solidFill>
                <a:srgbClr val="002060"/>
              </a:solidFill>
            </a:endParaRPr>
          </a:p>
          <a:p>
            <a:r>
              <a:rPr lang="cs-CZ" sz="2800" b="1" dirty="0">
                <a:solidFill>
                  <a:srgbClr val="002060"/>
                </a:solidFill>
              </a:rPr>
              <a:t>1. Město Třeboň</a:t>
            </a:r>
          </a:p>
          <a:p>
            <a:endParaRPr lang="cs-CZ" sz="2800" b="1" dirty="0">
              <a:latin typeface="+mj-lt"/>
            </a:endParaRPr>
          </a:p>
          <a:p>
            <a:r>
              <a:rPr lang="cs-CZ" sz="2400" b="1" dirty="0">
                <a:latin typeface="+mj-lt"/>
              </a:rPr>
              <a:t> </a:t>
            </a:r>
          </a:p>
          <a:p>
            <a:endParaRPr lang="cs-CZ" sz="2400" b="1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7F0DDB-2194-A397-9864-9C6384AF91E9}"/>
              </a:ext>
            </a:extLst>
          </p:cNvPr>
          <p:cNvSpPr txBox="1"/>
          <p:nvPr/>
        </p:nvSpPr>
        <p:spPr>
          <a:xfrm>
            <a:off x="7314898" y="1876280"/>
            <a:ext cx="3905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postavení právnické osoby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právních vztazích vystupuje svým jménem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má vlastní majetek, finanční zdroje,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samostatná působnost - samostatně spravuje své záležitosti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přenesená působnost (státní správa) - v rozsahu stanoveném zvláštními zákony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Městský úřad Třeboň - pověřený obecní úřad a zároveň úřad obce s rozšířenou působností   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87864CC-2000-B283-B5FC-DEA568742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31" y="3911950"/>
            <a:ext cx="3433190" cy="193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ABA4AD-E962-789F-5599-D4995D4AEE72}"/>
              </a:ext>
            </a:extLst>
          </p:cNvPr>
          <p:cNvSpPr txBox="1"/>
          <p:nvPr/>
        </p:nvSpPr>
        <p:spPr>
          <a:xfrm>
            <a:off x="964370" y="1880625"/>
            <a:ext cx="5206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územně samosprávná jednotka s právní subjektivitou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vznik: nabytím účinnosti zákona ČNR č. 367/1990 Sb., o obcích, ke dni 24. 11. 1990, s účinností od </a:t>
            </a:r>
          </a:p>
          <a:p>
            <a:r>
              <a:rPr lang="cs-CZ" dirty="0"/>
              <a:t>     12. 11. 2000 nahrazen zákonem č. 128/2000 Sb., </a:t>
            </a:r>
          </a:p>
          <a:p>
            <a:r>
              <a:rPr lang="cs-CZ" dirty="0"/>
              <a:t>     o obcích.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ACE8BDF-891E-56A8-87B5-1C5E9CCF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47" y="462353"/>
            <a:ext cx="2036994" cy="7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1063229" y="1248413"/>
            <a:ext cx="339971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dirty="0"/>
              <a:t>Období: 2003 - dosud</a:t>
            </a:r>
          </a:p>
          <a:p>
            <a:endParaRPr lang="cs-CZ" sz="2800" b="1" dirty="0"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4792FE-C876-8C8F-CD0B-0E5A7886DC22}"/>
              </a:ext>
            </a:extLst>
          </p:cNvPr>
          <p:cNvSpPr txBox="1"/>
          <p:nvPr/>
        </p:nvSpPr>
        <p:spPr>
          <a:xfrm>
            <a:off x="1063229" y="2751062"/>
            <a:ext cx="44604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Účetnictví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Úč. doklady - přijetí, zaúčtování, likvidace - skartační řízení </a:t>
            </a:r>
            <a:r>
              <a:rPr lang="cs-CZ" dirty="0">
                <a:ea typeface="Calibri" panose="020F0502020204030204" pitchFamily="34" charset="0"/>
              </a:rPr>
              <a:t>(faktury přijaté, </a:t>
            </a:r>
            <a:r>
              <a:rPr lang="cs-CZ" sz="1800" dirty="0">
                <a:effectLst/>
                <a:ea typeface="Calibri" panose="020F0502020204030204" pitchFamily="34" charset="0"/>
              </a:rPr>
              <a:t>evidence a          odepisování DHM, DNM; bank. výpisy)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ea typeface="Calibri" panose="020F0502020204030204" pitchFamily="34" charset="0"/>
              </a:rPr>
              <a:t>odílení se na zpracování úč. závěrky (výkaz zisků a ztrát, rozvaha, příloha, inventura – inventurní zpráva,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zaúčt</a:t>
            </a:r>
            <a:r>
              <a:rPr lang="cs-CZ" sz="1800" dirty="0">
                <a:effectLst/>
                <a:ea typeface="Calibri" panose="020F0502020204030204" pitchFamily="34" charset="0"/>
              </a:rPr>
              <a:t>. </a:t>
            </a:r>
            <a:r>
              <a:rPr lang="cs-CZ" dirty="0" err="1">
                <a:ea typeface="Calibri" panose="020F0502020204030204" pitchFamily="34" charset="0"/>
              </a:rPr>
              <a:t>i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nvent</a:t>
            </a:r>
            <a:r>
              <a:rPr lang="cs-CZ" sz="1800" dirty="0">
                <a:effectLst/>
                <a:ea typeface="Calibri" panose="020F0502020204030204" pitchFamily="34" charset="0"/>
              </a:rPr>
              <a:t>. rozdílů)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S</a:t>
            </a:r>
            <a:r>
              <a:rPr lang="cs-CZ" sz="1800" dirty="0">
                <a:effectLst/>
                <a:ea typeface="Calibri" panose="020F0502020204030204" pitchFamily="34" charset="0"/>
              </a:rPr>
              <a:t>ledování změn v zákonech, vyhláškách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Z</a:t>
            </a:r>
            <a:r>
              <a:rPr lang="cs-CZ" sz="1800" dirty="0">
                <a:effectLst/>
                <a:ea typeface="Calibri" panose="020F0502020204030204" pitchFamily="34" charset="0"/>
              </a:rPr>
              <a:t>pracování statistických výkazů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DE96C0-FE58-15EF-421C-BA22AE78ACED}"/>
              </a:ext>
            </a:extLst>
          </p:cNvPr>
          <p:cNvSpPr txBox="1"/>
          <p:nvPr/>
        </p:nvSpPr>
        <p:spPr>
          <a:xfrm>
            <a:off x="6888383" y="2030424"/>
            <a:ext cx="4154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Finance podniku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Podílení se na přípravě rozpočtu  následujícího roku + střednědobého, sledování a kontrola dodržení rozpočtu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Propočet splátek úvěru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2EEA84-F29E-E54A-78A9-67158531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47" y="462353"/>
            <a:ext cx="2036994" cy="7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3CBC873-F4E3-F773-2378-1FD73993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7" y="3988152"/>
            <a:ext cx="3433190" cy="193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923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1223834" y="1283855"/>
            <a:ext cx="33997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dirty="0"/>
              <a:t>Období: 2003 - dosud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4792FE-C876-8C8F-CD0B-0E5A7886DC22}"/>
              </a:ext>
            </a:extLst>
          </p:cNvPr>
          <p:cNvSpPr txBox="1"/>
          <p:nvPr/>
        </p:nvSpPr>
        <p:spPr>
          <a:xfrm>
            <a:off x="1223834" y="2523818"/>
            <a:ext cx="541876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Personální management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Spolupráce při procesu výběru, zapracování </a:t>
            </a:r>
          </a:p>
          <a:p>
            <a:r>
              <a:rPr lang="cs-CZ" dirty="0">
                <a:ea typeface="Calibri" panose="020F0502020204030204" pitchFamily="34" charset="0"/>
              </a:rPr>
              <a:t>      a adaptace nových zaměstnanců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Spolupráce při plánování, zajištění a organizaci školení – výběr vhodného a přínosného školení, témat potřebných pro další vzdělávání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3CBC873-F4E3-F773-2378-1FD73993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40" y="3033460"/>
            <a:ext cx="3433190" cy="193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29B7F1EC-2E1B-4F14-A342-15871E36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47" y="462353"/>
            <a:ext cx="2036994" cy="7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3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2BC21D-D07A-2579-3B95-14700E56561E}"/>
              </a:ext>
            </a:extLst>
          </p:cNvPr>
          <p:cNvSpPr txBox="1"/>
          <p:nvPr/>
        </p:nvSpPr>
        <p:spPr>
          <a:xfrm>
            <a:off x="1243369" y="860580"/>
            <a:ext cx="35184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rgbClr val="002060"/>
              </a:solidFill>
            </a:endParaRPr>
          </a:p>
          <a:p>
            <a:pPr>
              <a:tabLst>
                <a:tab pos="360000" algn="l"/>
              </a:tabLst>
            </a:pPr>
            <a:r>
              <a:rPr lang="cs-CZ" sz="2800" b="1" dirty="0">
                <a:solidFill>
                  <a:srgbClr val="002060"/>
                </a:solidFill>
              </a:rPr>
              <a:t>2. </a:t>
            </a:r>
            <a:r>
              <a:rPr lang="cs-CZ" sz="2800" b="1" dirty="0" err="1">
                <a:solidFill>
                  <a:srgbClr val="002060"/>
                </a:solidFill>
              </a:rPr>
              <a:t>Dřevoprodej</a:t>
            </a:r>
            <a:r>
              <a:rPr lang="cs-CZ" sz="2800" b="1" dirty="0">
                <a:solidFill>
                  <a:srgbClr val="002060"/>
                </a:solidFill>
              </a:rPr>
              <a:t> a.s. a 	</a:t>
            </a:r>
            <a:r>
              <a:rPr lang="cs-CZ" sz="2800" b="1" dirty="0" err="1">
                <a:solidFill>
                  <a:srgbClr val="002060"/>
                </a:solidFill>
              </a:rPr>
              <a:t>Dřevoobchod</a:t>
            </a:r>
            <a:r>
              <a:rPr lang="cs-CZ" sz="2800" b="1" dirty="0">
                <a:solidFill>
                  <a:srgbClr val="002060"/>
                </a:solidFill>
              </a:rPr>
              <a:t> s.r.o.</a:t>
            </a:r>
          </a:p>
          <a:p>
            <a:endParaRPr lang="cs-CZ" sz="2800" b="1" dirty="0">
              <a:latin typeface="+mj-lt"/>
            </a:endParaRPr>
          </a:p>
          <a:p>
            <a:endParaRPr lang="cs-CZ" sz="24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ABA4AD-E962-789F-5599-D4995D4AEE72}"/>
              </a:ext>
            </a:extLst>
          </p:cNvPr>
          <p:cNvSpPr txBox="1"/>
          <p:nvPr/>
        </p:nvSpPr>
        <p:spPr>
          <a:xfrm>
            <a:off x="1243369" y="2992560"/>
            <a:ext cx="5263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ea typeface="Calibri" panose="020F0502020204030204" pitchFamily="34" charset="0"/>
              </a:rPr>
              <a:t>Velkoobchodní společnosti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Sídlo České Budějovice</a:t>
            </a:r>
            <a:endParaRPr lang="cs-CZ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ea typeface="Calibri" panose="020F0502020204030204" pitchFamily="34" charset="0"/>
              </a:rPr>
              <a:t>Nákup a prodej p</a:t>
            </a:r>
            <a:r>
              <a:rPr lang="cs-CZ" sz="1800" dirty="0">
                <a:effectLst/>
                <a:ea typeface="Calibri" panose="020F0502020204030204" pitchFamily="34" charset="0"/>
              </a:rPr>
              <a:t>lošného materiálu LTD, MFP, OSB, kuchyňských desek, ABS hran, HDF, palubek, lišt, prahů, nábytkového kování, vnitřních dveří.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1002B21-15E4-F6F0-AD17-6A3E08F3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245" y="1544985"/>
            <a:ext cx="2140601" cy="2895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22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5523D15D-EC7B-9F75-617A-D83A8376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939" y="587437"/>
            <a:ext cx="1372758" cy="185664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998883" y="1264546"/>
            <a:ext cx="33997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období: 1997–2001</a:t>
            </a:r>
            <a:endParaRPr lang="cs-CZ" sz="28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BC5996-0970-FBCA-BFBC-0B941AE2EE3D}"/>
              </a:ext>
            </a:extLst>
          </p:cNvPr>
          <p:cNvSpPr txBox="1"/>
          <p:nvPr/>
        </p:nvSpPr>
        <p:spPr>
          <a:xfrm>
            <a:off x="6275483" y="2663441"/>
            <a:ext cx="47745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Účetnictví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Kompletní vedení účetního oddělení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Podílení se na zpracování účetní závěrky (výkaz zisků a ztrát, rozvaha, příloha, inventura – inventurní zpráva, zaúčtování inventurních rozdílů)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Zpracování přiznání k DPH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Sledování změn v zákonech, vyhláškách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4E3772-A406-636A-4EBC-E2715EA8625A}"/>
              </a:ext>
            </a:extLst>
          </p:cNvPr>
          <p:cNvSpPr txBox="1"/>
          <p:nvPr/>
        </p:nvSpPr>
        <p:spPr>
          <a:xfrm>
            <a:off x="998883" y="2663441"/>
            <a:ext cx="477457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Personální management</a:t>
            </a:r>
          </a:p>
          <a:p>
            <a:endParaRPr lang="cs-CZ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Spolupráce při procesu výběru, zapracování </a:t>
            </a:r>
          </a:p>
          <a:p>
            <a:r>
              <a:rPr lang="cs-CZ" dirty="0"/>
              <a:t>      a adaptace nových zaměstnanců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Spolupráce při plánování, zajištění a organizaci školení – výběr vhodného a přínosného školení, témat potřebných pro další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59127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94E3772-A406-636A-4EBC-E2715EA8625A}"/>
              </a:ext>
            </a:extLst>
          </p:cNvPr>
          <p:cNvSpPr txBox="1"/>
          <p:nvPr/>
        </p:nvSpPr>
        <p:spPr>
          <a:xfrm>
            <a:off x="1334276" y="2557861"/>
            <a:ext cx="54117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Marketing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Komunikace s odběrateli, obchodními partnery, stanovování prodejní ceny s ohledem na konkurenční postavení podniku a jeho vnitřní zdroje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Sledování trendů v odvětví a poptávkách po zboží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Přizpůsobování produktového portfolia na základě marketingového mixu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Vytváření speciálních akcí na podporu prodeje zboží</a:t>
            </a:r>
          </a:p>
        </p:txBody>
      </p:sp>
      <p:sp>
        <p:nvSpPr>
          <p:cNvPr id="2" name="TextovéPole 2">
            <a:extLst>
              <a:ext uri="{FF2B5EF4-FFF2-40B4-BE49-F238E27FC236}">
                <a16:creationId xmlns:a16="http://schemas.microsoft.com/office/drawing/2014/main" id="{BB722C94-DA9A-EF64-5417-BBCC2998AD51}"/>
              </a:ext>
            </a:extLst>
          </p:cNvPr>
          <p:cNvSpPr txBox="1"/>
          <p:nvPr/>
        </p:nvSpPr>
        <p:spPr>
          <a:xfrm>
            <a:off x="998883" y="1264546"/>
            <a:ext cx="33997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Náplň a průběh praxe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období: 1997–2001</a:t>
            </a:r>
            <a:endParaRPr lang="cs-CZ" sz="2800" b="1" dirty="0"/>
          </a:p>
        </p:txBody>
      </p:sp>
      <p:pic>
        <p:nvPicPr>
          <p:cNvPr id="8" name="Obrázek 6">
            <a:extLst>
              <a:ext uri="{FF2B5EF4-FFF2-40B4-BE49-F238E27FC236}">
                <a16:creationId xmlns:a16="http://schemas.microsoft.com/office/drawing/2014/main" id="{0B949082-FD02-D279-BF36-2F239A05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939" y="587437"/>
            <a:ext cx="1372758" cy="18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A2BC21D-D07A-2579-3B95-14700E56561E}"/>
              </a:ext>
            </a:extLst>
          </p:cNvPr>
          <p:cNvSpPr txBox="1"/>
          <p:nvPr/>
        </p:nvSpPr>
        <p:spPr>
          <a:xfrm>
            <a:off x="1074121" y="557755"/>
            <a:ext cx="513583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800" b="1" dirty="0">
              <a:solidFill>
                <a:srgbClr val="002060"/>
              </a:solidFill>
            </a:endParaRPr>
          </a:p>
          <a:p>
            <a:endParaRPr lang="cs-CZ" sz="2800" b="1" dirty="0">
              <a:solidFill>
                <a:srgbClr val="002060"/>
              </a:solidFill>
            </a:endParaRPr>
          </a:p>
          <a:p>
            <a:r>
              <a:rPr lang="cs-CZ" sz="2800" b="1" dirty="0">
                <a:solidFill>
                  <a:srgbClr val="002060"/>
                </a:solidFill>
              </a:rPr>
              <a:t>3. THU Velkoobchod Elektro s.r.o.</a:t>
            </a:r>
          </a:p>
          <a:p>
            <a:endParaRPr lang="cs-CZ" sz="2800" b="1" dirty="0">
              <a:latin typeface="+mj-lt"/>
            </a:endParaRPr>
          </a:p>
          <a:p>
            <a:endParaRPr lang="cs-CZ" sz="24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ABA4AD-E962-789F-5599-D4995D4AEE72}"/>
              </a:ext>
            </a:extLst>
          </p:cNvPr>
          <p:cNvSpPr txBox="1"/>
          <p:nvPr/>
        </p:nvSpPr>
        <p:spPr>
          <a:xfrm>
            <a:off x="1074121" y="2742969"/>
            <a:ext cx="9747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Velkoobchodní společnost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Vznik 1993 jako pobočka německé </a:t>
            </a:r>
          </a:p>
          <a:p>
            <a:r>
              <a:rPr lang="cs-CZ" dirty="0"/>
              <a:t>      THU Elektro </a:t>
            </a:r>
            <a:r>
              <a:rPr lang="cs-CZ" dirty="0" err="1"/>
              <a:t>Technische</a:t>
            </a:r>
            <a:r>
              <a:rPr lang="cs-CZ" dirty="0"/>
              <a:t> </a:t>
            </a:r>
            <a:r>
              <a:rPr lang="cs-CZ" dirty="0" err="1"/>
              <a:t>Handels</a:t>
            </a:r>
            <a:r>
              <a:rPr lang="cs-CZ" dirty="0"/>
              <a:t> Union </a:t>
            </a:r>
            <a:r>
              <a:rPr lang="cs-CZ" dirty="0" err="1"/>
              <a:t>GmbH</a:t>
            </a:r>
            <a:r>
              <a:rPr lang="cs-CZ" dirty="0"/>
              <a:t> se sídlem v </a:t>
            </a:r>
            <a:r>
              <a:rPr lang="cs-CZ" dirty="0" err="1"/>
              <a:t>Mühldorfu</a:t>
            </a:r>
            <a:r>
              <a:rPr lang="cs-CZ" dirty="0"/>
              <a:t> (člen skupiny </a:t>
            </a:r>
            <a:r>
              <a:rPr lang="cs-CZ" dirty="0" err="1"/>
              <a:t>Rexel</a:t>
            </a:r>
            <a:r>
              <a:rPr lang="cs-CZ" dirty="0"/>
              <a:t> Germany).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Nákup a prodej elektroinstalačního materiálu, malých a velkých elektrospotřebičů, spotřební elektroniky a příslušenství, svítidel, sdělovací techniky, osvětlovací techniky a svítidel, technických zařízení budov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CF065967-97E7-B3CA-E66F-54DD4641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61" y="426318"/>
            <a:ext cx="1458668" cy="13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099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BE3C3F"/>
      </a:accent1>
      <a:accent2>
        <a:srgbClr val="983033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1518</TotalTime>
  <Words>871</Words>
  <Application>Microsoft Office PowerPoint</Application>
  <PresentationFormat>Širokoúhlá obrazovka</PresentationFormat>
  <Paragraphs>132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PRAXE</dc:title>
  <dc:creator>Gabriela Kolmanová</dc:creator>
  <cp:lastModifiedBy>Gabriela Kolmanová</cp:lastModifiedBy>
  <cp:revision>93</cp:revision>
  <dcterms:created xsi:type="dcterms:W3CDTF">2023-12-05T20:50:16Z</dcterms:created>
  <dcterms:modified xsi:type="dcterms:W3CDTF">2023-12-10T19:31:41Z</dcterms:modified>
</cp:coreProperties>
</file>