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AB6A42E-4C74-3453-35CF-045EF8570B9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B74550-5248-2E6F-E2F5-C12AF167BAC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0EE5EB9C-A37E-43CE-A018-09B13E851461}" type="datetime1">
              <a:rPr lang="cs-CZ"/>
              <a:pPr lvl="0"/>
              <a:t>6. 12. 2023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3B521E3-0F5D-AB4D-9AF7-0743355D1E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CC8CBDE3-780D-41A8-D7F5-6B33F35719F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B42DE6-8753-FF15-9F11-B06F0919A2D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143777-EA75-FD1A-77CE-3669B3B76C7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403BADB-151A-4116-95F0-7CCA2DE291E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46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A4AB83B-74CA-CD1C-E738-5749B40CA2CF}"/>
              </a:ext>
            </a:extLst>
          </p:cNvPr>
          <p:cNvSpPr/>
          <p:nvPr/>
        </p:nvSpPr>
        <p:spPr>
          <a:xfrm>
            <a:off x="0" y="761996"/>
            <a:ext cx="9141622" cy="5333996"/>
          </a:xfrm>
          <a:prstGeom prst="rect">
            <a:avLst/>
          </a:prstGeom>
          <a:solidFill>
            <a:srgbClr val="A9A57C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3CE46107-2968-CEF2-E7DF-7297807BFDCD}"/>
              </a:ext>
            </a:extLst>
          </p:cNvPr>
          <p:cNvSpPr/>
          <p:nvPr/>
        </p:nvSpPr>
        <p:spPr>
          <a:xfrm>
            <a:off x="9270260" y="761996"/>
            <a:ext cx="2925321" cy="5333996"/>
          </a:xfrm>
          <a:prstGeom prst="rect">
            <a:avLst/>
          </a:prstGeom>
          <a:solidFill>
            <a:srgbClr val="C8C8C8">
              <a:alpha val="50000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5E2545C-5BC6-B02F-731C-E03A4FEBE04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/>
          <a:lstStyle>
            <a:lvl1pPr>
              <a:defRPr sz="5900" spc="-1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FA61BFB-1466-284F-AB22-B13DC04E7C1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00014" y="4670243"/>
            <a:ext cx="7315200" cy="914400"/>
          </a:xfrm>
        </p:spPr>
        <p:txBody>
          <a:bodyPr anchor="t"/>
          <a:lstStyle>
            <a:lvl1pPr marL="0" indent="0">
              <a:buNone/>
              <a:defRPr sz="2200">
                <a:solidFill>
                  <a:srgbClr val="EEEDE5"/>
                </a:solidFill>
              </a:defRPr>
            </a:lvl1pPr>
          </a:lstStyle>
          <a:p>
            <a:pPr lvl="0"/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64DD81C-68A9-9DFD-B227-B2D81697CD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20B7D0-B5F4-495F-8367-7F9854706631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3FCB074-2D9A-6705-D381-66A60B702B0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023CDB-3045-1314-A073-8994BC3D4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E3FAF4-EA7D-4C77-AC96-28832489A0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0397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16DC2-F212-F2C3-196D-54EB2BBC4E6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54EB7-D6B0-7065-A530-5435CC53FD1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354E3EA6-EC3A-C944-7E6A-D43790DA82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C5ADA9-255F-4139-8838-ADBCC5ABE12D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4CB6B644-7296-C4A5-B826-25B37B6870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5099F9EA-FF46-E0FF-A496-3778CFA89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123E3C-3EEA-43BD-934B-EECE1FE9185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0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2A310-61CE-D2F2-4451-370F7BA5D00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381003" y="990596"/>
            <a:ext cx="2819396" cy="495300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805A4-5ADC-6FD7-1D51-D0FA9A78874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515BC20C-60BA-B18C-392A-867682A9CEA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F5E8C3-C665-4E46-BB0A-E01F95E1A139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833BFCF8-854A-3F04-2C66-9FC9C2BB57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6480D79B-C3A2-5E43-31B2-6957459DCE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AAA21A-0E5F-4D03-8E58-75AB41A548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6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B15BB-9762-E0D7-DFF1-CB4124836AD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3804-EB4E-267B-55B8-C7F09827D77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A481A-93DF-1AC2-A88E-3EB7E95131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D2882D-C448-4704-A74A-B177D64A4D94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43304-ED36-3265-BB27-B4F5835A47A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0056F-0C5C-5ACA-5663-1CD572B013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031095-ECF1-4CFF-8944-2CD02EB1DE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1385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5CD6-5CEA-B62F-DAD4-162A79C166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/>
          <a:lstStyle>
            <a:lvl1pPr>
              <a:defRPr sz="5900" spc="-100">
                <a:solidFill>
                  <a:srgbClr val="4D4635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9F223-2A9A-0E8E-5F27-CBB1082EC42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86200" y="4672583"/>
            <a:ext cx="7315200" cy="914400"/>
          </a:xfrm>
        </p:spPr>
        <p:txBody>
          <a:bodyPr anchor="t"/>
          <a:lstStyle>
            <a:lvl1pPr marL="0" indent="0">
              <a:buNone/>
              <a:defRPr sz="2200">
                <a:solidFill>
                  <a:srgbClr val="675E47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5BB2E-4448-0B46-7DE9-03352FD7D09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521A93-7E21-4E57-929D-7D32EFA4CC1C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AD673-3091-F36D-DB93-AA1CA0CC7D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2EAE0-C4F0-B270-F595-185F0EE58C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C56A48-03F2-415A-8C32-3D60704954C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9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ACEC1-7FBD-7D63-2770-5F149742C09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BDCE3-5DAB-D628-B45C-B1FA4C39F82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4915B-F691-F84A-8229-2A0C54C996A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16295B2B-F4A5-9735-5C43-B6FF562E074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1A14DB-8261-453C-9BDF-17DBAF600B66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BD04A916-706B-96CC-FEB9-BE2CA69026C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360EBAF6-4371-1975-8604-BE945D7B0A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D254C1-3A9B-45B0-9F64-6C190052D61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3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>
            <a:extLst>
              <a:ext uri="{FF2B5EF4-FFF2-40B4-BE49-F238E27FC236}">
                <a16:creationId xmlns:a16="http://schemas.microsoft.com/office/drawing/2014/main" id="{67EA93F9-255A-A1B4-7CD2-E4459B5CF12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56196-9E28-AADC-DD5B-06A4FD0876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67912" y="1023588"/>
            <a:ext cx="3474720" cy="80771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b="1">
                <a:solidFill>
                  <a:srgbClr val="897D5D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3203E-217E-126B-47B6-F929DFFCDD2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3867912" y="1930938"/>
            <a:ext cx="3474720" cy="40233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00CD73-214E-C4CE-EBDE-6A225658A98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7818467" y="1023588"/>
            <a:ext cx="3474720" cy="81316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b="1">
                <a:solidFill>
                  <a:srgbClr val="897D5D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C14658-E986-F5D7-F53B-039337F1F66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7818467" y="1930938"/>
            <a:ext cx="3474720" cy="40233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699E459E-A102-F8E8-BFBC-EB634B14201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18C335-B7B1-43CF-AF7E-457CFABBAA85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7133920A-07DC-569E-7EEF-9550D44A44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86381037-42CD-8AC7-3648-F4445CBC99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6C788A-DD24-4A75-A627-231C67F6ED6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1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>
            <a:extLst>
              <a:ext uri="{FF2B5EF4-FFF2-40B4-BE49-F238E27FC236}">
                <a16:creationId xmlns:a16="http://schemas.microsoft.com/office/drawing/2014/main" id="{78A7D149-A1FF-A612-2F34-A978C204007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604CD162-8A37-77EE-F33C-630BDBE34C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F9FE66-2209-4645-A5AD-239993A58636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726FC074-56F6-F2F6-BEF8-174452C8A0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8423A433-17D2-01DE-9AAE-0169C1F2BA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0E7A21-22BF-4D49-8E2F-23D25F620B4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2683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E83EB10E-3B35-50F1-9433-004A96C093C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E35D731-8E2E-487B-82DC-2C33A41309C2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594D5CA8-3295-B419-E7C8-8722448A9C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67FD75F1-EC69-1F2E-C59B-F3A8A6FA62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E38D91-D056-4AE5-8FCC-6B90FEFEFE3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8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F7D2-6FD2-6CE8-3619-014685A9127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85CA5-D9A9-5561-2167-B2D762A11AF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CF423-9651-2A40-B79C-62EE85217E7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56032" y="3494178"/>
            <a:ext cx="2834640" cy="2321990"/>
          </a:xfr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367BAD61-F79E-4817-CC33-BB4E94BEC28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82DADB-895B-4A63-B768-465EB3332DF0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ACCBF36B-0F12-0005-FCD2-7DA2C68CDD6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D2E8AEC0-D909-DCF2-0CF9-627EEF8694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CB6F49-ED2F-4DE4-9CF7-948CF23F40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77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FA69-9594-568B-9738-77E589E615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267FC5-1915-30BA-5CD3-96EA1AF5E0E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570640" y="767419"/>
            <a:ext cx="8115226" cy="5330952"/>
          </a:xfrm>
          <a:solidFill>
            <a:srgbClr val="BFBFBF"/>
          </a:solidFill>
        </p:spPr>
        <p:txBody>
          <a:bodyPr anchor="t"/>
          <a:lstStyle>
            <a:lvl1pPr marL="0" indent="0"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B93330-8EE5-56DB-E705-F2B5229F2BD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56032" y="3493008"/>
            <a:ext cx="2834640" cy="2322576"/>
          </a:xfr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9E073BF-D7B2-57B6-649F-C48D41CB10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AB995C-B56F-4140-8157-50AE50E2D6D6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72F37A91-02C6-1A1C-67A4-DFDD889ECF9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499097" y="6356351"/>
            <a:ext cx="591151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3C9B539A-09BD-FFA0-DF95-4A07E6B767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82644F-778D-494F-9977-180025F485A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5D028F7E-95B9-6BEA-A2B9-A51B6A679AAE}"/>
              </a:ext>
            </a:extLst>
          </p:cNvPr>
          <p:cNvSpPr/>
          <p:nvPr/>
        </p:nvSpPr>
        <p:spPr>
          <a:xfrm>
            <a:off x="0" y="758952"/>
            <a:ext cx="3443593" cy="5330952"/>
          </a:xfrm>
          <a:prstGeom prst="rect">
            <a:avLst/>
          </a:prstGeom>
          <a:solidFill>
            <a:srgbClr val="A9A57C"/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0ADF751E-389C-1C47-1C89-22D9B81B0E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923" y="1123834"/>
            <a:ext cx="2947486" cy="46011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Rectangle 37">
            <a:extLst>
              <a:ext uri="{FF2B5EF4-FFF2-40B4-BE49-F238E27FC236}">
                <a16:creationId xmlns:a16="http://schemas.microsoft.com/office/drawing/2014/main" id="{5EC6EC1C-28DE-80CF-7A06-0DF52D43EADA}"/>
              </a:ext>
            </a:extLst>
          </p:cNvPr>
          <p:cNvSpPr/>
          <p:nvPr/>
        </p:nvSpPr>
        <p:spPr>
          <a:xfrm>
            <a:off x="11815867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 cap="flat"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21DDD9D-E66B-30AD-7DA1-ECC3916F6E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69265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D3C6850-5B14-D831-123C-85C3E502A82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262469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A89D7F"/>
                </a:solidFill>
                <a:uFillTx/>
                <a:latin typeface="Corbel"/>
              </a:defRPr>
            </a:lvl1pPr>
          </a:lstStyle>
          <a:p>
            <a:pPr lvl="0"/>
            <a:fld id="{F32C7A40-E9AC-43FF-8C8D-CCC388291171}" type="datetime1">
              <a:rPr lang="en-US"/>
              <a:pPr lvl="0"/>
              <a:t>12/6/2023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DA1D06E-F873-8179-7F59-4F0F56E51A5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869265" y="6356351"/>
            <a:ext cx="591151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100" b="0" i="0" u="none" strike="noStrike" kern="1200" cap="none" spc="0" baseline="0">
                <a:solidFill>
                  <a:srgbClr val="A89D7F"/>
                </a:solidFill>
                <a:uFillTx/>
                <a:latin typeface="Corbel"/>
              </a:defRPr>
            </a:lvl1pPr>
          </a:lstStyle>
          <a:p>
            <a:pPr lvl="0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42D694E-4F79-9B45-1430-9EB275BA98A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634133" y="6356351"/>
            <a:ext cx="153092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1" i="0" u="none" strike="noStrike" kern="1200" cap="none" spc="0" baseline="0">
                <a:solidFill>
                  <a:srgbClr val="A9A57C"/>
                </a:solidFill>
                <a:uFillTx/>
                <a:latin typeface="Corbel"/>
              </a:defRPr>
            </a:lvl1pPr>
          </a:lstStyle>
          <a:p>
            <a:pPr lvl="0"/>
            <a:fld id="{EC002D90-C423-4F51-93A1-8FA465AF6BC3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3600" b="0" i="0" u="none" strike="noStrike" kern="1200" cap="none" spc="-60" baseline="0">
          <a:solidFill>
            <a:srgbClr val="FFFFFF"/>
          </a:solidFill>
          <a:uFillTx/>
          <a:latin typeface="Corbel"/>
        </a:defRPr>
      </a:lvl1pPr>
    </p:titleStyle>
    <p:bodyStyle>
      <a:lvl1pPr marL="182880" marR="0" lvl="0" indent="-182880" algn="l" defTabSz="914400" rtl="0" fontAlgn="auto" hangingPunct="1">
        <a:lnSpc>
          <a:spcPct val="90000"/>
        </a:lnSpc>
        <a:spcBef>
          <a:spcPts val="1200"/>
        </a:spcBef>
        <a:spcAft>
          <a:spcPts val="0"/>
        </a:spcAft>
        <a:buClr>
          <a:srgbClr val="A9A57C"/>
        </a:buClr>
        <a:buSzPct val="100000"/>
        <a:buFont typeface="Wingdings 2" pitchFamily="18"/>
        <a:buChar char=""/>
        <a:tabLst/>
        <a:defRPr lang="cs-CZ" sz="2000" b="0" i="0" u="none" strike="noStrike" kern="1200" cap="none" spc="0" baseline="0">
          <a:solidFill>
            <a:srgbClr val="6F664C"/>
          </a:solidFill>
          <a:uFillTx/>
          <a:latin typeface="Corbel"/>
        </a:defRPr>
      </a:lvl1pPr>
      <a:lvl2pPr marL="685800" marR="0" lvl="1" indent="-182880" algn="l" defTabSz="914400" rtl="0" fontAlgn="auto" hangingPunct="1">
        <a:lnSpc>
          <a:spcPct val="90000"/>
        </a:lnSpc>
        <a:spcBef>
          <a:spcPts val="250"/>
        </a:spcBef>
        <a:spcAft>
          <a:spcPts val="250"/>
        </a:spcAft>
        <a:buClr>
          <a:srgbClr val="A9A57C"/>
        </a:buClr>
        <a:buSzPct val="100000"/>
        <a:buFont typeface="Wingdings 2" pitchFamily="18"/>
        <a:buChar char=""/>
        <a:tabLst/>
        <a:defRPr lang="cs-CZ" sz="1800" b="0" i="0" u="none" strike="noStrike" kern="1200" cap="none" spc="0" baseline="0">
          <a:solidFill>
            <a:srgbClr val="6F664C"/>
          </a:solidFill>
          <a:uFillTx/>
          <a:latin typeface="Corbel"/>
        </a:defRPr>
      </a:lvl2pPr>
      <a:lvl3pPr marL="1143000" marR="0" lvl="2" indent="-182880" algn="l" defTabSz="914400" rtl="0" fontAlgn="auto" hangingPunct="1">
        <a:lnSpc>
          <a:spcPct val="90000"/>
        </a:lnSpc>
        <a:spcBef>
          <a:spcPts val="250"/>
        </a:spcBef>
        <a:spcAft>
          <a:spcPts val="250"/>
        </a:spcAft>
        <a:buClr>
          <a:srgbClr val="A9A57C"/>
        </a:buClr>
        <a:buSzPct val="100000"/>
        <a:buFont typeface="Wingdings 2" pitchFamily="18"/>
        <a:buChar char=""/>
        <a:tabLst/>
        <a:defRPr lang="cs-CZ" sz="1600" b="0" i="0" u="none" strike="noStrike" kern="1200" cap="none" spc="0" baseline="0">
          <a:solidFill>
            <a:srgbClr val="6F664C"/>
          </a:solidFill>
          <a:uFillTx/>
          <a:latin typeface="Corbel"/>
        </a:defRPr>
      </a:lvl3pPr>
      <a:lvl4pPr marL="1600200" marR="0" lvl="3" indent="-182880" algn="l" defTabSz="914400" rtl="0" fontAlgn="auto" hangingPunct="1">
        <a:lnSpc>
          <a:spcPct val="90000"/>
        </a:lnSpc>
        <a:spcBef>
          <a:spcPts val="250"/>
        </a:spcBef>
        <a:spcAft>
          <a:spcPts val="250"/>
        </a:spcAft>
        <a:buClr>
          <a:srgbClr val="A9A57C"/>
        </a:buClr>
        <a:buSzPct val="100000"/>
        <a:buFont typeface="Wingdings 2" pitchFamily="18"/>
        <a:buChar char=""/>
        <a:tabLst/>
        <a:defRPr lang="cs-CZ" sz="1400" b="0" i="0" u="none" strike="noStrike" kern="1200" cap="none" spc="0" baseline="0">
          <a:solidFill>
            <a:srgbClr val="6F664C"/>
          </a:solidFill>
          <a:uFillTx/>
          <a:latin typeface="Corbel"/>
        </a:defRPr>
      </a:lvl4pPr>
      <a:lvl5pPr marL="2057400" marR="0" lvl="4" indent="-182880" algn="l" defTabSz="914400" rtl="0" fontAlgn="auto" hangingPunct="1">
        <a:lnSpc>
          <a:spcPct val="90000"/>
        </a:lnSpc>
        <a:spcBef>
          <a:spcPts val="250"/>
        </a:spcBef>
        <a:spcAft>
          <a:spcPts val="250"/>
        </a:spcAft>
        <a:buClr>
          <a:srgbClr val="A9A57C"/>
        </a:buClr>
        <a:buSzPct val="100000"/>
        <a:buFont typeface="Wingdings 2" pitchFamily="18"/>
        <a:buChar char=""/>
        <a:tabLst/>
        <a:defRPr lang="cs-CZ" sz="1400" b="0" i="0" u="none" strike="noStrike" kern="1200" cap="none" spc="0" baseline="0">
          <a:solidFill>
            <a:srgbClr val="6F664C"/>
          </a:solidFill>
          <a:uFillTx/>
          <a:latin typeface="Corbe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E1832-1318-D26E-B6FC-CCE6D227A6E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069848" y="1298448"/>
            <a:ext cx="7315200" cy="3693316"/>
          </a:xfrm>
        </p:spPr>
        <p:txBody>
          <a:bodyPr anchor="t" anchorCtr="1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cs-CZ" sz="4800" b="1" dirty="0"/>
              <a:t>Obhajoba praxe</a:t>
            </a:r>
            <a:br>
              <a:rPr lang="cs-CZ" sz="6000" b="1" dirty="0"/>
            </a:br>
            <a:br>
              <a:rPr lang="cs-CZ" sz="6000" b="1" dirty="0"/>
            </a:br>
            <a:r>
              <a:rPr lang="cs-CZ" sz="2200" b="1" dirty="0"/>
              <a:t>Vysoká škola technická a ekonomická v  Českých Budějovicích</a:t>
            </a:r>
            <a:br>
              <a:rPr lang="cs-CZ" sz="2200" b="1" dirty="0"/>
            </a:br>
            <a:r>
              <a:rPr lang="cs-CZ" sz="2200" b="1" dirty="0"/>
              <a:t>Ústav podnikové strategie</a:t>
            </a:r>
            <a:br>
              <a:rPr lang="cs-CZ" sz="5300" b="1" dirty="0"/>
            </a:br>
            <a:br>
              <a:rPr lang="cs-CZ" sz="5300" b="1" dirty="0"/>
            </a:br>
            <a:endParaRPr lang="cs-CZ" sz="29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099929-3A03-C110-9771-4F237B6FA0D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1600" b="1"/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cs-CZ" sz="1600" b="1"/>
              <a:t>Autor: Kateřina Vincíková, učo 29685</a:t>
            </a:r>
          </a:p>
          <a:p>
            <a:pPr lvl="0">
              <a:lnSpc>
                <a:spcPct val="70000"/>
              </a:lnSpc>
            </a:pPr>
            <a:r>
              <a:rPr lang="cs-CZ" sz="1600" b="1"/>
              <a:t>České Budějovice, prosinec 2023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endParaRPr lang="cs-CZ" sz="1700"/>
          </a:p>
          <a:p>
            <a:pPr lvl="0">
              <a:lnSpc>
                <a:spcPct val="70000"/>
              </a:lnSpc>
            </a:pPr>
            <a:endParaRPr lang="cs-CZ" sz="1700"/>
          </a:p>
          <a:p>
            <a:pPr lvl="0">
              <a:lnSpc>
                <a:spcPct val="70000"/>
              </a:lnSpc>
            </a:pPr>
            <a:endParaRPr lang="cs-CZ"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D0051D-5729-34E5-5F5A-621D8BE1CAA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 b="1"/>
              <a:t>Představení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F33D9-C22F-9A53-2C5F-6F87035901F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359999" lvl="2" indent="-285750">
              <a:lnSpc>
                <a:spcPct val="140000"/>
              </a:lnSpc>
              <a:buFont typeface="Wingdings" pitchFamily="2"/>
              <a:buChar char="§"/>
            </a:pPr>
            <a:r>
              <a:rPr lang="cs-CZ" sz="2000" b="1"/>
              <a:t>Jméno: Josef Vincík</a:t>
            </a:r>
          </a:p>
          <a:p>
            <a:pPr marL="359999" lvl="2" indent="-285750">
              <a:lnSpc>
                <a:spcPct val="140000"/>
              </a:lnSpc>
              <a:buFont typeface="Wingdings" pitchFamily="2"/>
              <a:buChar char="§"/>
            </a:pPr>
            <a:r>
              <a:rPr lang="cs-CZ" sz="2000" b="1"/>
              <a:t>IČO: </a:t>
            </a:r>
            <a:r>
              <a:rPr lang="cs-CZ" sz="2000"/>
              <a:t>09452974</a:t>
            </a:r>
          </a:p>
          <a:p>
            <a:pPr marL="359999" lvl="2" indent="-285750">
              <a:lnSpc>
                <a:spcPct val="140000"/>
              </a:lnSpc>
              <a:buFont typeface="Wingdings" pitchFamily="2"/>
              <a:buChar char="§"/>
            </a:pPr>
            <a:r>
              <a:rPr lang="cs-CZ" sz="2000" b="1"/>
              <a:t>Datum vzniku: </a:t>
            </a:r>
            <a:r>
              <a:rPr lang="cs-CZ" sz="2000"/>
              <a:t>26. 8. 2020</a:t>
            </a:r>
          </a:p>
          <a:p>
            <a:pPr marL="359999" lvl="2" indent="-285750">
              <a:lnSpc>
                <a:spcPct val="140000"/>
              </a:lnSpc>
              <a:buFont typeface="Wingdings" pitchFamily="2"/>
              <a:buChar char="§"/>
            </a:pPr>
            <a:r>
              <a:rPr lang="cs-CZ" sz="2000" b="1"/>
              <a:t>Adresa sídla: </a:t>
            </a:r>
            <a:r>
              <a:rPr lang="cs-CZ" sz="2000"/>
              <a:t>Pištín, Češnovice 62, PSČ 37341</a:t>
            </a:r>
            <a:endParaRPr lang="cs-CZ" sz="2000" b="1"/>
          </a:p>
          <a:p>
            <a:pPr marL="359999" lvl="2" indent="-285750">
              <a:lnSpc>
                <a:spcPct val="140000"/>
              </a:lnSpc>
              <a:buFont typeface="Wingdings" pitchFamily="2"/>
              <a:buChar char="§"/>
            </a:pPr>
            <a:r>
              <a:rPr lang="cs-CZ" sz="2000" b="1"/>
              <a:t>Právní forma: </a:t>
            </a:r>
            <a:r>
              <a:rPr lang="cs-CZ" sz="2000"/>
              <a:t>Fyzická osoba podnikající dle živnostenského zákona</a:t>
            </a:r>
          </a:p>
          <a:p>
            <a:pPr marL="359999" lvl="2" indent="-285750">
              <a:lnSpc>
                <a:spcPct val="140000"/>
              </a:lnSpc>
              <a:buFont typeface="Wingdings" pitchFamily="2"/>
              <a:buChar char="§"/>
            </a:pPr>
            <a:r>
              <a:rPr lang="cs-CZ" sz="2000" b="1"/>
              <a:t>Hlavní zaměření:</a:t>
            </a:r>
            <a:r>
              <a:rPr lang="cs-CZ" sz="2000"/>
              <a:t> Velkoobchod a maloobchod se spotřebiči pro domácnost</a:t>
            </a:r>
          </a:p>
          <a:p>
            <a:pPr marL="359999" lvl="2" indent="-285750">
              <a:lnSpc>
                <a:spcPct val="80000"/>
              </a:lnSpc>
              <a:buFont typeface="Wingdings" pitchFamily="2"/>
              <a:buChar char="§"/>
            </a:pPr>
            <a:endParaRPr lang="cs-CZ" sz="200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D07249A-7DD5-80C3-DC79-529B667209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971" y="1123834"/>
            <a:ext cx="1605750" cy="1204313"/>
          </a:xfrm>
          <a:prstGeom prst="rect">
            <a:avLst/>
          </a:prstGeom>
          <a:effectLst>
            <a:softEdge rad="2794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9506C-DE5C-B490-F9BD-3D28352ED4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410" y="1123953"/>
            <a:ext cx="2947989" cy="4600575"/>
          </a:xfrm>
        </p:spPr>
        <p:txBody>
          <a:bodyPr/>
          <a:lstStyle/>
          <a:p>
            <a:pPr lvl="0"/>
            <a:r>
              <a:rPr lang="cs-CZ" sz="4000" b="1"/>
              <a:t>Showroom Písek</a:t>
            </a:r>
          </a:p>
        </p:txBody>
      </p:sp>
      <p:pic>
        <p:nvPicPr>
          <p:cNvPr id="3" name="Zástupný obsah 7">
            <a:extLst>
              <a:ext uri="{FF2B5EF4-FFF2-40B4-BE49-F238E27FC236}">
                <a16:creationId xmlns:a16="http://schemas.microsoft.com/office/drawing/2014/main" id="{81784BEC-6E65-078F-93EE-74ABC7110C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9483" y="894475"/>
            <a:ext cx="6041038" cy="506904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A0A65-F9F0-8508-4B78-2AB3B4BECB5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 b="1"/>
              <a:t>Náplň </a:t>
            </a:r>
            <a:br>
              <a:rPr lang="cs-CZ" sz="4000" b="1"/>
            </a:br>
            <a:r>
              <a:rPr lang="cs-CZ" sz="4000" b="1"/>
              <a:t>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2A36E6-F42B-3566-F422-BF7C1838FD1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lvl="0" indent="0" algn="just">
              <a:lnSpc>
                <a:spcPct val="100000"/>
              </a:lnSpc>
              <a:spcAft>
                <a:spcPts val="1000"/>
              </a:spcAft>
              <a:buNone/>
              <a:tabLst>
                <a:tab pos="581658" algn="l"/>
                <a:tab pos="1163317" algn="l"/>
                <a:tab pos="1744976" algn="l"/>
                <a:tab pos="2326635" algn="l"/>
                <a:tab pos="2908304" algn="l"/>
                <a:tab pos="3489963" algn="l"/>
                <a:tab pos="4071622" algn="l"/>
                <a:tab pos="4653281" algn="l"/>
                <a:tab pos="5234940" algn="l"/>
                <a:tab pos="5816598" algn="l"/>
                <a:tab pos="6398257" algn="l"/>
                <a:tab pos="6979916" algn="l"/>
                <a:tab pos="7561575" algn="l"/>
                <a:tab pos="8143244" algn="l"/>
                <a:tab pos="8724903" algn="l"/>
                <a:tab pos="9306562" algn="l"/>
              </a:tabLst>
            </a:pPr>
            <a:r>
              <a:rPr lang="cs-CZ" sz="2800" b="1">
                <a:latin typeface="Corbel" pitchFamily="34"/>
                <a:cs typeface="Calibri" pitchFamily="34"/>
              </a:rPr>
              <a:t>	</a:t>
            </a:r>
            <a:r>
              <a:rPr lang="cs-CZ" sz="2400" b="1">
                <a:effectLst>
                  <a:outerShdw dist="38096" dir="2700000">
                    <a:srgbClr val="000000"/>
                  </a:outerShdw>
                </a:effectLst>
                <a:latin typeface="Corbel" pitchFamily="34"/>
                <a:cs typeface="Calibri" pitchFamily="34"/>
              </a:rPr>
              <a:t>Marketing</a:t>
            </a:r>
          </a:p>
          <a:p>
            <a:pPr marL="342900" lvl="0" indent="-342900">
              <a:lnSpc>
                <a:spcPct val="100000"/>
              </a:lnSpc>
              <a:spcAft>
                <a:spcPts val="600"/>
              </a:spcAft>
              <a:buFont typeface="Symbol" pitchFamily="18"/>
              <a:buChar char=""/>
            </a:pPr>
            <a:r>
              <a:rPr lang="cs-CZ" sz="1900">
                <a:latin typeface="Corbel" pitchFamily="34"/>
                <a:cs typeface="Times New Roman" pitchFamily="18"/>
              </a:rPr>
              <a:t>Přímý prodej, prezentace produktového portfolia a poskytovaných služeb</a:t>
            </a:r>
            <a:endParaRPr lang="cs-CZ" sz="1900">
              <a:latin typeface="Corbel" pitchFamily="34"/>
              <a:cs typeface="Calibri" pitchFamily="34"/>
            </a:endParaRPr>
          </a:p>
          <a:p>
            <a:pPr marL="342900" lvl="0" indent="-342900">
              <a:lnSpc>
                <a:spcPct val="100000"/>
              </a:lnSpc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Komunikace se zákazníky, udržování a rozvíjení vztahů se stávajícími zákazníky </a:t>
            </a:r>
            <a:br>
              <a:rPr lang="cs-CZ" sz="1900">
                <a:latin typeface="Corbel" pitchFamily="34"/>
              </a:rPr>
            </a:br>
            <a:r>
              <a:rPr lang="cs-CZ" sz="1900">
                <a:latin typeface="Corbel" pitchFamily="34"/>
              </a:rPr>
              <a:t>a aktivní vyhledávání nových obchodních příležitostí, </a:t>
            </a:r>
          </a:p>
          <a:p>
            <a:pPr marL="342900" lvl="0" indent="-342900">
              <a:lnSpc>
                <a:spcPct val="100000"/>
              </a:lnSpc>
              <a:spcAft>
                <a:spcPts val="1000"/>
              </a:spcAft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Zpracování a cenová kalkulace nabídek</a:t>
            </a:r>
          </a:p>
          <a:p>
            <a:pPr marL="342900" lvl="0" indent="-342900">
              <a:lnSpc>
                <a:spcPct val="100000"/>
              </a:lnSpc>
              <a:spcAft>
                <a:spcPts val="1000"/>
              </a:spcAft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Komunikace s dodavateli</a:t>
            </a:r>
          </a:p>
          <a:p>
            <a:pPr marL="342900" lvl="0" indent="-342900">
              <a:lnSpc>
                <a:spcPct val="100000"/>
              </a:lnSpc>
              <a:spcAft>
                <a:spcPts val="1000"/>
              </a:spcAft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Zajištění likvidace elektroodpadu</a:t>
            </a:r>
          </a:p>
          <a:p>
            <a:pPr marL="0" lvl="0" indent="0">
              <a:buNone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DD7FE-199D-CA38-CFCF-D08FC1AEDC6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 b="1"/>
              <a:t>Náplň </a:t>
            </a:r>
            <a:br>
              <a:rPr lang="cs-CZ" sz="4000" b="1"/>
            </a:br>
            <a:r>
              <a:rPr lang="cs-CZ" sz="4000" b="1"/>
              <a:t>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6B15E3-E7F1-3835-8027-B27B29CF962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457200" lvl="1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2400" b="1">
                <a:effectLst>
                  <a:outerShdw dist="38096" dir="2700000">
                    <a:srgbClr val="000000"/>
                  </a:outerShdw>
                </a:effectLst>
                <a:latin typeface="Corbel" pitchFamily="34"/>
                <a:cs typeface="Calibri" pitchFamily="34"/>
              </a:rPr>
              <a:t>Personální management</a:t>
            </a:r>
          </a:p>
          <a:p>
            <a:pPr marL="342900" lvl="0" indent="-342900">
              <a:lnSpc>
                <a:spcPct val="110000"/>
              </a:lnSpc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Koordinace odbytu a dopravy, zajišťování externích pracovníků</a:t>
            </a:r>
          </a:p>
          <a:p>
            <a:pPr marL="342900" lvl="0" indent="-342900">
              <a:lnSpc>
                <a:spcPct val="110000"/>
              </a:lnSpc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Zajišťování, realizace, evidence zakázek, kontrola plnění termínů </a:t>
            </a:r>
          </a:p>
          <a:p>
            <a:pPr marL="342900" lvl="0" indent="-342900">
              <a:lnSpc>
                <a:spcPct val="110000"/>
              </a:lnSpc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Hodnocení realizovaných zakázek, návrhy na případné zlepšení</a:t>
            </a:r>
          </a:p>
          <a:p>
            <a:pPr marL="342900" lvl="0" indent="-342900">
              <a:lnSpc>
                <a:spcPct val="110000"/>
              </a:lnSpc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Řešení reklamací, zabezpečování servisu</a:t>
            </a: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itchFamily="18"/>
              <a:buChar char=""/>
            </a:pPr>
            <a:r>
              <a:rPr lang="cs-CZ" sz="1900">
                <a:latin typeface="Corbel" pitchFamily="34"/>
              </a:rPr>
              <a:t>Účast na produktových školeních</a:t>
            </a:r>
          </a:p>
          <a:p>
            <a:pPr marL="457200" lvl="1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2400" b="1">
                <a:effectLst>
                  <a:outerShdw dist="38096" dir="2700000">
                    <a:srgbClr val="000000"/>
                  </a:outerShdw>
                </a:effectLst>
                <a:latin typeface="Corbel" pitchFamily="34"/>
                <a:cs typeface="Calibri" pitchFamily="34"/>
              </a:rPr>
              <a:t>Strategické řízení</a:t>
            </a:r>
          </a:p>
          <a:p>
            <a:pPr marL="342900" lvl="0" indent="-342900" algn="just">
              <a:lnSpc>
                <a:spcPct val="120000"/>
              </a:lnSpc>
              <a:buFont typeface="Symbol" pitchFamily="18"/>
              <a:buChar char=""/>
              <a:tabLst>
                <a:tab pos="581658" algn="l"/>
                <a:tab pos="1163317" algn="l"/>
                <a:tab pos="1744976" algn="l"/>
                <a:tab pos="2326635" algn="l"/>
                <a:tab pos="2908304" algn="l"/>
                <a:tab pos="3489963" algn="l"/>
                <a:tab pos="4071622" algn="l"/>
                <a:tab pos="4653281" algn="l"/>
                <a:tab pos="5234940" algn="l"/>
                <a:tab pos="5816598" algn="l"/>
                <a:tab pos="6398257" algn="l"/>
                <a:tab pos="6979916" algn="l"/>
                <a:tab pos="7561575" algn="l"/>
                <a:tab pos="8143244" algn="l"/>
                <a:tab pos="8724903" algn="l"/>
                <a:tab pos="9306562" algn="l"/>
              </a:tabLst>
            </a:pPr>
            <a:r>
              <a:rPr lang="cs-CZ" sz="1900">
                <a:latin typeface="Corbel" pitchFamily="34"/>
              </a:rPr>
              <a:t>Příprava podkladů pro jednání s obchodními partnery </a:t>
            </a:r>
          </a:p>
          <a:p>
            <a:pPr marL="342900" lvl="0" indent="-342900" algn="just">
              <a:lnSpc>
                <a:spcPct val="120000"/>
              </a:lnSpc>
              <a:spcAft>
                <a:spcPts val="1000"/>
              </a:spcAft>
              <a:buFont typeface="Symbol" pitchFamily="18"/>
              <a:buChar char=""/>
              <a:tabLst>
                <a:tab pos="581658" algn="l"/>
                <a:tab pos="1163317" algn="l"/>
                <a:tab pos="1744976" algn="l"/>
                <a:tab pos="2326635" algn="l"/>
                <a:tab pos="2908304" algn="l"/>
                <a:tab pos="3489963" algn="l"/>
                <a:tab pos="4071622" algn="l"/>
                <a:tab pos="4653281" algn="l"/>
                <a:tab pos="5234940" algn="l"/>
                <a:tab pos="5816598" algn="l"/>
                <a:tab pos="6398257" algn="l"/>
                <a:tab pos="6979916" algn="l"/>
                <a:tab pos="7561575" algn="l"/>
                <a:tab pos="8143244" algn="l"/>
                <a:tab pos="8724903" algn="l"/>
                <a:tab pos="9306562" algn="l"/>
              </a:tabLst>
            </a:pPr>
            <a:r>
              <a:rPr lang="cs-CZ" sz="1900">
                <a:latin typeface="Corbel" pitchFamily="34"/>
              </a:rPr>
              <a:t>Organizace a účast na obchodních jednáních </a:t>
            </a:r>
          </a:p>
          <a:p>
            <a:pPr marL="342900" lvl="0" indent="-342900">
              <a:lnSpc>
                <a:spcPct val="110000"/>
              </a:lnSpc>
              <a:spcAft>
                <a:spcPts val="1000"/>
              </a:spcAft>
              <a:buFont typeface="Symbol" pitchFamily="18"/>
              <a:buChar char=""/>
            </a:pPr>
            <a:endParaRPr lang="cs-CZ">
              <a:latin typeface="Corbel" pitchFamily="34"/>
            </a:endParaRPr>
          </a:p>
          <a:p>
            <a:pPr marL="0" lvl="0" indent="0">
              <a:lnSpc>
                <a:spcPct val="80000"/>
              </a:lnSpc>
              <a:buNone/>
            </a:pPr>
            <a:endParaRPr lang="cs-CZ"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6875C-8373-63D8-619F-A515DEFD4A5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 b="1"/>
              <a:t>Náplň </a:t>
            </a:r>
            <a:br>
              <a:rPr lang="cs-CZ" sz="4000" b="1"/>
            </a:br>
            <a:r>
              <a:rPr lang="cs-CZ" sz="4000" b="1"/>
              <a:t>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558CF9-3F2B-4B0D-F201-66229256806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457200" lvl="1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2400" b="1">
                <a:effectLst>
                  <a:outerShdw dist="38096" dir="2700000">
                    <a:srgbClr val="000000"/>
                  </a:outerShdw>
                </a:effectLst>
                <a:latin typeface="Corbel" pitchFamily="34"/>
                <a:cs typeface="Calibri" pitchFamily="34"/>
              </a:rPr>
              <a:t>Finanční účetnictví a finance podniku</a:t>
            </a:r>
          </a:p>
          <a:p>
            <a:pPr marL="342900" lvl="0" indent="-342900">
              <a:lnSpc>
                <a:spcPct val="100000"/>
              </a:lnSpc>
              <a:buFont typeface="Symbol" pitchFamily="18"/>
              <a:buChar char=""/>
              <a:tabLst>
                <a:tab pos="581658" algn="l"/>
                <a:tab pos="1163317" algn="l"/>
                <a:tab pos="1744976" algn="l"/>
                <a:tab pos="2326635" algn="l"/>
                <a:tab pos="2908304" algn="l"/>
                <a:tab pos="3489963" algn="l"/>
                <a:tab pos="4071622" algn="l"/>
                <a:tab pos="4653281" algn="l"/>
                <a:tab pos="5234940" algn="l"/>
                <a:tab pos="5816598" algn="l"/>
                <a:tab pos="6398257" algn="l"/>
                <a:tab pos="6979916" algn="l"/>
                <a:tab pos="7561575" algn="l"/>
                <a:tab pos="8143244" algn="l"/>
                <a:tab pos="8724903" algn="l"/>
                <a:tab pos="9306562" algn="l"/>
              </a:tabLst>
            </a:pPr>
            <a:r>
              <a:rPr lang="cs-CZ">
                <a:latin typeface="Corbel" pitchFamily="34"/>
              </a:rPr>
              <a:t>Práce v programu Money S3, Office</a:t>
            </a:r>
          </a:p>
          <a:p>
            <a:pPr marL="342900" lvl="0" indent="-342900">
              <a:lnSpc>
                <a:spcPct val="100000"/>
              </a:lnSpc>
              <a:buFont typeface="Symbol" pitchFamily="18"/>
              <a:buChar char=""/>
              <a:tabLst>
                <a:tab pos="581658" algn="l"/>
                <a:tab pos="1163317" algn="l"/>
                <a:tab pos="1744976" algn="l"/>
                <a:tab pos="2326635" algn="l"/>
                <a:tab pos="2908304" algn="l"/>
                <a:tab pos="3489963" algn="l"/>
                <a:tab pos="4071622" algn="l"/>
                <a:tab pos="4653281" algn="l"/>
                <a:tab pos="5234940" algn="l"/>
                <a:tab pos="5816598" algn="l"/>
                <a:tab pos="6398257" algn="l"/>
                <a:tab pos="6979916" algn="l"/>
                <a:tab pos="7561575" algn="l"/>
                <a:tab pos="8143244" algn="l"/>
                <a:tab pos="8724903" algn="l"/>
                <a:tab pos="9306562" algn="l"/>
              </a:tabLst>
            </a:pPr>
            <a:r>
              <a:rPr lang="cs-CZ">
                <a:latin typeface="Corbel" pitchFamily="34"/>
              </a:rPr>
              <a:t>Příprava podkladů pro daňovou evidenci, vystavení faktur, dobropisů, vnitřních dokladů, kontrola správnosti a jejich evidence</a:t>
            </a:r>
          </a:p>
          <a:p>
            <a:pPr marL="342900" lvl="0" indent="-342900">
              <a:lnSpc>
                <a:spcPct val="100000"/>
              </a:lnSpc>
              <a:buFont typeface="Symbol" pitchFamily="18"/>
              <a:buChar char=""/>
              <a:tabLst>
                <a:tab pos="581658" algn="l"/>
                <a:tab pos="1163317" algn="l"/>
                <a:tab pos="1744976" algn="l"/>
                <a:tab pos="2326635" algn="l"/>
                <a:tab pos="2908304" algn="l"/>
                <a:tab pos="3489963" algn="l"/>
                <a:tab pos="4071622" algn="l"/>
                <a:tab pos="4653281" algn="l"/>
                <a:tab pos="5234940" algn="l"/>
                <a:tab pos="5816598" algn="l"/>
                <a:tab pos="6398257" algn="l"/>
                <a:tab pos="6979916" algn="l"/>
                <a:tab pos="7561575" algn="l"/>
                <a:tab pos="8143244" algn="l"/>
                <a:tab pos="8724903" algn="l"/>
                <a:tab pos="9306562" algn="l"/>
              </a:tabLst>
            </a:pPr>
            <a:r>
              <a:rPr lang="cs-CZ">
                <a:latin typeface="Corbel" pitchFamily="34"/>
              </a:rPr>
              <a:t>Příjem a výdej peněz do/z pokladny, kontrola plateb</a:t>
            </a:r>
          </a:p>
          <a:p>
            <a:pPr marL="342900" lvl="0" indent="-342900">
              <a:lnSpc>
                <a:spcPct val="100000"/>
              </a:lnSpc>
              <a:spcAft>
                <a:spcPts val="1000"/>
              </a:spcAft>
              <a:buFont typeface="Symbol" pitchFamily="18"/>
              <a:buChar char=""/>
              <a:tabLst>
                <a:tab pos="581658" algn="l"/>
                <a:tab pos="1163317" algn="l"/>
                <a:tab pos="1744976" algn="l"/>
                <a:tab pos="2326635" algn="l"/>
                <a:tab pos="2908304" algn="l"/>
                <a:tab pos="3489963" algn="l"/>
                <a:tab pos="4071622" algn="l"/>
                <a:tab pos="4653281" algn="l"/>
                <a:tab pos="5234940" algn="l"/>
                <a:tab pos="5816598" algn="l"/>
                <a:tab pos="6398257" algn="l"/>
                <a:tab pos="6979916" algn="l"/>
                <a:tab pos="7561575" algn="l"/>
                <a:tab pos="8143244" algn="l"/>
                <a:tab pos="8724903" algn="l"/>
                <a:tab pos="9306562" algn="l"/>
              </a:tabLst>
            </a:pPr>
            <a:r>
              <a:rPr lang="cs-CZ">
                <a:latin typeface="Corbel" pitchFamily="34"/>
              </a:rPr>
              <a:t>Spolupráce s účetní firmou ohledně ekonomického </a:t>
            </a:r>
            <a:br>
              <a:rPr lang="cs-CZ">
                <a:latin typeface="Corbel" pitchFamily="34"/>
              </a:rPr>
            </a:br>
            <a:r>
              <a:rPr lang="cs-CZ">
                <a:latin typeface="Corbel" pitchFamily="34"/>
              </a:rPr>
              <a:t>a daňového poradenství</a:t>
            </a:r>
          </a:p>
          <a:p>
            <a:pPr marL="0" lvl="0" indent="0">
              <a:buNone/>
            </a:pPr>
            <a:endParaRPr lang="cs-CZ">
              <a:latin typeface="Corbel" pitchFamily="34"/>
            </a:endParaRPr>
          </a:p>
          <a:p>
            <a:pPr marL="0" lvl="0" indent="0">
              <a:buNone/>
            </a:pPr>
            <a:endParaRPr lang="cs-CZ"/>
          </a:p>
          <a:p>
            <a:pPr lvl="0">
              <a:buFont typeface="Wingdings" pitchFamily="2"/>
              <a:buChar char="§"/>
            </a:pPr>
            <a:endParaRPr lang="cs-CZ" sz="2400" b="1"/>
          </a:p>
          <a:p>
            <a:pPr marL="0" lvl="0" indent="0">
              <a:buNone/>
            </a:pP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A87B2-783A-8E96-C073-1049C4D849D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000" b="1"/>
              <a:t>Zhodnocení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F5F10A-FD8D-78A8-57FD-0C265D4A7D7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>
              <a:buFont typeface="Wingdings" pitchFamily="2"/>
              <a:buChar char="§"/>
            </a:pPr>
            <a:r>
              <a:rPr lang="cs-CZ" sz="1900"/>
              <a:t>Produktová školení zvýšila moje odborné znalosti</a:t>
            </a:r>
          </a:p>
          <a:p>
            <a:pPr lvl="0">
              <a:buFont typeface="Wingdings" pitchFamily="2"/>
              <a:buChar char="§"/>
            </a:pPr>
            <a:r>
              <a:rPr lang="cs-CZ" sz="1900"/>
              <a:t>Zapojení do celého procesu realizace zakázek mě naučilo řešit efektivně nečekané situace</a:t>
            </a:r>
          </a:p>
          <a:p>
            <a:pPr lvl="0">
              <a:buFont typeface="Wingdings" pitchFamily="2"/>
              <a:buChar char="§"/>
            </a:pPr>
            <a:r>
              <a:rPr lang="cs-CZ" sz="1900"/>
              <a:t>Stresová odolnost </a:t>
            </a:r>
            <a:br>
              <a:rPr lang="cs-CZ" sz="1900"/>
            </a:br>
            <a:r>
              <a:rPr lang="cs-CZ" sz="1900"/>
              <a:t>a efektivní řízení času</a:t>
            </a:r>
          </a:p>
          <a:p>
            <a:pPr lvl="0">
              <a:buFont typeface="Wingdings" pitchFamily="2"/>
              <a:buChar char="§"/>
            </a:pPr>
            <a:r>
              <a:rPr lang="cs-CZ" sz="1900"/>
              <a:t>Řešení reklamací</a:t>
            </a:r>
          </a:p>
          <a:p>
            <a:pPr marL="0" lvl="0" indent="0">
              <a:buNone/>
            </a:pPr>
            <a:endParaRPr lang="cs-CZ"/>
          </a:p>
          <a:p>
            <a:pPr lvl="0">
              <a:buFont typeface="Wingdings" pitchFamily="2"/>
              <a:buChar char="§"/>
            </a:pPr>
            <a:endParaRPr lang="cs-CZ"/>
          </a:p>
          <a:p>
            <a:pPr lvl="0">
              <a:buFont typeface="Wingdings" pitchFamily="2"/>
              <a:buChar char="§"/>
            </a:pPr>
            <a:endParaRPr lang="cs-CZ"/>
          </a:p>
          <a:p>
            <a:pPr lvl="0">
              <a:buFont typeface="Wingdings" pitchFamily="2"/>
              <a:buChar char="§"/>
            </a:pPr>
            <a:endParaRPr lang="cs-CZ"/>
          </a:p>
          <a:p>
            <a:pPr marL="0" lvl="0" indent="0">
              <a:buNone/>
            </a:pPr>
            <a:endParaRPr lang="cs-CZ" sz="2400" b="1"/>
          </a:p>
          <a:p>
            <a:pPr marL="0" lvl="0" indent="0">
              <a:buNone/>
            </a:pPr>
            <a:endParaRPr lang="cs-CZ"/>
          </a:p>
          <a:p>
            <a:pPr marL="0" lvl="0" indent="0">
              <a:buNone/>
            </a:pPr>
            <a:endParaRPr lang="cs-CZ"/>
          </a:p>
          <a:p>
            <a:pPr lvl="0">
              <a:buFont typeface="Wingdings" pitchFamily="2"/>
              <a:buChar char="§"/>
            </a:pPr>
            <a:endParaRPr lang="cs-CZ" sz="2400" b="1"/>
          </a:p>
          <a:p>
            <a:pPr marL="0" lvl="0" indent="0">
              <a:buNone/>
            </a:pPr>
            <a:endParaRPr lang="cs-CZ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B994040D-3724-856A-0517-73352AE8B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9229" y="2761908"/>
            <a:ext cx="4105235" cy="3222839"/>
          </a:xfrm>
          <a:prstGeom prst="rect">
            <a:avLst/>
          </a:prstGeom>
          <a:noFill/>
          <a:ln cap="flat">
            <a:noFill/>
          </a:ln>
          <a:effectLst>
            <a:outerShdw dist="38096" dir="2700000" algn="tl">
              <a:srgbClr val="000000">
                <a:alpha val="40000"/>
              </a:srgbClr>
            </a:outerShdw>
          </a:effectLst>
        </p:spPr>
      </p:pic>
      <p:sp>
        <p:nvSpPr>
          <p:cNvPr id="5" name="TextovéPole 6">
            <a:extLst>
              <a:ext uri="{FF2B5EF4-FFF2-40B4-BE49-F238E27FC236}">
                <a16:creationId xmlns:a16="http://schemas.microsoft.com/office/drawing/2014/main" id="{EFA19FB1-F5DC-57AB-091B-E66067CC15BA}"/>
              </a:ext>
            </a:extLst>
          </p:cNvPr>
          <p:cNvSpPr txBox="1"/>
          <p:nvPr/>
        </p:nvSpPr>
        <p:spPr>
          <a:xfrm>
            <a:off x="7079229" y="2454130"/>
            <a:ext cx="3070372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0" baseline="0">
                <a:solidFill>
                  <a:srgbClr val="2F2B20"/>
                </a:solidFill>
                <a:uFillTx/>
                <a:latin typeface="Corbel"/>
              </a:rPr>
              <a:t>Naše realizace</a:t>
            </a:r>
          </a:p>
        </p:txBody>
      </p:sp>
      <p:sp>
        <p:nvSpPr>
          <p:cNvPr id="6" name="TextovéPole 7">
            <a:extLst>
              <a:ext uri="{FF2B5EF4-FFF2-40B4-BE49-F238E27FC236}">
                <a16:creationId xmlns:a16="http://schemas.microsoft.com/office/drawing/2014/main" id="{8CBCF0B4-C8EB-94AA-8689-138CFB399A27}"/>
              </a:ext>
            </a:extLst>
          </p:cNvPr>
          <p:cNvSpPr txBox="1"/>
          <p:nvPr/>
        </p:nvSpPr>
        <p:spPr>
          <a:xfrm>
            <a:off x="7079229" y="5984748"/>
            <a:ext cx="2540047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0" u="none" strike="noStrike" kern="1200" cap="none" spc="0" baseline="0">
                <a:solidFill>
                  <a:srgbClr val="2F2B20"/>
                </a:solidFill>
                <a:uFillTx/>
                <a:latin typeface="Corbel"/>
              </a:rPr>
              <a:t>Zdroj: vlastní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2">
            <a:extLst>
              <a:ext uri="{FF2B5EF4-FFF2-40B4-BE49-F238E27FC236}">
                <a16:creationId xmlns:a16="http://schemas.microsoft.com/office/drawing/2014/main" id="{73E5AEF3-22F4-677F-E51E-CFC7A94E9E78}"/>
              </a:ext>
            </a:extLst>
          </p:cNvPr>
          <p:cNvSpPr txBox="1"/>
          <p:nvPr/>
        </p:nvSpPr>
        <p:spPr>
          <a:xfrm>
            <a:off x="3266127" y="2690951"/>
            <a:ext cx="8672946" cy="9233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5400" b="1" i="0" u="none" strike="noStrike" kern="1200" cap="none" spc="0" baseline="0">
                <a:solidFill>
                  <a:srgbClr val="C0BA71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Corbel"/>
              </a:rPr>
              <a:t>DĚKUJI ZA POZORNOST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BFD1390-2FFB-98E9-926F-752FFABB3D2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TM03457475%5b%5bfn=Rámeček%5d%5d</Template>
  <TotalTime>1789</TotalTime>
  <Words>275</Words>
  <Application>Microsoft Office PowerPoint</Application>
  <PresentationFormat>Širokoúhlá obrazovka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Corbel</vt:lpstr>
      <vt:lpstr>Symbol</vt:lpstr>
      <vt:lpstr>Wingdings</vt:lpstr>
      <vt:lpstr>Wingdings 2</vt:lpstr>
      <vt:lpstr>Rámeček</vt:lpstr>
      <vt:lpstr>Obhajoba praxe  Vysoká škola technická a ekonomická v  Českých Budějovicích Ústav podnikové strategie  </vt:lpstr>
      <vt:lpstr>Představení firmy</vt:lpstr>
      <vt:lpstr>Showroom Písek</vt:lpstr>
      <vt:lpstr>Náplň  a průběh praxe</vt:lpstr>
      <vt:lpstr>Náplň  a průběh praxe</vt:lpstr>
      <vt:lpstr>Náplň  a průběh praxe</vt:lpstr>
      <vt:lpstr>Zhodnocení praxe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Firma  Josef Vincík</dc:title>
  <dc:creator>Josef Vincík</dc:creator>
  <cp:lastModifiedBy>Josef Vincík</cp:lastModifiedBy>
  <cp:revision>14</cp:revision>
  <dcterms:created xsi:type="dcterms:W3CDTF">2023-12-05T12:54:48Z</dcterms:created>
  <dcterms:modified xsi:type="dcterms:W3CDTF">2023-12-06T21:48:21Z</dcterms:modified>
</cp:coreProperties>
</file>